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3"/>
  </p:notesMasterIdLst>
  <p:sldIdLst>
    <p:sldId id="308" r:id="rId7"/>
    <p:sldId id="478" r:id="rId8"/>
    <p:sldId id="310" r:id="rId9"/>
    <p:sldId id="311" r:id="rId10"/>
    <p:sldId id="312" r:id="rId11"/>
    <p:sldId id="313" r:id="rId12"/>
    <p:sldId id="314" r:id="rId13"/>
    <p:sldId id="315" r:id="rId14"/>
    <p:sldId id="316" r:id="rId15"/>
    <p:sldId id="317" r:id="rId16"/>
    <p:sldId id="318" r:id="rId17"/>
    <p:sldId id="319" r:id="rId18"/>
    <p:sldId id="393" r:id="rId19"/>
    <p:sldId id="320" r:id="rId20"/>
    <p:sldId id="321" r:id="rId21"/>
    <p:sldId id="322" r:id="rId22"/>
    <p:sldId id="323" r:id="rId23"/>
    <p:sldId id="324" r:id="rId24"/>
    <p:sldId id="325" r:id="rId25"/>
    <p:sldId id="326"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479" r:id="rId44"/>
    <p:sldId id="345" r:id="rId45"/>
    <p:sldId id="346" r:id="rId46"/>
    <p:sldId id="347" r:id="rId47"/>
    <p:sldId id="399" r:id="rId48"/>
    <p:sldId id="480" r:id="rId49"/>
    <p:sldId id="481" r:id="rId50"/>
    <p:sldId id="484" r:id="rId51"/>
    <p:sldId id="351" r:id="rId52"/>
    <p:sldId id="352" r:id="rId53"/>
    <p:sldId id="353" r:id="rId54"/>
    <p:sldId id="354" r:id="rId55"/>
    <p:sldId id="355" r:id="rId56"/>
    <p:sldId id="356" r:id="rId57"/>
    <p:sldId id="357" r:id="rId58"/>
    <p:sldId id="358" r:id="rId59"/>
    <p:sldId id="359" r:id="rId60"/>
    <p:sldId id="360" r:id="rId61"/>
    <p:sldId id="361" r:id="rId62"/>
    <p:sldId id="362" r:id="rId63"/>
    <p:sldId id="363" r:id="rId64"/>
    <p:sldId id="364" r:id="rId65"/>
    <p:sldId id="482" r:id="rId66"/>
    <p:sldId id="366" r:id="rId67"/>
    <p:sldId id="367" r:id="rId68"/>
    <p:sldId id="368" r:id="rId69"/>
    <p:sldId id="369" r:id="rId70"/>
    <p:sldId id="370" r:id="rId71"/>
    <p:sldId id="371" r:id="rId72"/>
    <p:sldId id="372" r:id="rId73"/>
    <p:sldId id="373" r:id="rId74"/>
    <p:sldId id="483" r:id="rId75"/>
    <p:sldId id="303" r:id="rId76"/>
    <p:sldId id="289" r:id="rId77"/>
    <p:sldId id="264" r:id="rId78"/>
    <p:sldId id="392" r:id="rId79"/>
    <p:sldId id="394" r:id="rId80"/>
    <p:sldId id="407" r:id="rId81"/>
    <p:sldId id="396" r:id="rId82"/>
    <p:sldId id="397" r:id="rId83"/>
    <p:sldId id="398" r:id="rId84"/>
    <p:sldId id="485" r:id="rId85"/>
    <p:sldId id="400" r:id="rId86"/>
    <p:sldId id="401" r:id="rId87"/>
    <p:sldId id="402" r:id="rId88"/>
    <p:sldId id="403" r:id="rId89"/>
    <p:sldId id="404" r:id="rId90"/>
    <p:sldId id="405" r:id="rId91"/>
    <p:sldId id="406"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15"/>
            <p14:sldId id="316"/>
            <p14:sldId id="317"/>
            <p14:sldId id="318"/>
            <p14:sldId id="319"/>
            <p14:sldId id="393"/>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479"/>
            <p14:sldId id="345"/>
            <p14:sldId id="346"/>
            <p14:sldId id="347"/>
            <p14:sldId id="399"/>
            <p14:sldId id="480"/>
            <p14:sldId id="481"/>
            <p14:sldId id="484"/>
            <p14:sldId id="351"/>
            <p14:sldId id="352"/>
            <p14:sldId id="353"/>
            <p14:sldId id="354"/>
            <p14:sldId id="355"/>
            <p14:sldId id="356"/>
            <p14:sldId id="357"/>
            <p14:sldId id="358"/>
            <p14:sldId id="359"/>
            <p14:sldId id="360"/>
            <p14:sldId id="361"/>
            <p14:sldId id="362"/>
            <p14:sldId id="363"/>
            <p14:sldId id="364"/>
            <p14:sldId id="482"/>
            <p14:sldId id="366"/>
            <p14:sldId id="367"/>
            <p14:sldId id="368"/>
            <p14:sldId id="369"/>
            <p14:sldId id="370"/>
            <p14:sldId id="371"/>
            <p14:sldId id="372"/>
            <p14:sldId id="373"/>
            <p14:sldId id="483"/>
            <p14:sldId id="303"/>
          </p14:sldIdLst>
        </p14:section>
        <p14:section name="Appendix: Image Descriptions for Unsighted Students" id="{07080632-B756-45AF-BBF3-52DB3854CA65}">
          <p14:sldIdLst>
            <p14:sldId id="289"/>
            <p14:sldId id="264"/>
            <p14:sldId id="392"/>
            <p14:sldId id="394"/>
            <p14:sldId id="407"/>
            <p14:sldId id="396"/>
            <p14:sldId id="397"/>
            <p14:sldId id="398"/>
            <p14:sldId id="485"/>
            <p14:sldId id="400"/>
            <p14:sldId id="401"/>
            <p14:sldId id="402"/>
            <p14:sldId id="403"/>
            <p14:sldId id="404"/>
            <p14:sldId id="405"/>
            <p14:sldId id="40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7" autoAdjust="0"/>
    <p:restoredTop sz="95259" autoAdjust="0"/>
  </p:normalViewPr>
  <p:slideViewPr>
    <p:cSldViewPr snapToGrid="0" showGuides="1">
      <p:cViewPr varScale="1">
        <p:scale>
          <a:sx n="86" d="100"/>
          <a:sy n="86" d="100"/>
        </p:scale>
        <p:origin x="498" y="78"/>
      </p:cViewPr>
      <p:guideLst>
        <p:guide pos="3264"/>
        <p:guide orient="horz" pos="2256"/>
        <p:guide pos="5640"/>
      </p:guideLst>
    </p:cSldViewPr>
  </p:slideViewPr>
  <p:outlineViewPr>
    <p:cViewPr>
      <p:scale>
        <a:sx n="33" d="100"/>
        <a:sy n="33" d="100"/>
      </p:scale>
      <p:origin x="0" y="-7117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presProps" Target="presProp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notesMaster" Target="notesMasters/notesMaster1.xml"/><Relationship Id="rId9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7.jpg"/><Relationship Id="rId1" Type="http://schemas.openxmlformats.org/officeDocument/2006/relationships/slideLayout" Target="../slideLayouts/slideLayout6.xml"/><Relationship Id="rId4" Type="http://schemas.openxmlformats.org/officeDocument/2006/relationships/slide" Target="slide7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8.jp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13.jp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14.jpg"/><Relationship Id="rId1" Type="http://schemas.openxmlformats.org/officeDocument/2006/relationships/slideLayout" Target="../slideLayouts/slideLayout10.xml"/><Relationship Id="rId4" Type="http://schemas.openxmlformats.org/officeDocument/2006/relationships/slide" Target="slide75.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5.w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15.wmf"/></Relationships>
</file>

<file path=ppt/slides/_rels/slide35.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image" Target="../media/image18.wmf"/><Relationship Id="rId5" Type="http://schemas.openxmlformats.org/officeDocument/2006/relationships/oleObject" Target="../embeddings/oleObject4.bin"/><Relationship Id="rId4" Type="http://schemas.openxmlformats.org/officeDocument/2006/relationships/image" Target="../media/image17.wmf"/></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20.wmf"/><Relationship Id="rId5" Type="http://schemas.openxmlformats.org/officeDocument/2006/relationships/oleObject" Target="../embeddings/oleObject6.bin"/><Relationship Id="rId4" Type="http://schemas.openxmlformats.org/officeDocument/2006/relationships/image" Target="../media/image19.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1.jpg"/><Relationship Id="rId1" Type="http://schemas.openxmlformats.org/officeDocument/2006/relationships/slideLayout" Target="../slideLayouts/slideLayout14.xml"/><Relationship Id="rId4" Type="http://schemas.openxmlformats.org/officeDocument/2006/relationships/slide" Target="slide77.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1.xml"/><Relationship Id="rId1" Type="http://schemas.openxmlformats.org/officeDocument/2006/relationships/vmlDrawing" Target="../drawings/vmlDrawing5.vml"/><Relationship Id="rId5" Type="http://schemas.openxmlformats.org/officeDocument/2006/relationships/oleObject" Target="../embeddings/oleObject8.bin"/><Relationship Id="rId4" Type="http://schemas.openxmlformats.org/officeDocument/2006/relationships/image" Target="../media/image23.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11.xml"/><Relationship Id="rId1" Type="http://schemas.openxmlformats.org/officeDocument/2006/relationships/vmlDrawing" Target="../drawings/vmlDrawing6.vml"/><Relationship Id="rId4" Type="http://schemas.openxmlformats.org/officeDocument/2006/relationships/image" Target="../media/image23.wmf"/></Relationships>
</file>

<file path=ppt/slides/_rels/slide45.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25.jpg"/><Relationship Id="rId1" Type="http://schemas.openxmlformats.org/officeDocument/2006/relationships/slideLayout" Target="../slideLayouts/slideLayout11.xml"/><Relationship Id="rId4" Type="http://schemas.openxmlformats.org/officeDocument/2006/relationships/slide" Target="slide7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26.jpg"/><Relationship Id="rId1" Type="http://schemas.openxmlformats.org/officeDocument/2006/relationships/slideLayout" Target="../slideLayouts/slideLayout11.xml"/><Relationship Id="rId4" Type="http://schemas.openxmlformats.org/officeDocument/2006/relationships/slide" Target="slide7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28.jpg"/><Relationship Id="rId1" Type="http://schemas.openxmlformats.org/officeDocument/2006/relationships/slideLayout" Target="../slideLayouts/slideLayout11.xml"/><Relationship Id="rId4" Type="http://schemas.openxmlformats.org/officeDocument/2006/relationships/slide" Target="slide76.xml"/></Relationships>
</file>

<file path=ppt/slides/_rels/slide53.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31.jp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1.xml"/><Relationship Id="rId1" Type="http://schemas.openxmlformats.org/officeDocument/2006/relationships/vmlDrawing" Target="../drawings/vmlDrawing7.vml"/><Relationship Id="rId4" Type="http://schemas.openxmlformats.org/officeDocument/2006/relationships/image" Target="../media/image23.wmf"/></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32.jpg"/><Relationship Id="rId1" Type="http://schemas.openxmlformats.org/officeDocument/2006/relationships/slideLayout" Target="../slideLayouts/slideLayout11.xml"/><Relationship Id="rId4" Type="http://schemas.openxmlformats.org/officeDocument/2006/relationships/slide" Target="slide8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33.jpg"/><Relationship Id="rId1" Type="http://schemas.openxmlformats.org/officeDocument/2006/relationships/slideLayout" Target="../slideLayouts/slideLayout11.xml"/><Relationship Id="rId4" Type="http://schemas.openxmlformats.org/officeDocument/2006/relationships/slide" Target="slide8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6.jpg"/><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image" Target="../media/image35.wmf"/><Relationship Id="rId5" Type="http://schemas.openxmlformats.org/officeDocument/2006/relationships/oleObject" Target="../embeddings/oleObject12.bin"/><Relationship Id="rId4" Type="http://schemas.openxmlformats.org/officeDocument/2006/relationships/image" Target="../media/image34.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2.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47.xml"/><Relationship Id="rId1" Type="http://schemas.openxmlformats.org/officeDocument/2006/relationships/slideLayout" Target="../slideLayouts/slideLayout22.xml"/><Relationship Id="rId4" Type="http://schemas.openxmlformats.org/officeDocument/2006/relationships/slide" Target="slide41.xml"/></Relationships>
</file>

<file path=ppt/slides/_rels/slide8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3.xml"/><Relationship Id="rId1" Type="http://schemas.openxmlformats.org/officeDocument/2006/relationships/slideLayout" Target="../slideLayouts/slideLayout22.xml"/><Relationship Id="rId4" Type="http://schemas.openxmlformats.org/officeDocument/2006/relationships/slide" Target="slide52.xml"/></Relationships>
</file>

<file path=ppt/slides/_rels/slide8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9.xml"/><Relationship Id="rId1" Type="http://schemas.openxmlformats.org/officeDocument/2006/relationships/slideLayout" Target="../slideLayouts/slideLayout22.xml"/><Relationship Id="rId4" Type="http://schemas.openxmlformats.org/officeDocument/2006/relationships/slide" Target="slide52.xml"/></Relationships>
</file>

<file path=ppt/slides/_rels/slide8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64.xml"/><Relationship Id="rId1" Type="http://schemas.openxmlformats.org/officeDocument/2006/relationships/slideLayout" Target="../slideLayouts/slideLayout22.xml"/><Relationship Id="rId4" Type="http://schemas.openxmlformats.org/officeDocument/2006/relationships/slide" Target="slide52.xml"/></Relationships>
</file>

<file path=ppt/slides/_rels/slide8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66.xml"/><Relationship Id="rId1" Type="http://schemas.openxmlformats.org/officeDocument/2006/relationships/slideLayout" Target="../slideLayouts/slideLayout22.xml"/><Relationship Id="rId4" Type="http://schemas.openxmlformats.org/officeDocument/2006/relationships/slide" Target="slide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50</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p:txBody>
          <a:bodyPr/>
          <a:lstStyle/>
          <a:p>
            <a:pPr eaLnBrk="0" hangingPunct="0">
              <a:spcBef>
                <a:spcPct val="20000"/>
              </a:spcBef>
            </a:pPr>
            <a:r>
              <a:rPr lang="en-US" altLang="en-US" sz="2400" dirty="0">
                <a:latin typeface="+mj-lt"/>
                <a:ea typeface="Microsoft YaHei" panose="020B0503020204020204" pitchFamily="34" charset="-122"/>
                <a:cs typeface="Arial" pitchFamily="34" charset="0"/>
              </a:rPr>
              <a:t>The Immune System</a:t>
            </a:r>
            <a:endParaRPr lang="en-US" sz="2400" dirty="0">
              <a:latin typeface="+mj-lt"/>
              <a:cs typeface="Helvetica" pitchFamily="34" charset="0"/>
            </a:endParaRP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9"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54B53FF-784B-41DE-9A29-B8F56D6124B0}"/>
              </a:ext>
            </a:extLst>
          </p:cNvPr>
          <p:cNvSpPr>
            <a:spLocks noGrp="1"/>
          </p:cNvSpPr>
          <p:nvPr>
            <p:ph type="body" sz="quarter" idx="13"/>
          </p:nvPr>
        </p:nvSpPr>
        <p:spPr/>
        <p:txBody>
          <a:bodyPr anchor="ct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80A443-84CF-403E-AC7A-F62680A857B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Innate immunity: rapid response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D32D9A58-058D-4C15-A45A-BF1E9F248835}"/>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Binding of a pathogen-associated molecule to any of the innate immune-type receptors activates signal transduction pathways that lead to a rapid response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Induced two major classes of defensive proteins</a:t>
            </a:r>
          </a:p>
          <a:p>
            <a:pPr marL="457200" lvl="0" indent="-457200">
              <a:spcBef>
                <a:spcPts val="1200"/>
              </a:spcBef>
              <a:spcAft>
                <a:spcPts val="6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Defensins</a:t>
            </a:r>
            <a:r>
              <a:rPr lang="en-US" dirty="0">
                <a:solidFill>
                  <a:srgbClr val="000000"/>
                </a:solidFill>
                <a:latin typeface="Arial" panose="020B0604020202020204" pitchFamily="34" charset="0"/>
                <a:ea typeface="Verdana" panose="020B0604030504040204" pitchFamily="34" charset="0"/>
              </a:rPr>
              <a:t>: peptides that bind to outer membrane of gram (−) bacteria to enhance phagocytosis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Interferons</a:t>
            </a:r>
          </a:p>
          <a:p>
            <a:pPr marL="720000" lvl="2" indent="-2844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Type 1: induce degradation of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block protein production in viral-infected cells</a:t>
            </a:r>
          </a:p>
          <a:p>
            <a:pPr marL="720000" lvl="2" indent="-2844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Type 2: produced by T lymphocytes and natural killer cells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F</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 −ɣ in humans, defense against infection and cancer</a:t>
            </a:r>
          </a:p>
        </p:txBody>
      </p:sp>
      <p:sp>
        <p:nvSpPr>
          <p:cNvPr id="6" name="Slide Number Placeholder 3">
            <a:extLst>
              <a:ext uri="{FF2B5EF4-FFF2-40B4-BE49-F238E27FC236}">
                <a16:creationId xmlns:a16="http://schemas.microsoft.com/office/drawing/2014/main" id="{AB96A671-95B0-49C9-9BBA-4606D45DFD23}"/>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772371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117C6-CB73-43A0-A51C-DE07E0DDEC5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Innate immunity: rapid response </a:t>
            </a:r>
            <a:r>
              <a:rPr lang="en-US" sz="1200" dirty="0">
                <a:solidFill>
                  <a:srgbClr val="000000"/>
                </a:solidFill>
                <a:latin typeface="Arial" panose="020B0604020202020204" pitchFamily="34" charset="0"/>
                <a:ea typeface="Verdana" panose="020B0604030504040204" pitchFamily="34" charset="0"/>
                <a:cs typeface="Arial" pitchFamily="34" charset="0"/>
              </a:rPr>
              <a:t>2</a:t>
            </a:r>
          </a:p>
        </p:txBody>
      </p:sp>
      <p:sp>
        <p:nvSpPr>
          <p:cNvPr id="3" name="Content Placeholder 2">
            <a:extLst>
              <a:ext uri="{FF2B5EF4-FFF2-40B4-BE49-F238E27FC236}">
                <a16:creationId xmlns:a16="http://schemas.microsoft.com/office/drawing/2014/main" id="{00E650CB-BACF-4AD2-99DC-571443294A4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Activation of innate immunity also leads  to activation of:</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inflammatory response</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complement pathway</a:t>
            </a:r>
          </a:p>
        </p:txBody>
      </p:sp>
      <p:sp>
        <p:nvSpPr>
          <p:cNvPr id="6" name="Slide Number Placeholder 3">
            <a:extLst>
              <a:ext uri="{FF2B5EF4-FFF2-40B4-BE49-F238E27FC236}">
                <a16:creationId xmlns:a16="http://schemas.microsoft.com/office/drawing/2014/main" id="{2BC71DBB-B07B-47D2-8FF5-383649B41AB6}"/>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788158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p:txBody>
          <a:bodyPr/>
          <a:lstStyle/>
          <a:p>
            <a:r>
              <a:rPr lang="en-US" altLang="en-US" dirty="0">
                <a:ea typeface="Microsoft YaHei" panose="020B0503020204020204" pitchFamily="34" charset="-122"/>
              </a:rPr>
              <a:t>Innate immune responses</a:t>
            </a:r>
            <a:endParaRPr lang="en-US" dirty="0"/>
          </a:p>
        </p:txBody>
      </p:sp>
      <p:sp>
        <p:nvSpPr>
          <p:cNvPr id="29" name="Content Placeholder 2"/>
          <p:cNvSpPr>
            <a:spLocks noGrp="1"/>
          </p:cNvSpPr>
          <p:nvPr>
            <p:ph sz="quarter" idx="11"/>
          </p:nvPr>
        </p:nvSpPr>
        <p:spPr>
          <a:xfrm>
            <a:off x="0" y="6111322"/>
            <a:ext cx="1737360" cy="457200"/>
          </a:xfrm>
        </p:spPr>
        <p:txBody>
          <a:bodyPr/>
          <a:lstStyle/>
          <a:p>
            <a:r>
              <a:rPr lang="en-US" altLang="en-US" dirty="0">
                <a:ea typeface="Microsoft YaHei" panose="020B0503020204020204" pitchFamily="34" charset="-122"/>
              </a:rPr>
              <a:t>Figure 50.1</a:t>
            </a:r>
            <a:endParaRPr lang="en-US" dirty="0"/>
          </a:p>
        </p:txBody>
      </p:sp>
      <p:pic>
        <p:nvPicPr>
          <p:cNvPr id="27" name="Picture 3" descr="When microbes make initial contact, the innate immune system first uses activation signals; effectors receive signals and target the microbes.">
            <a:extLst>
              <a:ext uri="{FF2B5EF4-FFF2-40B4-BE49-F238E27FC236}">
                <a16:creationId xmlns:a16="http://schemas.microsoft.com/office/drawing/2014/main" id="{98A381CA-4BD4-4FA2-A7B5-BDEC3F77342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760" y="1965002"/>
            <a:ext cx="8412480" cy="311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49C0FA57-57BF-47EE-B8F2-4DCD9ED73FF0}"/>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587125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p:cNvSpPr>
            <a:spLocks noGrp="1"/>
          </p:cNvSpPr>
          <p:nvPr>
            <p:ph type="title"/>
          </p:nvPr>
        </p:nvSpPr>
        <p:spPr/>
        <p:txBody>
          <a:bodyPr/>
          <a:lstStyle/>
          <a:p>
            <a:r>
              <a:rPr lang="en-US" altLang="en-US" dirty="0">
                <a:ea typeface="Microsoft YaHei" panose="020B0503020204020204" pitchFamily="34" charset="-122"/>
              </a:rPr>
              <a:t>Phagocytic cells</a:t>
            </a:r>
            <a:endParaRPr lang="en-US" dirty="0"/>
          </a:p>
        </p:txBody>
      </p:sp>
      <p:sp>
        <p:nvSpPr>
          <p:cNvPr id="29" name="Content Placeholder 2"/>
          <p:cNvSpPr>
            <a:spLocks noGrp="1"/>
          </p:cNvSpPr>
          <p:nvPr>
            <p:ph sz="quarter" idx="11"/>
          </p:nvPr>
        </p:nvSpPr>
        <p:spPr>
          <a:xfrm>
            <a:off x="342900" y="1276709"/>
            <a:ext cx="4229100" cy="4544227"/>
          </a:xfrm>
        </p:spPr>
        <p:txBody>
          <a:bodyPr/>
          <a:lstStyle/>
          <a:p>
            <a:pPr>
              <a:spcBef>
                <a:spcPts val="600"/>
              </a:spcBef>
              <a:spcAft>
                <a:spcPts val="600"/>
              </a:spcAft>
            </a:pPr>
            <a:r>
              <a:rPr lang="en-US" dirty="0"/>
              <a:t>Macrophages</a:t>
            </a:r>
          </a:p>
          <a:p>
            <a:pPr marL="349200" indent="-349200">
              <a:spcBef>
                <a:spcPts val="300"/>
              </a:spcBef>
              <a:spcAft>
                <a:spcPts val="600"/>
              </a:spcAft>
              <a:buFont typeface="Arial" panose="020B0604020202020204" pitchFamily="34" charset="0"/>
              <a:buChar char="•"/>
            </a:pPr>
            <a:r>
              <a:rPr lang="en-US" dirty="0"/>
              <a:t>Kill microorganisms through phagocytosis</a:t>
            </a:r>
          </a:p>
          <a:p>
            <a:pPr marL="349200" indent="-349200">
              <a:spcBef>
                <a:spcPts val="300"/>
              </a:spcBef>
              <a:spcAft>
                <a:spcPts val="600"/>
              </a:spcAft>
              <a:buFont typeface="Arial" panose="020B0604020202020204" pitchFamily="34" charset="0"/>
              <a:buChar char="•"/>
            </a:pPr>
            <a:r>
              <a:rPr lang="en-US" dirty="0"/>
              <a:t>Monocytes mature into macrophages</a:t>
            </a:r>
          </a:p>
          <a:p>
            <a:pPr>
              <a:spcBef>
                <a:spcPts val="600"/>
              </a:spcBef>
              <a:spcAft>
                <a:spcPts val="600"/>
              </a:spcAft>
            </a:pPr>
            <a:r>
              <a:rPr lang="en-US" dirty="0"/>
              <a:t>Neutrophils</a:t>
            </a:r>
          </a:p>
          <a:p>
            <a:pPr marL="349200" indent="-349200">
              <a:spcBef>
                <a:spcPts val="300"/>
              </a:spcBef>
              <a:spcAft>
                <a:spcPts val="600"/>
              </a:spcAft>
              <a:buFont typeface="Arial" panose="020B0604020202020204" pitchFamily="34" charset="0"/>
              <a:buChar char="•"/>
            </a:pPr>
            <a:r>
              <a:rPr lang="en-US" dirty="0"/>
              <a:t>Most abundant circulating leukocyte</a:t>
            </a:r>
          </a:p>
          <a:p>
            <a:pPr marL="349200" indent="-349200">
              <a:spcBef>
                <a:spcPts val="300"/>
              </a:spcBef>
              <a:spcAft>
                <a:spcPts val="600"/>
              </a:spcAft>
              <a:buFont typeface="Arial" panose="020B0604020202020204" pitchFamily="34" charset="0"/>
              <a:buChar char="•"/>
            </a:pPr>
            <a:r>
              <a:rPr lang="en-US" dirty="0"/>
              <a:t>Also use phagocytosis</a:t>
            </a:r>
          </a:p>
          <a:p>
            <a:pPr marL="349200" indent="-349200">
              <a:spcBef>
                <a:spcPts val="300"/>
              </a:spcBef>
              <a:spcAft>
                <a:spcPts val="600"/>
              </a:spcAft>
              <a:buFont typeface="Arial" panose="020B0604020202020204" pitchFamily="34" charset="0"/>
              <a:buChar char="•"/>
            </a:pPr>
            <a:r>
              <a:rPr lang="en-US" dirty="0"/>
              <a:t>Produce </a:t>
            </a:r>
            <a:r>
              <a:rPr lang="en-US" dirty="0" err="1"/>
              <a:t>defensin</a:t>
            </a:r>
            <a:r>
              <a:rPr lang="en-US" dirty="0"/>
              <a:t> peptides</a:t>
            </a:r>
          </a:p>
        </p:txBody>
      </p:sp>
      <p:sp>
        <p:nvSpPr>
          <p:cNvPr id="5" name="Content Placeholder 3"/>
          <p:cNvSpPr>
            <a:spLocks noGrp="1"/>
          </p:cNvSpPr>
          <p:nvPr>
            <p:ph sz="quarter" idx="15"/>
          </p:nvPr>
        </p:nvSpPr>
        <p:spPr>
          <a:xfrm>
            <a:off x="0" y="6111322"/>
            <a:ext cx="1737360" cy="457200"/>
          </a:xfrm>
        </p:spPr>
        <p:txBody>
          <a:bodyPr/>
          <a:lstStyle/>
          <a:p>
            <a:r>
              <a:rPr lang="en-US" altLang="en-US" dirty="0"/>
              <a:t>Figure 50.3</a:t>
            </a:r>
            <a:endParaRPr lang="en-US" dirty="0"/>
          </a:p>
        </p:txBody>
      </p:sp>
      <p:pic>
        <p:nvPicPr>
          <p:cNvPr id="27" name="Picture 4" descr="The macrophage has an overall dome shape with projections sticking out in all directions, especially along the surface it moves across.">
            <a:extLst>
              <a:ext uri="{FF2B5EF4-FFF2-40B4-BE49-F238E27FC236}">
                <a16:creationId xmlns:a16="http://schemas.microsoft.com/office/drawing/2014/main" id="{98A381CA-4BD4-4FA2-A7B5-BDEC3F77342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918" b="8080"/>
          <a:stretch/>
        </p:blipFill>
        <p:spPr bwMode="auto">
          <a:xfrm>
            <a:off x="4933935" y="1276710"/>
            <a:ext cx="3890330" cy="3350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Placeholder 5">
            <a:extLst>
              <a:ext uri="{FF2B5EF4-FFF2-40B4-BE49-F238E27FC236}">
                <a16:creationId xmlns:a16="http://schemas.microsoft.com/office/drawing/2014/main" id="{24839BED-FFC8-47E4-ABA2-FAF655FB1CC0}"/>
              </a:ext>
            </a:extLst>
          </p:cNvPr>
          <p:cNvSpPr>
            <a:spLocks noGrp="1"/>
          </p:cNvSpPr>
          <p:nvPr>
            <p:ph type="body" sz="quarter" idx="39"/>
          </p:nvPr>
        </p:nvSpPr>
        <p:spPr>
          <a:xfrm>
            <a:off x="5873260" y="4665617"/>
            <a:ext cx="2011680" cy="181356"/>
          </a:xfrm>
        </p:spPr>
        <p:txBody>
          <a:bodyPr/>
          <a:lstStyle/>
          <a:p>
            <a:pPr algn="ctr"/>
            <a:r>
              <a:rPr lang="en-IN" dirty="0">
                <a:solidFill>
                  <a:schemeClr val="tx1"/>
                </a:solidFill>
              </a:rPr>
              <a:t>David M. Phillips/Science Source </a:t>
            </a:r>
          </a:p>
        </p:txBody>
      </p:sp>
      <p:sp>
        <p:nvSpPr>
          <p:cNvPr id="9" name="Slide Number Placeholder 6">
            <a:extLst>
              <a:ext uri="{FF2B5EF4-FFF2-40B4-BE49-F238E27FC236}">
                <a16:creationId xmlns:a16="http://schemas.microsoft.com/office/drawing/2014/main" id="{49C0FA57-57BF-47EE-B8F2-4DCD9ED73FF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866460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DFB3E-632B-453D-B437-6D3C723A25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Natural killer (N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K) cells</a:t>
            </a:r>
          </a:p>
        </p:txBody>
      </p:sp>
      <p:sp>
        <p:nvSpPr>
          <p:cNvPr id="3" name="Content Placeholder 2">
            <a:extLst>
              <a:ext uri="{FF2B5EF4-FFF2-40B4-BE49-F238E27FC236}">
                <a16:creationId xmlns:a16="http://schemas.microsoft.com/office/drawing/2014/main" id="{CE8262A0-3E98-45E9-954E-A779C5733C50}"/>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not attack invading cells directly</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Induce apoptosis in target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Release </a:t>
            </a:r>
            <a:r>
              <a:rPr lang="en-US" dirty="0" err="1">
                <a:solidFill>
                  <a:srgbClr val="000000"/>
                </a:solidFill>
                <a:latin typeface="Arial" panose="020B0604020202020204" pitchFamily="34" charset="0"/>
                <a:ea typeface="Verdana" panose="020B0604030504040204" pitchFamily="34" charset="0"/>
              </a:rPr>
              <a:t>perforins</a:t>
            </a:r>
            <a:r>
              <a:rPr lang="en-US" dirty="0">
                <a:solidFill>
                  <a:srgbClr val="000000"/>
                </a:solidFill>
                <a:latin typeface="Arial" panose="020B0604020202020204" pitchFamily="34" charset="0"/>
                <a:ea typeface="Verdana" panose="020B0604030504040204" pitchFamily="34" charset="0"/>
              </a:rPr>
              <a:t> and </a:t>
            </a:r>
            <a:r>
              <a:rPr lang="en-US" dirty="0" err="1">
                <a:solidFill>
                  <a:srgbClr val="000000"/>
                </a:solidFill>
                <a:latin typeface="Arial" panose="020B0604020202020204" pitchFamily="34" charset="0"/>
                <a:ea typeface="Verdana" panose="020B0604030504040204" pitchFamily="34" charset="0"/>
              </a:rPr>
              <a:t>granzymes</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Attack tumor cells</a:t>
            </a:r>
          </a:p>
        </p:txBody>
      </p:sp>
      <p:sp>
        <p:nvSpPr>
          <p:cNvPr id="6" name="Slide Number Placeholder 3">
            <a:extLst>
              <a:ext uri="{FF2B5EF4-FFF2-40B4-BE49-F238E27FC236}">
                <a16:creationId xmlns:a16="http://schemas.microsoft.com/office/drawing/2014/main" id="{0DF2BF87-F856-4174-B1FA-7F485EE5818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546895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CF02-10D9-4042-A90E-92C23B0C0359}"/>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natural killer cells kill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Natural killer cells initiate the destruction of virus-infected cells through a series of steps.">
            <a:extLst>
              <a:ext uri="{FF2B5EF4-FFF2-40B4-BE49-F238E27FC236}">
                <a16:creationId xmlns:a16="http://schemas.microsoft.com/office/drawing/2014/main" id="{7D87260D-0E06-46A8-BE13-45615E1EB77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453" b="13359"/>
          <a:stretch/>
        </p:blipFill>
        <p:spPr bwMode="auto">
          <a:xfrm>
            <a:off x="354160" y="1563704"/>
            <a:ext cx="8435680" cy="3864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78932EDC-25CB-4FFF-94E3-F79A572EA372}"/>
              </a:ext>
            </a:extLst>
          </p:cNvPr>
          <p:cNvSpPr>
            <a:spLocks noGrp="1"/>
          </p:cNvSpPr>
          <p:nvPr>
            <p:ph sz="quarter" idx="4294967295"/>
          </p:nvPr>
        </p:nvSpPr>
        <p:spPr>
          <a:xfrm>
            <a:off x="0" y="6111322"/>
            <a:ext cx="1828800" cy="457200"/>
          </a:xfrm>
        </p:spPr>
        <p:txBody>
          <a:bodyPr>
            <a:normAutofit/>
          </a:bodyPr>
          <a:lstStyle/>
          <a:p>
            <a:pPr lvl="0">
              <a:spcBef>
                <a:spcPct val="20000"/>
              </a:spcBef>
              <a:spcAft>
                <a:spcPts val="0"/>
              </a:spcAft>
              <a:buClr>
                <a:srgbClr val="003B48"/>
              </a:buClr>
            </a:pPr>
            <a:r>
              <a:rPr lang="en-US" altLang="en-US" sz="2400" dirty="0">
                <a:solidFill>
                  <a:srgbClr val="000000"/>
                </a:solidFill>
                <a:latin typeface="Arial" panose="020B0604020202020204" pitchFamily="34" charset="0"/>
                <a:ea typeface="Microsoft YaHei" panose="020B0503020204020204" pitchFamily="34" charset="-122"/>
              </a:rPr>
              <a:t>Figure 50.4</a:t>
            </a:r>
            <a:endParaRPr lang="en-US" sz="2400" dirty="0">
              <a:solidFill>
                <a:srgbClr val="000000"/>
              </a:solidFill>
              <a:latin typeface="Arial" panose="020B0604020202020204" pitchFamily="34" charset="0"/>
              <a:ea typeface="Verdana" panose="020B0604030504040204" pitchFamily="34" charset="0"/>
            </a:endParaRPr>
          </a:p>
        </p:txBody>
      </p:sp>
      <p:sp>
        <p:nvSpPr>
          <p:cNvPr id="16"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20CC3136-13C9-47B3-AB40-CEAAFF9D54F6}"/>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577174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955B44-4C7C-4E51-8CDF-C5EA755989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Inflammatory response</a:t>
            </a:r>
          </a:p>
        </p:txBody>
      </p:sp>
      <p:sp>
        <p:nvSpPr>
          <p:cNvPr id="3" name="Content Placeholder 2">
            <a:extLst>
              <a:ext uri="{FF2B5EF4-FFF2-40B4-BE49-F238E27FC236}">
                <a16:creationId xmlns:a16="http://schemas.microsoft.com/office/drawing/2014/main" id="{8ED45BB4-E0CE-410E-9C52-2DB0E1B5EBCE}"/>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Inflammation involves several body systems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Injured cells release chemical alarms, including histamine and prostaglandins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nearby blood vessels to dilate and increase in permeability</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Hallmark signs – redness, warmth, swelling (edema), pain, and potential loss of function</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phagocyte accumulation</a:t>
            </a:r>
          </a:p>
        </p:txBody>
      </p:sp>
      <p:sp>
        <p:nvSpPr>
          <p:cNvPr id="6" name="Slide Number Placeholder 3">
            <a:extLst>
              <a:ext uri="{FF2B5EF4-FFF2-40B4-BE49-F238E27FC236}">
                <a16:creationId xmlns:a16="http://schemas.microsoft.com/office/drawing/2014/main" id="{98138E18-23B0-4470-AF20-4F451E5A10D9}"/>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890287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42E08-C0BE-42FA-B3C0-7D4A8DBC401C}"/>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Local inflammation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three steps in the events in local inflammation.">
            <a:extLst>
              <a:ext uri="{FF2B5EF4-FFF2-40B4-BE49-F238E27FC236}">
                <a16:creationId xmlns:a16="http://schemas.microsoft.com/office/drawing/2014/main" id="{55E9ABD7-4D38-4AD4-8A3D-AD05E1AB8AD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70959" y="1243472"/>
            <a:ext cx="8402083" cy="469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85591D41-6211-4F13-B596-04760246120F}"/>
              </a:ext>
            </a:extLst>
          </p:cNvPr>
          <p:cNvSpPr>
            <a:spLocks noGrp="1"/>
          </p:cNvSpPr>
          <p:nvPr>
            <p:ph sz="quarter" idx="15"/>
          </p:nvPr>
        </p:nvSpPr>
        <p:spPr>
          <a:xfrm>
            <a:off x="0" y="6111322"/>
            <a:ext cx="2147455"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50.5</a:t>
            </a:r>
            <a:endParaRPr lang="en-US" dirty="0">
              <a:solidFill>
                <a:srgbClr val="000000"/>
              </a:solidFill>
              <a:latin typeface="Arial" panose="020B0604020202020204" pitchFamily="34" charset="0"/>
              <a:ea typeface="Verdana" panose="020B0604030504040204" pitchFamily="34" charset="0"/>
            </a:endParaRPr>
          </a:p>
        </p:txBody>
      </p:sp>
      <p:sp>
        <p:nvSpPr>
          <p:cNvPr id="7" name="Text Placeholder 4">
            <a:extLst>
              <a:ext uri="{FF2B5EF4-FFF2-40B4-BE49-F238E27FC236}">
                <a16:creationId xmlns:a16="http://schemas.microsoft.com/office/drawing/2014/main" id="{F9589BF2-E3D6-4897-A5A2-47812BB6051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E6D5CAE8-3363-4D95-BA7C-A2FAB811B1ED}"/>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80648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70F99-C326-4E22-AEB3-A4AF3C91A3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Acute phase response</a:t>
            </a:r>
          </a:p>
        </p:txBody>
      </p:sp>
      <p:sp>
        <p:nvSpPr>
          <p:cNvPr id="3" name="Content Placeholder 2">
            <a:extLst>
              <a:ext uri="{FF2B5EF4-FFF2-40B4-BE49-F238E27FC236}">
                <a16:creationId xmlns:a16="http://schemas.microsoft.com/office/drawing/2014/main" id="{55238AAA-C662-4226-866B-FE4AC434C86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Inflammation is accompanied by an acute phase response</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manifestation is fever</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Macrophages release interleukin-1 (I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L−1)</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hypothalamus to raise body temperature</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activity of phagocytes, while impeding microbial growth</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very high fevers are hazardous as they may denature critical enzymes</a:t>
            </a:r>
          </a:p>
        </p:txBody>
      </p:sp>
      <p:sp>
        <p:nvSpPr>
          <p:cNvPr id="6" name="Slide Number Placeholder 3">
            <a:extLst>
              <a:ext uri="{FF2B5EF4-FFF2-40B4-BE49-F238E27FC236}">
                <a16:creationId xmlns:a16="http://schemas.microsoft.com/office/drawing/2014/main" id="{8872FB30-DEC0-42C6-B3CF-C05D8ED4B952}"/>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549088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2AB70-9F5F-4CC3-8822-40BCF8F998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Complement</a:t>
            </a:r>
          </a:p>
        </p:txBody>
      </p:sp>
      <p:sp>
        <p:nvSpPr>
          <p:cNvPr id="3" name="Content Placeholder 2">
            <a:extLst>
              <a:ext uri="{FF2B5EF4-FFF2-40B4-BE49-F238E27FC236}">
                <a16:creationId xmlns:a16="http://schemas.microsoft.com/office/drawing/2014/main" id="{504022A7-0749-4225-BD94-B39B4EFD6935}"/>
              </a:ext>
            </a:extLst>
          </p:cNvPr>
          <p:cNvSpPr>
            <a:spLocks noGrp="1"/>
          </p:cNvSpPr>
          <p:nvPr>
            <p:ph sz="quarter" idx="11"/>
          </p:nvPr>
        </p:nvSpPr>
        <p:spPr/>
        <p:txBody>
          <a:bodyPr/>
          <a:lstStyle/>
          <a:p>
            <a:pPr marL="349200" lvl="0" indent="-3492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Consists of about 30 different proteins that circulate in the blood in an inactive form</a:t>
            </a:r>
          </a:p>
          <a:p>
            <a:pPr marL="349200" lvl="0" indent="-3492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activated, proteins aggregate to form a membrane attack complex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that inserts into the surface of pathogen forming a pore</a:t>
            </a:r>
          </a:p>
          <a:p>
            <a:pPr marL="349200" lvl="0" indent="-3492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Pathogen swells and bursts from extracellular fluid entering the pore</a:t>
            </a:r>
          </a:p>
          <a:p>
            <a:pPr marL="349200" lvl="0" indent="-3492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proteins (for example </a:t>
            </a:r>
            <a:r>
              <a:rPr lang="en-US" i="1" dirty="0">
                <a:solidFill>
                  <a:srgbClr val="000000"/>
                </a:solidFill>
                <a:latin typeface="Arial" panose="020B0604020202020204" pitchFamily="34" charset="0"/>
                <a:ea typeface="Verdana" panose="020B0604030504040204" pitchFamily="34" charset="0"/>
              </a:rPr>
              <a:t>C3b</a:t>
            </a:r>
            <a:r>
              <a:rPr lang="en-US" dirty="0">
                <a:solidFill>
                  <a:srgbClr val="000000"/>
                </a:solidFill>
                <a:latin typeface="Arial" panose="020B0604020202020204" pitchFamily="34" charset="0"/>
                <a:ea typeface="Verdana" panose="020B0604030504040204" pitchFamily="34" charset="0"/>
              </a:rPr>
              <a:t>) coat pathogens and signal phagocytosis to neutrophils and macrophage</a:t>
            </a:r>
          </a:p>
          <a:p>
            <a:pPr marL="349200" lvl="0" indent="-3492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Others stimulate release of mast cells and basophils, promote capillary dilation and permeability</a:t>
            </a:r>
          </a:p>
        </p:txBody>
      </p:sp>
      <p:sp>
        <p:nvSpPr>
          <p:cNvPr id="6" name="Slide Number Placeholder 3">
            <a:extLst>
              <a:ext uri="{FF2B5EF4-FFF2-40B4-BE49-F238E27FC236}">
                <a16:creationId xmlns:a16="http://schemas.microsoft.com/office/drawing/2014/main" id="{BFDE63A7-8F35-4771-8851-C4642C5430EC}"/>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590263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731520" indent="-731520">
              <a:spcBef>
                <a:spcPts val="600"/>
              </a:spcBef>
              <a:spcAft>
                <a:spcPts val="600"/>
              </a:spcAft>
            </a:pPr>
            <a:r>
              <a:rPr lang="en-IN" b="1" dirty="0"/>
              <a:t>50.1 	</a:t>
            </a:r>
            <a:r>
              <a:rPr lang="en-IN" dirty="0"/>
              <a:t>Innate Immunity </a:t>
            </a:r>
          </a:p>
          <a:p>
            <a:pPr marL="731520" indent="-731520">
              <a:spcBef>
                <a:spcPts val="600"/>
              </a:spcBef>
              <a:spcAft>
                <a:spcPts val="600"/>
              </a:spcAft>
            </a:pPr>
            <a:r>
              <a:rPr lang="en-IN" b="1" dirty="0"/>
              <a:t>50.2 	</a:t>
            </a:r>
            <a:r>
              <a:rPr lang="en-IN" dirty="0"/>
              <a:t>Adaptive Immunity </a:t>
            </a:r>
          </a:p>
          <a:p>
            <a:pPr marL="731520" indent="-731520">
              <a:spcBef>
                <a:spcPts val="600"/>
              </a:spcBef>
              <a:spcAft>
                <a:spcPts val="600"/>
              </a:spcAft>
            </a:pPr>
            <a:r>
              <a:rPr lang="en-IN" b="1" dirty="0"/>
              <a:t>50.3 	</a:t>
            </a:r>
            <a:r>
              <a:rPr lang="en-IN" dirty="0"/>
              <a:t>Cell-Mediated Immunity </a:t>
            </a:r>
          </a:p>
          <a:p>
            <a:pPr marL="731520" indent="-731520">
              <a:spcBef>
                <a:spcPts val="600"/>
              </a:spcBef>
              <a:spcAft>
                <a:spcPts val="600"/>
              </a:spcAft>
            </a:pPr>
            <a:r>
              <a:rPr lang="en-US" b="1" dirty="0"/>
              <a:t>50.4 	</a:t>
            </a:r>
            <a:r>
              <a:rPr lang="en-US" dirty="0"/>
              <a:t>Humoral Immunity and Antibody Production </a:t>
            </a:r>
          </a:p>
          <a:p>
            <a:pPr marL="731520" indent="-731520">
              <a:spcBef>
                <a:spcPts val="600"/>
              </a:spcBef>
              <a:spcAft>
                <a:spcPts val="600"/>
              </a:spcAft>
            </a:pPr>
            <a:r>
              <a:rPr lang="en-IN" b="1" dirty="0"/>
              <a:t>50.5 	</a:t>
            </a:r>
            <a:r>
              <a:rPr lang="en-IN" dirty="0"/>
              <a:t>Autoimmunity and Hypersensitivity </a:t>
            </a:r>
          </a:p>
          <a:p>
            <a:pPr marL="731520" indent="-731520">
              <a:spcBef>
                <a:spcPts val="600"/>
              </a:spcBef>
              <a:spcAft>
                <a:spcPts val="600"/>
              </a:spcAft>
            </a:pPr>
            <a:r>
              <a:rPr lang="en-US" b="1" dirty="0"/>
              <a:t>50.6 	</a:t>
            </a:r>
            <a:r>
              <a:rPr lang="en-US" dirty="0"/>
              <a:t>Antibodies in Medical Treatment and Diagnosis </a:t>
            </a:r>
          </a:p>
          <a:p>
            <a:pPr marL="731520" indent="-731520">
              <a:spcBef>
                <a:spcPts val="600"/>
              </a:spcBef>
              <a:spcAft>
                <a:spcPts val="600"/>
              </a:spcAft>
            </a:pPr>
            <a:r>
              <a:rPr lang="en-US" b="1" dirty="0"/>
              <a:t>50.7 	</a:t>
            </a:r>
            <a:r>
              <a:rPr lang="en-US" dirty="0"/>
              <a:t>Pathogens That Evade the Immune System</a:t>
            </a:r>
          </a:p>
        </p:txBody>
      </p:sp>
      <p:pic>
        <p:nvPicPr>
          <p:cNvPr id="4" name="Picture 3" descr="A photograph shows three medical workers wearing masks and carrying a person on a stretcher.">
            <a:extLst>
              <a:ext uri="{FF2B5EF4-FFF2-40B4-BE49-F238E27FC236}">
                <a16:creationId xmlns:a16="http://schemas.microsoft.com/office/drawing/2014/main" id="{F8B81E97-CFD3-4FFB-B17C-DA244979B4DA}"/>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193736" y="731520"/>
            <a:ext cx="3519011" cy="539496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517221" y="6189238"/>
            <a:ext cx="2872041" cy="261366"/>
          </a:xfrm>
        </p:spPr>
        <p:txBody>
          <a:bodyPr/>
          <a:lstStyle/>
          <a:p>
            <a:pPr algn="ctr"/>
            <a:r>
              <a:rPr lang="en-US" dirty="0" err="1">
                <a:solidFill>
                  <a:schemeClr val="tx1"/>
                </a:solidFill>
              </a:rPr>
              <a:t>PhotoQuest</a:t>
            </a:r>
            <a:r>
              <a:rPr lang="en-US" dirty="0">
                <a:solidFill>
                  <a:schemeClr val="tx1"/>
                </a:solidFill>
              </a:rPr>
              <a:t>/Archive Photos/Getty Images</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21902-0F49-4316-9539-43432F636D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Complement proteins</a:t>
            </a:r>
          </a:p>
        </p:txBody>
      </p:sp>
      <p:pic>
        <p:nvPicPr>
          <p:cNvPr id="8" name="Picture 2" descr="An illustration shows the complement that forms the membrane attack complex with complement proteins.">
            <a:extLst>
              <a:ext uri="{FF2B5EF4-FFF2-40B4-BE49-F238E27FC236}">
                <a16:creationId xmlns:a16="http://schemas.microsoft.com/office/drawing/2014/main" id="{2428A351-576A-4D8C-8694-CFC507DC7A9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760" y="1906724"/>
            <a:ext cx="8412480" cy="3582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3">
            <a:extLst>
              <a:ext uri="{FF2B5EF4-FFF2-40B4-BE49-F238E27FC236}">
                <a16:creationId xmlns:a16="http://schemas.microsoft.com/office/drawing/2014/main" id="{6997A62C-F1BE-4479-9269-034E04B4187D}"/>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0691935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534BB-3B4C-4507-95AC-00220751AAB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Study of immunity</a:t>
            </a:r>
          </a:p>
        </p:txBody>
      </p:sp>
      <p:sp>
        <p:nvSpPr>
          <p:cNvPr id="3" name="Content Placeholder 2">
            <a:extLst>
              <a:ext uri="{FF2B5EF4-FFF2-40B4-BE49-F238E27FC236}">
                <a16:creationId xmlns:a16="http://schemas.microsoft.com/office/drawing/2014/main" id="{CD39316F-976F-4636-9875-5286780C71CA}"/>
              </a:ext>
            </a:extLst>
          </p:cNvPr>
          <p:cNvSpPr>
            <a:spLocks noGrp="1"/>
          </p:cNvSpPr>
          <p:nvPr>
            <p:ph sz="quarter" idx="11"/>
          </p:nvPr>
        </p:nvSpPr>
        <p:spPr>
          <a:xfrm>
            <a:off x="457200" y="1524000"/>
            <a:ext cx="3973513" cy="4564566"/>
          </a:xfrm>
        </p:spPr>
        <p:txBody>
          <a:bodyPr/>
          <a:lstStyle/>
          <a:p>
            <a:pPr marL="349200" lvl="0" indent="-3492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scientific study of immunity began with Edward Jenner in 1796</a:t>
            </a:r>
          </a:p>
          <a:p>
            <a:pPr marL="349200" lvl="0" indent="-3492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Observed that milkmaids who had cowpox rarely experienced smallpox</a:t>
            </a:r>
          </a:p>
          <a:p>
            <a:pPr marL="349200" lvl="0" indent="-3492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Inoculated individuals with fluid from cowpox vesicles to protect them from smallpox</a:t>
            </a:r>
          </a:p>
          <a:p>
            <a:pPr marL="349200" lvl="0" indent="-3492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Vaccination</a:t>
            </a:r>
          </a:p>
        </p:txBody>
      </p:sp>
      <p:sp>
        <p:nvSpPr>
          <p:cNvPr id="5" name="Content Placeholder 3">
            <a:extLst>
              <a:ext uri="{FF2B5EF4-FFF2-40B4-BE49-F238E27FC236}">
                <a16:creationId xmlns:a16="http://schemas.microsoft.com/office/drawing/2014/main" id="{C63AFCCB-0CBA-4276-8D75-E7020BE12AC2}"/>
              </a:ext>
            </a:extLst>
          </p:cNvPr>
          <p:cNvSpPr>
            <a:spLocks noGrp="1"/>
          </p:cNvSpPr>
          <p:nvPr>
            <p:ph sz="quarter" idx="17"/>
          </p:nvPr>
        </p:nvSpPr>
        <p:spPr>
          <a:xfrm>
            <a:off x="0" y="6129453"/>
            <a:ext cx="1734269"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50.6</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4" descr="A picture shows a physician with patients.">
            <a:extLst>
              <a:ext uri="{FF2B5EF4-FFF2-40B4-BE49-F238E27FC236}">
                <a16:creationId xmlns:a16="http://schemas.microsoft.com/office/drawing/2014/main" id="{E2914304-2946-4A26-8D2F-25D595E77089}"/>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18279" y="1524000"/>
            <a:ext cx="4297680" cy="337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a:extLst>
              <a:ext uri="{FF2B5EF4-FFF2-40B4-BE49-F238E27FC236}">
                <a16:creationId xmlns:a16="http://schemas.microsoft.com/office/drawing/2014/main" id="{D92ECCD2-355F-4B2E-8B9F-1BB30B0FCA33}"/>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9861324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CDB528-1C22-4C83-ACD7-432C91216F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Antigens</a:t>
            </a:r>
          </a:p>
        </p:txBody>
      </p:sp>
      <p:sp>
        <p:nvSpPr>
          <p:cNvPr id="3" name="Content Placeholder 2">
            <a:extLst>
              <a:ext uri="{FF2B5EF4-FFF2-40B4-BE49-F238E27FC236}">
                <a16:creationId xmlns:a16="http://schemas.microsoft.com/office/drawing/2014/main" id="{FA47D1DA-C0C5-4C09-A304-4A15089D041E}"/>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 antigen is a molecule that provokes a specific immune response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components of microorganisms or proteins/glycoproteins found on surface of red blood cells or transplanted tissue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single protein may have many different antigenic determinants or epitopes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can stimulate a distinct immune response</a:t>
            </a:r>
          </a:p>
        </p:txBody>
      </p:sp>
      <p:sp>
        <p:nvSpPr>
          <p:cNvPr id="6" name="Slide Number Placeholder 3">
            <a:extLst>
              <a:ext uri="{FF2B5EF4-FFF2-40B4-BE49-F238E27FC236}">
                <a16:creationId xmlns:a16="http://schemas.microsoft.com/office/drawing/2014/main" id="{2FC0EB09-06F5-460F-B26F-CB82622ACD9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940417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C3BAE-C347-49B2-AB24-128F9B256E83}"/>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Antigens with many different  epitopes</a:t>
            </a:r>
          </a:p>
        </p:txBody>
      </p:sp>
      <p:pic>
        <p:nvPicPr>
          <p:cNvPr id="9" name="Picture 2" descr="Different folds or sections of a surface protein act as an antigen, having different shapes and can function as separate epitopes.">
            <a:extLst>
              <a:ext uri="{FF2B5EF4-FFF2-40B4-BE49-F238E27FC236}">
                <a16:creationId xmlns:a16="http://schemas.microsoft.com/office/drawing/2014/main" id="{29AA93B4-ACD0-48F5-A928-49379CDE12C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94850" y="1674056"/>
            <a:ext cx="8554300" cy="40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19784931-5DCB-4408-BF65-C4493F390CC7}"/>
              </a:ext>
            </a:extLst>
          </p:cNvPr>
          <p:cNvSpPr>
            <a:spLocks noGrp="1"/>
          </p:cNvSpPr>
          <p:nvPr>
            <p:ph sz="quarter" idx="15"/>
          </p:nvPr>
        </p:nvSpPr>
        <p:spPr>
          <a:xfrm>
            <a:off x="0" y="6107151"/>
            <a:ext cx="17526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50.7</a:t>
            </a:r>
            <a:endParaRPr lang="en-US" dirty="0">
              <a:solidFill>
                <a:srgbClr val="000000"/>
              </a:solidFill>
              <a:latin typeface="Arial" panose="020B0604020202020204" pitchFamily="34" charset="0"/>
              <a:ea typeface="Verdana" panose="020B0604030504040204" pitchFamily="34" charset="0"/>
            </a:endParaRPr>
          </a:p>
        </p:txBody>
      </p:sp>
      <p:sp>
        <p:nvSpPr>
          <p:cNvPr id="8" name="Slide Number Placeholder 4">
            <a:extLst>
              <a:ext uri="{FF2B5EF4-FFF2-40B4-BE49-F238E27FC236}">
                <a16:creationId xmlns:a16="http://schemas.microsoft.com/office/drawing/2014/main" id="{D2B9ED46-0D02-4FD6-9D22-45CCAE465AA2}"/>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577122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33E73-803C-4578-B52F-F6DCF05A4C7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Hematopoiesis</a:t>
            </a:r>
          </a:p>
        </p:txBody>
      </p:sp>
      <p:sp>
        <p:nvSpPr>
          <p:cNvPr id="3" name="Content Placeholder 2">
            <a:extLst>
              <a:ext uri="{FF2B5EF4-FFF2-40B4-BE49-F238E27FC236}">
                <a16:creationId xmlns:a16="http://schemas.microsoft.com/office/drawing/2014/main" id="{FBA0954A-D49A-4E33-99C2-1307FEE06B7C}"/>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blood cells are derived from hematopoietic stem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Lymphoid progenitor gives rise to B and T lymphocytes and natural killer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Myeloid progenitor gives rise to all other white blood cells, plus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and platelets</a:t>
            </a:r>
          </a:p>
        </p:txBody>
      </p:sp>
      <p:sp>
        <p:nvSpPr>
          <p:cNvPr id="6" name="Slide Number Placeholder 3">
            <a:extLst>
              <a:ext uri="{FF2B5EF4-FFF2-40B4-BE49-F238E27FC236}">
                <a16:creationId xmlns:a16="http://schemas.microsoft.com/office/drawing/2014/main" id="{5F9C916E-4ADA-4373-8D57-02567C4DE960}"/>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9451321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7F86E2-D30A-4944-8D91-E2439F2C49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Cells of the immune system</a:t>
            </a:r>
          </a:p>
        </p:txBody>
      </p:sp>
      <p:sp>
        <p:nvSpPr>
          <p:cNvPr id="11" name="Content Placeholder 2">
            <a:extLst>
              <a:ext uri="{FF2B5EF4-FFF2-40B4-BE49-F238E27FC236}">
                <a16:creationId xmlns:a16="http://schemas.microsoft.com/office/drawing/2014/main" id="{A54248FF-2445-45F5-AC7B-F7DCFC6C5CA1}"/>
              </a:ext>
            </a:extLst>
          </p:cNvPr>
          <p:cNvSpPr>
            <a:spLocks noGrp="1"/>
          </p:cNvSpPr>
          <p:nvPr>
            <p:ph sz="quarter" idx="4294967295"/>
          </p:nvPr>
        </p:nvSpPr>
        <p:spPr>
          <a:xfrm>
            <a:off x="407964" y="1166813"/>
            <a:ext cx="4094163" cy="319844"/>
          </a:xfrm>
        </p:spPr>
        <p:txBody>
          <a:bodyPr>
            <a:noAutofit/>
          </a:bodyPr>
          <a:lstStyle/>
          <a:p>
            <a:r>
              <a:rPr lang="en-US" sz="1600" b="1" dirty="0"/>
              <a:t>TABLE 50.1 </a:t>
            </a:r>
            <a:r>
              <a:rPr lang="en-US" sz="1600" dirty="0"/>
              <a:t>Cells of the Immune System</a:t>
            </a:r>
          </a:p>
        </p:txBody>
      </p:sp>
      <p:graphicFrame>
        <p:nvGraphicFramePr>
          <p:cNvPr id="12" name="Table 3">
            <a:extLst>
              <a:ext uri="{FF2B5EF4-FFF2-40B4-BE49-F238E27FC236}">
                <a16:creationId xmlns:a16="http://schemas.microsoft.com/office/drawing/2014/main" id="{D8000000-4A8C-4535-B79F-6DBE952066B3}"/>
              </a:ext>
            </a:extLst>
          </p:cNvPr>
          <p:cNvGraphicFramePr>
            <a:graphicFrameLocks noGrp="1"/>
          </p:cNvGraphicFramePr>
          <p:nvPr>
            <p:extLst>
              <p:ext uri="{D42A27DB-BD31-4B8C-83A1-F6EECF244321}">
                <p14:modId xmlns:p14="http://schemas.microsoft.com/office/powerpoint/2010/main" val="2071584435"/>
              </p:ext>
            </p:extLst>
          </p:nvPr>
        </p:nvGraphicFramePr>
        <p:xfrm>
          <a:off x="407964" y="1486657"/>
          <a:ext cx="3938954" cy="4758026"/>
        </p:xfrm>
        <a:graphic>
          <a:graphicData uri="http://schemas.openxmlformats.org/drawingml/2006/table">
            <a:tbl>
              <a:tblPr firstRow="1" bandRow="1">
                <a:tableStyleId>{5C22544A-7EE6-4342-B048-85BDC9FD1C3A}</a:tableStyleId>
              </a:tblPr>
              <a:tblGrid>
                <a:gridCol w="762914">
                  <a:extLst>
                    <a:ext uri="{9D8B030D-6E8A-4147-A177-3AD203B41FA5}">
                      <a16:colId xmlns:a16="http://schemas.microsoft.com/office/drawing/2014/main" val="14285910"/>
                    </a:ext>
                  </a:extLst>
                </a:gridCol>
                <a:gridCol w="691376">
                  <a:extLst>
                    <a:ext uri="{9D8B030D-6E8A-4147-A177-3AD203B41FA5}">
                      <a16:colId xmlns:a16="http://schemas.microsoft.com/office/drawing/2014/main" val="925797331"/>
                    </a:ext>
                  </a:extLst>
                </a:gridCol>
                <a:gridCol w="2484664">
                  <a:extLst>
                    <a:ext uri="{9D8B030D-6E8A-4147-A177-3AD203B41FA5}">
                      <a16:colId xmlns:a16="http://schemas.microsoft.com/office/drawing/2014/main" val="1744543293"/>
                    </a:ext>
                  </a:extLst>
                </a:gridCol>
              </a:tblGrid>
              <a:tr h="225037">
                <a:tc>
                  <a:txBody>
                    <a:bodyPr/>
                    <a:lstStyle/>
                    <a:p>
                      <a:r>
                        <a:rPr lang="en-IN" sz="1000" dirty="0"/>
                        <a:t>Cell Type</a:t>
                      </a:r>
                    </a:p>
                  </a:txBody>
                  <a:tcPr marT="18288" marB="18288"/>
                </a:tc>
                <a:tc>
                  <a:txBody>
                    <a:bodyPr/>
                    <a:lstStyle/>
                    <a:p>
                      <a:endParaRPr lang="en-IN" sz="1000" dirty="0"/>
                    </a:p>
                  </a:txBody>
                  <a:tcPr marT="18288" marB="18288"/>
                </a:tc>
                <a:tc>
                  <a:txBody>
                    <a:bodyPr/>
                    <a:lstStyle/>
                    <a:p>
                      <a:r>
                        <a:rPr lang="en-IN" sz="1000" dirty="0"/>
                        <a:t>Function</a:t>
                      </a:r>
                    </a:p>
                  </a:txBody>
                  <a:tcPr marT="18288" marB="18288"/>
                </a:tc>
                <a:extLst>
                  <a:ext uri="{0D108BD9-81ED-4DB2-BD59-A6C34878D82A}">
                    <a16:rowId xmlns:a16="http://schemas.microsoft.com/office/drawing/2014/main" val="2838579007"/>
                  </a:ext>
                </a:extLst>
              </a:tr>
              <a:tr h="674656">
                <a:tc>
                  <a:txBody>
                    <a:bodyPr/>
                    <a:lstStyle/>
                    <a:p>
                      <a:r>
                        <a:rPr lang="en-IN" sz="1000" dirty="0"/>
                        <a:t>Helper </a:t>
                      </a:r>
                      <a:br>
                        <a:rPr lang="en-IN" sz="1000" dirty="0"/>
                      </a:br>
                      <a:r>
                        <a:rPr lang="en-IN" sz="1000" dirty="0"/>
                        <a:t>T cell</a:t>
                      </a:r>
                    </a:p>
                  </a:txBody>
                  <a:tcPr marT="18288" marB="18288"/>
                </a:tc>
                <a:tc>
                  <a:txBody>
                    <a:bodyPr/>
                    <a:lstStyle/>
                    <a:p>
                      <a:pPr algn="ctr"/>
                      <a:r>
                        <a:rPr lang="en-GB" sz="200" dirty="0"/>
                        <a:t>The cell type of the immune system </a:t>
                      </a:r>
                      <a:r>
                        <a:rPr lang="en-IN" sz="200" dirty="0"/>
                        <a:t>Helper T cell</a:t>
                      </a:r>
                    </a:p>
                  </a:txBody>
                  <a:tcPr marL="274320" marR="274320" marT="18288" marB="18288" anchor="ctr"/>
                </a:tc>
                <a:tc>
                  <a:txBody>
                    <a:bodyPr/>
                    <a:lstStyle/>
                    <a:p>
                      <a:r>
                        <a:rPr lang="en-US" sz="1000" dirty="0"/>
                        <a:t>Specifically recognizes foreign peptides on antigen-presenting cells, inducing the release of cytokines that activate B cells or macrophages</a:t>
                      </a:r>
                      <a:endParaRPr lang="en-IN" sz="1000" dirty="0"/>
                    </a:p>
                  </a:txBody>
                  <a:tcPr marT="18288" marB="18288"/>
                </a:tc>
                <a:extLst>
                  <a:ext uri="{0D108BD9-81ED-4DB2-BD59-A6C34878D82A}">
                    <a16:rowId xmlns:a16="http://schemas.microsoft.com/office/drawing/2014/main" val="4090692126"/>
                  </a:ext>
                </a:extLst>
              </a:tr>
              <a:tr h="920790">
                <a:tc>
                  <a:txBody>
                    <a:bodyPr/>
                    <a:lstStyle/>
                    <a:p>
                      <a:r>
                        <a:rPr lang="en-IN" sz="1000" dirty="0"/>
                        <a:t>Cytotoxic </a:t>
                      </a:r>
                      <a:br>
                        <a:rPr lang="en-IN" sz="1000" dirty="0"/>
                      </a:br>
                      <a:r>
                        <a:rPr lang="en-IN" sz="1000" dirty="0"/>
                        <a:t>T cell</a:t>
                      </a:r>
                    </a:p>
                  </a:txBody>
                  <a:tcPr marT="18288" marB="18288"/>
                </a:tc>
                <a:tc>
                  <a:txBody>
                    <a:bodyPr/>
                    <a:lstStyle/>
                    <a:p>
                      <a:pPr algn="ctr"/>
                      <a:r>
                        <a:rPr lang="en-GB" sz="200" dirty="0"/>
                        <a:t>The cell type of the immune system </a:t>
                      </a:r>
                      <a:r>
                        <a:rPr lang="en-IN" sz="200" dirty="0"/>
                        <a:t>Cytotoxic T cell</a:t>
                      </a:r>
                    </a:p>
                  </a:txBody>
                  <a:tcPr marL="274320" marR="274320" marT="18288" marB="18288" anchor="ctr"/>
                </a:tc>
                <a:tc>
                  <a:txBody>
                    <a:bodyPr/>
                    <a:lstStyle/>
                    <a:p>
                      <a:r>
                        <a:rPr lang="en-US" sz="1000" dirty="0"/>
                        <a:t>Specifically recognizes and kills “altered-self” cells: virally infected or tumor cells</a:t>
                      </a:r>
                      <a:endParaRPr lang="en-IN" sz="1000" dirty="0"/>
                    </a:p>
                  </a:txBody>
                  <a:tcPr marT="18288" marB="18288"/>
                </a:tc>
                <a:extLst>
                  <a:ext uri="{0D108BD9-81ED-4DB2-BD59-A6C34878D82A}">
                    <a16:rowId xmlns:a16="http://schemas.microsoft.com/office/drawing/2014/main" val="857444778"/>
                  </a:ext>
                </a:extLst>
              </a:tr>
              <a:tr h="833773">
                <a:tc>
                  <a:txBody>
                    <a:bodyPr/>
                    <a:lstStyle/>
                    <a:p>
                      <a:r>
                        <a:rPr lang="en-IN" sz="1000" dirty="0"/>
                        <a:t>B cell</a:t>
                      </a:r>
                    </a:p>
                  </a:txBody>
                  <a:tcPr marT="18288" marB="18288"/>
                </a:tc>
                <a:tc>
                  <a:txBody>
                    <a:bodyPr/>
                    <a:lstStyle/>
                    <a:p>
                      <a:pPr algn="ctr"/>
                      <a:r>
                        <a:rPr lang="en-GB" sz="200" dirty="0"/>
                        <a:t>The cell type of the immune system B cell</a:t>
                      </a:r>
                      <a:endParaRPr lang="en-IN" sz="200" dirty="0"/>
                    </a:p>
                  </a:txBody>
                  <a:tcPr marL="274320" marR="274320" marT="18288" marB="18288" anchor="ctr"/>
                </a:tc>
                <a:tc>
                  <a:txBody>
                    <a:bodyPr/>
                    <a:lstStyle/>
                    <a:p>
                      <a:r>
                        <a:rPr lang="en-US" sz="1000" dirty="0"/>
                        <a:t>Binds specific soluble antigens with its membrane-bound antibody; serves as an antigen-presenting cell to TH cells; on activation differentiates into plasma and memory B cells</a:t>
                      </a:r>
                    </a:p>
                  </a:txBody>
                  <a:tcPr marT="18288" marB="18288"/>
                </a:tc>
                <a:extLst>
                  <a:ext uri="{0D108BD9-81ED-4DB2-BD59-A6C34878D82A}">
                    <a16:rowId xmlns:a16="http://schemas.microsoft.com/office/drawing/2014/main" val="3786648202"/>
                  </a:ext>
                </a:extLst>
              </a:tr>
              <a:tr h="674656">
                <a:tc>
                  <a:txBody>
                    <a:bodyPr/>
                    <a:lstStyle/>
                    <a:p>
                      <a:r>
                        <a:rPr lang="en-IN" sz="1000" dirty="0"/>
                        <a:t>Plasma </a:t>
                      </a:r>
                      <a:br>
                        <a:rPr lang="en-IN" sz="1000" dirty="0"/>
                      </a:br>
                      <a:r>
                        <a:rPr lang="en-IN" sz="1000" dirty="0"/>
                        <a:t>cell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Plasma cell</a:t>
                      </a:r>
                      <a:endParaRPr lang="en-IN" sz="200" dirty="0"/>
                    </a:p>
                  </a:txBody>
                  <a:tcPr marL="274320" marR="274320" marT="18288" marB="18288" anchor="ctr"/>
                </a:tc>
                <a:tc>
                  <a:txBody>
                    <a:bodyPr/>
                    <a:lstStyle/>
                    <a:p>
                      <a:r>
                        <a:rPr lang="en-US" sz="1000" dirty="0"/>
                        <a:t>Derived from activated B cell; is a biochemical factory devoted to the secretion of antibodies directed against specific antigens</a:t>
                      </a:r>
                      <a:endParaRPr lang="en-IN" sz="1000" dirty="0"/>
                    </a:p>
                  </a:txBody>
                  <a:tcPr marT="18288" marB="18288"/>
                </a:tc>
                <a:extLst>
                  <a:ext uri="{0D108BD9-81ED-4DB2-BD59-A6C34878D82A}">
                    <a16:rowId xmlns:a16="http://schemas.microsoft.com/office/drawing/2014/main" val="1336095186"/>
                  </a:ext>
                </a:extLst>
              </a:tr>
              <a:tr h="738792">
                <a:tc>
                  <a:txBody>
                    <a:bodyPr/>
                    <a:lstStyle/>
                    <a:p>
                      <a:r>
                        <a:rPr lang="en-IN" sz="1000" dirty="0"/>
                        <a:t>Natural </a:t>
                      </a:r>
                      <a:br>
                        <a:rPr lang="en-IN" sz="1000" dirty="0"/>
                      </a:br>
                      <a:r>
                        <a:rPr lang="en-IN" sz="1000" dirty="0"/>
                        <a:t>killer cell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Natural killer cell</a:t>
                      </a:r>
                      <a:endParaRPr lang="en-IN" sz="200" dirty="0"/>
                    </a:p>
                  </a:txBody>
                  <a:tcPr marL="274320" marR="274320" marT="18288" marB="18288" anchor="ctr"/>
                </a:tc>
                <a:tc>
                  <a:txBody>
                    <a:bodyPr/>
                    <a:lstStyle/>
                    <a:p>
                      <a:r>
                        <a:rPr lang="en-US" sz="1000" dirty="0"/>
                        <a:t>Rapidly recognizes and kills virally infected or tumor cells</a:t>
                      </a:r>
                      <a:endParaRPr lang="en-IN" sz="1000" dirty="0"/>
                    </a:p>
                  </a:txBody>
                  <a:tcPr marT="18288" marB="18288"/>
                </a:tc>
                <a:extLst>
                  <a:ext uri="{0D108BD9-81ED-4DB2-BD59-A6C34878D82A}">
                    <a16:rowId xmlns:a16="http://schemas.microsoft.com/office/drawing/2014/main" val="3261789727"/>
                  </a:ext>
                </a:extLst>
              </a:tr>
              <a:tr h="690322">
                <a:tc>
                  <a:txBody>
                    <a:bodyPr/>
                    <a:lstStyle/>
                    <a:p>
                      <a:r>
                        <a:rPr lang="en-IN" sz="1000" dirty="0"/>
                        <a:t>Monocyte</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Monocyte</a:t>
                      </a:r>
                      <a:endParaRPr lang="en-IN" sz="200" dirty="0"/>
                    </a:p>
                  </a:txBody>
                  <a:tcPr marL="274320" marR="274320" marT="18288" marB="18288" anchor="ctr"/>
                </a:tc>
                <a:tc>
                  <a:txBody>
                    <a:bodyPr/>
                    <a:lstStyle/>
                    <a:p>
                      <a:r>
                        <a:rPr lang="en-US" sz="1000" dirty="0"/>
                        <a:t>Precursor of macrophage; located in blood</a:t>
                      </a:r>
                      <a:endParaRPr lang="en-IN" sz="1000" dirty="0"/>
                    </a:p>
                  </a:txBody>
                  <a:tcPr marT="18288" marB="18288"/>
                </a:tc>
                <a:extLst>
                  <a:ext uri="{0D108BD9-81ED-4DB2-BD59-A6C34878D82A}">
                    <a16:rowId xmlns:a16="http://schemas.microsoft.com/office/drawing/2014/main" val="1591602388"/>
                  </a:ext>
                </a:extLst>
              </a:tr>
            </a:tbl>
          </a:graphicData>
        </a:graphic>
      </p:graphicFrame>
      <p:pic>
        <p:nvPicPr>
          <p:cNvPr id="13" name="Picture 4" descr="Alt text for this image can be found in the table row 2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1" r="965" b="91966"/>
          <a:stretch/>
        </p:blipFill>
        <p:spPr>
          <a:xfrm>
            <a:off x="1248836" y="1806835"/>
            <a:ext cx="549378" cy="465730"/>
          </a:xfrm>
          <a:prstGeom prst="rect">
            <a:avLst/>
          </a:prstGeom>
        </p:spPr>
      </p:pic>
      <p:pic>
        <p:nvPicPr>
          <p:cNvPr id="14" name="Picture 5" descr="Alt text for this image can be found in the table row 3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t="8240" r="-269" b="83966"/>
          <a:stretch/>
        </p:blipFill>
        <p:spPr>
          <a:xfrm>
            <a:off x="1245411" y="2585603"/>
            <a:ext cx="556228" cy="451818"/>
          </a:xfrm>
          <a:prstGeom prst="rect">
            <a:avLst/>
          </a:prstGeom>
        </p:spPr>
      </p:pic>
      <p:pic>
        <p:nvPicPr>
          <p:cNvPr id="15" name="Picture 6" descr="Alt text for this image can be found in the table row 4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2726" t="16034" r="-2310" b="73915"/>
          <a:stretch/>
        </p:blipFill>
        <p:spPr>
          <a:xfrm>
            <a:off x="1232189" y="3416563"/>
            <a:ext cx="582672" cy="582656"/>
          </a:xfrm>
          <a:prstGeom prst="rect">
            <a:avLst/>
          </a:prstGeom>
        </p:spPr>
      </p:pic>
      <p:pic>
        <p:nvPicPr>
          <p:cNvPr id="16" name="Picture 7" descr="Alt text for this image can be found in the table row 5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854" t="26266" r="540" b="66555"/>
          <a:stretch/>
        </p:blipFill>
        <p:spPr>
          <a:xfrm>
            <a:off x="1203485" y="4205622"/>
            <a:ext cx="640080" cy="486980"/>
          </a:xfrm>
          <a:prstGeom prst="rect">
            <a:avLst/>
          </a:prstGeom>
        </p:spPr>
      </p:pic>
      <p:pic>
        <p:nvPicPr>
          <p:cNvPr id="17" name="Picture 8" descr="Alt text for this image can be found in the table row 6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t="34061" r="1876" b="58349"/>
          <a:stretch/>
        </p:blipFill>
        <p:spPr>
          <a:xfrm>
            <a:off x="1203485" y="4923701"/>
            <a:ext cx="640080" cy="517389"/>
          </a:xfrm>
          <a:prstGeom prst="rect">
            <a:avLst/>
          </a:prstGeom>
        </p:spPr>
      </p:pic>
      <p:pic>
        <p:nvPicPr>
          <p:cNvPr id="18" name="Picture 9" descr="Alt text for this image can be found in the table row 7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215" t="42061" r="3753" b="50144"/>
          <a:stretch/>
        </p:blipFill>
        <p:spPr>
          <a:xfrm>
            <a:off x="1229215" y="5657192"/>
            <a:ext cx="588620" cy="497063"/>
          </a:xfrm>
          <a:prstGeom prst="rect">
            <a:avLst/>
          </a:prstGeom>
        </p:spPr>
      </p:pic>
      <p:sp>
        <p:nvSpPr>
          <p:cNvPr id="24" name="Content Placeholder 10">
            <a:extLst>
              <a:ext uri="{FF2B5EF4-FFF2-40B4-BE49-F238E27FC236}">
                <a16:creationId xmlns:a16="http://schemas.microsoft.com/office/drawing/2014/main" id="{A54248FF-2445-45F5-AC7B-F7DCFC6C5CA1}"/>
              </a:ext>
            </a:extLst>
          </p:cNvPr>
          <p:cNvSpPr>
            <a:spLocks noGrp="1"/>
          </p:cNvSpPr>
          <p:nvPr>
            <p:ph sz="quarter" idx="4294967295"/>
          </p:nvPr>
        </p:nvSpPr>
        <p:spPr>
          <a:xfrm>
            <a:off x="4553734" y="1166813"/>
            <a:ext cx="4094162" cy="319844"/>
          </a:xfrm>
        </p:spPr>
        <p:txBody>
          <a:bodyPr>
            <a:noAutofit/>
          </a:bodyPr>
          <a:lstStyle/>
          <a:p>
            <a:r>
              <a:rPr lang="en-US" sz="1600" b="1" dirty="0"/>
              <a:t>TABLE 50.1 </a:t>
            </a:r>
            <a:r>
              <a:rPr lang="en-US" sz="1600" dirty="0"/>
              <a:t>Cells of the Immune System</a:t>
            </a:r>
          </a:p>
        </p:txBody>
      </p:sp>
      <p:graphicFrame>
        <p:nvGraphicFramePr>
          <p:cNvPr id="25" name="Table 11">
            <a:extLst>
              <a:ext uri="{FF2B5EF4-FFF2-40B4-BE49-F238E27FC236}">
                <a16:creationId xmlns:a16="http://schemas.microsoft.com/office/drawing/2014/main" id="{D8000000-4A8C-4535-B79F-6DBE952066B3}"/>
              </a:ext>
            </a:extLst>
          </p:cNvPr>
          <p:cNvGraphicFramePr>
            <a:graphicFrameLocks noGrp="1"/>
          </p:cNvGraphicFramePr>
          <p:nvPr>
            <p:extLst>
              <p:ext uri="{D42A27DB-BD31-4B8C-83A1-F6EECF244321}">
                <p14:modId xmlns:p14="http://schemas.microsoft.com/office/powerpoint/2010/main" val="1033789879"/>
              </p:ext>
            </p:extLst>
          </p:nvPr>
        </p:nvGraphicFramePr>
        <p:xfrm>
          <a:off x="4553733" y="1486657"/>
          <a:ext cx="4183258" cy="4758026"/>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14285910"/>
                    </a:ext>
                  </a:extLst>
                </a:gridCol>
                <a:gridCol w="776550">
                  <a:extLst>
                    <a:ext uri="{9D8B030D-6E8A-4147-A177-3AD203B41FA5}">
                      <a16:colId xmlns:a16="http://schemas.microsoft.com/office/drawing/2014/main" val="1041005223"/>
                    </a:ext>
                  </a:extLst>
                </a:gridCol>
                <a:gridCol w="2492308">
                  <a:extLst>
                    <a:ext uri="{9D8B030D-6E8A-4147-A177-3AD203B41FA5}">
                      <a16:colId xmlns:a16="http://schemas.microsoft.com/office/drawing/2014/main" val="1744543293"/>
                    </a:ext>
                  </a:extLst>
                </a:gridCol>
              </a:tblGrid>
              <a:tr h="222680">
                <a:tc>
                  <a:txBody>
                    <a:bodyPr/>
                    <a:lstStyle/>
                    <a:p>
                      <a:r>
                        <a:rPr lang="en-IN" sz="1000" dirty="0"/>
                        <a:t>Cell Type</a:t>
                      </a:r>
                    </a:p>
                  </a:txBody>
                  <a:tcPr marT="18288" marB="18288"/>
                </a:tc>
                <a:tc>
                  <a:txBody>
                    <a:bodyPr/>
                    <a:lstStyle/>
                    <a:p>
                      <a:endParaRPr lang="en-IN" sz="1000" dirty="0"/>
                    </a:p>
                  </a:txBody>
                  <a:tcPr marT="18288" marB="18288"/>
                </a:tc>
                <a:tc>
                  <a:txBody>
                    <a:bodyPr/>
                    <a:lstStyle/>
                    <a:p>
                      <a:r>
                        <a:rPr lang="en-IN" sz="1000" dirty="0"/>
                        <a:t>Function</a:t>
                      </a:r>
                    </a:p>
                  </a:txBody>
                  <a:tcPr marT="18288" marB="18288"/>
                </a:tc>
                <a:extLst>
                  <a:ext uri="{0D108BD9-81ED-4DB2-BD59-A6C34878D82A}">
                    <a16:rowId xmlns:a16="http://schemas.microsoft.com/office/drawing/2014/main" val="2838579007"/>
                  </a:ext>
                </a:extLst>
              </a:tr>
              <a:tr h="667591">
                <a:tc>
                  <a:txBody>
                    <a:bodyPr/>
                    <a:lstStyle/>
                    <a:p>
                      <a:r>
                        <a:rPr lang="en-IN" sz="1000" dirty="0"/>
                        <a:t>Macrophage</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Macrophage</a:t>
                      </a:r>
                      <a:endParaRPr lang="en-IN" sz="200" dirty="0"/>
                    </a:p>
                  </a:txBody>
                  <a:tcPr marL="274320" marR="274320" marT="18288" marB="18288" anchor="ctr"/>
                </a:tc>
                <a:tc>
                  <a:txBody>
                    <a:bodyPr/>
                    <a:lstStyle/>
                    <a:p>
                      <a:r>
                        <a:rPr lang="en-US" sz="1000" dirty="0"/>
                        <a:t>Phagocytic tissue cell that is a component of the body’s first cellular line of defense; also serves as an antigen-presenting cell to TH cells</a:t>
                      </a:r>
                    </a:p>
                  </a:txBody>
                  <a:tcPr marT="18288" marB="18288"/>
                </a:tc>
                <a:extLst>
                  <a:ext uri="{0D108BD9-81ED-4DB2-BD59-A6C34878D82A}">
                    <a16:rowId xmlns:a16="http://schemas.microsoft.com/office/drawing/2014/main" val="4090692126"/>
                  </a:ext>
                </a:extLst>
              </a:tr>
              <a:tr h="911147">
                <a:tc>
                  <a:txBody>
                    <a:bodyPr/>
                    <a:lstStyle/>
                    <a:p>
                      <a:r>
                        <a:rPr lang="en-IN" sz="1000" dirty="0"/>
                        <a:t>Neutrophil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Neutrophil</a:t>
                      </a:r>
                      <a:endParaRPr lang="en-IN" sz="200" dirty="0"/>
                    </a:p>
                  </a:txBody>
                  <a:tcPr marL="274320" marR="274320" marT="18288" marB="18288" anchor="ctr"/>
                </a:tc>
                <a:tc>
                  <a:txBody>
                    <a:bodyPr/>
                    <a:lstStyle/>
                    <a:p>
                      <a:r>
                        <a:rPr lang="en-US" sz="1000" dirty="0"/>
                        <a:t>A phagocytic cell that is a component of the body’s first cellular line of defense; found in the blood in large numbers until attracted to tissues during inflammation</a:t>
                      </a:r>
                    </a:p>
                  </a:txBody>
                  <a:tcPr marT="18288" marB="18288"/>
                </a:tc>
                <a:extLst>
                  <a:ext uri="{0D108BD9-81ED-4DB2-BD59-A6C34878D82A}">
                    <a16:rowId xmlns:a16="http://schemas.microsoft.com/office/drawing/2014/main" val="857444778"/>
                  </a:ext>
                </a:extLst>
              </a:tr>
              <a:tr h="779914">
                <a:tc>
                  <a:txBody>
                    <a:bodyPr/>
                    <a:lstStyle/>
                    <a:p>
                      <a:r>
                        <a:rPr lang="en-IN" sz="1000" dirty="0"/>
                        <a:t>Eosinophil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Eosinophil</a:t>
                      </a:r>
                      <a:endParaRPr lang="en-IN" sz="200" dirty="0"/>
                    </a:p>
                  </a:txBody>
                  <a:tcPr marL="274320" marR="274320" marT="18288" marB="18288" anchor="ctr"/>
                </a:tc>
                <a:tc>
                  <a:txBody>
                    <a:bodyPr/>
                    <a:lstStyle/>
                    <a:p>
                      <a:r>
                        <a:rPr lang="en-US" sz="1000" dirty="0"/>
                        <a:t>Important to the elimination of parasites and involved in chronic inflammatory diseases</a:t>
                      </a:r>
                    </a:p>
                  </a:txBody>
                  <a:tcPr marT="18288" marB="18288"/>
                </a:tc>
                <a:extLst>
                  <a:ext uri="{0D108BD9-81ED-4DB2-BD59-A6C34878D82A}">
                    <a16:rowId xmlns:a16="http://schemas.microsoft.com/office/drawing/2014/main" val="3786648202"/>
                  </a:ext>
                </a:extLst>
              </a:tr>
              <a:tr h="668560">
                <a:tc>
                  <a:txBody>
                    <a:bodyPr/>
                    <a:lstStyle/>
                    <a:p>
                      <a:r>
                        <a:rPr lang="en-IN" sz="1000" dirty="0"/>
                        <a:t>Basophil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Basophil</a:t>
                      </a:r>
                      <a:endParaRPr lang="en-IN" sz="200" dirty="0"/>
                    </a:p>
                  </a:txBody>
                  <a:tcPr marL="274320" marR="274320" marT="18288" marB="18288" anchor="ctr"/>
                </a:tc>
                <a:tc>
                  <a:txBody>
                    <a:bodyPr/>
                    <a:lstStyle/>
                    <a:p>
                      <a:r>
                        <a:rPr lang="en-US" sz="1000" dirty="0"/>
                        <a:t>Circulating cell that releases mediators such as histamine that promote inflammation</a:t>
                      </a:r>
                      <a:endParaRPr lang="en-IN" sz="1000" dirty="0"/>
                    </a:p>
                  </a:txBody>
                  <a:tcPr marT="18288" marB="18288"/>
                </a:tc>
                <a:extLst>
                  <a:ext uri="{0D108BD9-81ED-4DB2-BD59-A6C34878D82A}">
                    <a16:rowId xmlns:a16="http://schemas.microsoft.com/office/drawing/2014/main" val="1336095186"/>
                  </a:ext>
                </a:extLst>
              </a:tr>
              <a:tr h="825041">
                <a:tc>
                  <a:txBody>
                    <a:bodyPr/>
                    <a:lstStyle/>
                    <a:p>
                      <a:r>
                        <a:rPr lang="en-IN" sz="1000" dirty="0"/>
                        <a:t>Mast cell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Mast cell</a:t>
                      </a:r>
                      <a:endParaRPr lang="en-IN" sz="200" dirty="0"/>
                    </a:p>
                  </a:txBody>
                  <a:tcPr marL="274320" marR="274320" marT="18288" marB="18288" anchor="ctr"/>
                </a:tc>
                <a:tc>
                  <a:txBody>
                    <a:bodyPr/>
                    <a:lstStyle/>
                    <a:p>
                      <a:r>
                        <a:rPr lang="en-US" sz="1000" dirty="0"/>
                        <a:t>Located primarily under mucosal surfaces and releases mediators such as histamine that promote inflammation; triggered during both inflammatory and allergic responses</a:t>
                      </a:r>
                    </a:p>
                  </a:txBody>
                  <a:tcPr marT="18288" marB="18288"/>
                </a:tc>
                <a:extLst>
                  <a:ext uri="{0D108BD9-81ED-4DB2-BD59-A6C34878D82A}">
                    <a16:rowId xmlns:a16="http://schemas.microsoft.com/office/drawing/2014/main" val="3261789727"/>
                  </a:ext>
                </a:extLst>
              </a:tr>
              <a:tr h="683093">
                <a:tc>
                  <a:txBody>
                    <a:bodyPr/>
                    <a:lstStyle/>
                    <a:p>
                      <a:r>
                        <a:rPr lang="en-IN" sz="1000" dirty="0"/>
                        <a:t>Dendritic cell</a:t>
                      </a:r>
                    </a:p>
                  </a:txBody>
                  <a:tcPr marT="18288" marB="18288"/>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 dirty="0"/>
                        <a:t>The cell type of the immune system Dendritic cell</a:t>
                      </a:r>
                      <a:endParaRPr lang="en-IN" sz="200" dirty="0"/>
                    </a:p>
                  </a:txBody>
                  <a:tcPr marL="274320" marR="274320" marT="18288" marB="18288" anchor="ctr"/>
                </a:tc>
                <a:tc>
                  <a:txBody>
                    <a:bodyPr/>
                    <a:lstStyle/>
                    <a:p>
                      <a:r>
                        <a:rPr lang="en-US" sz="1000" dirty="0"/>
                        <a:t>Important antigen-presenting cell to naive TH cells; also helps in the activation of naive TC cells</a:t>
                      </a:r>
                      <a:endParaRPr lang="en-IN" sz="1000" dirty="0"/>
                    </a:p>
                  </a:txBody>
                  <a:tcPr marT="18288" marB="18288"/>
                </a:tc>
                <a:extLst>
                  <a:ext uri="{0D108BD9-81ED-4DB2-BD59-A6C34878D82A}">
                    <a16:rowId xmlns:a16="http://schemas.microsoft.com/office/drawing/2014/main" val="1591602388"/>
                  </a:ext>
                </a:extLst>
              </a:tr>
            </a:tbl>
          </a:graphicData>
        </a:graphic>
      </p:graphicFrame>
      <p:pic>
        <p:nvPicPr>
          <p:cNvPr id="19" name="Picture 12" descr="Alt text for this image can be found in the table row 2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9326" t="50435" r="11060" b="41154"/>
          <a:stretch/>
        </p:blipFill>
        <p:spPr>
          <a:xfrm>
            <a:off x="5570612" y="1749777"/>
            <a:ext cx="534395" cy="589978"/>
          </a:xfrm>
          <a:prstGeom prst="rect">
            <a:avLst/>
          </a:prstGeom>
        </p:spPr>
      </p:pic>
      <p:pic>
        <p:nvPicPr>
          <p:cNvPr id="20" name="Picture 13" descr="Alt text for this image can be found in the table row 3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13648" t="59291" r="15708" b="33529"/>
          <a:stretch/>
        </p:blipFill>
        <p:spPr>
          <a:xfrm>
            <a:off x="5577008" y="2565904"/>
            <a:ext cx="521602" cy="553994"/>
          </a:xfrm>
          <a:prstGeom prst="rect">
            <a:avLst/>
          </a:prstGeom>
        </p:spPr>
      </p:pic>
      <p:pic>
        <p:nvPicPr>
          <p:cNvPr id="21" name="Picture 14" descr="Alt text for this image can be found in the table row 4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12167" t="67357" r="17380" b="25463"/>
          <a:stretch/>
        </p:blipFill>
        <p:spPr>
          <a:xfrm>
            <a:off x="5577710" y="3417566"/>
            <a:ext cx="520198" cy="553994"/>
          </a:xfrm>
          <a:prstGeom prst="rect">
            <a:avLst/>
          </a:prstGeom>
        </p:spPr>
      </p:pic>
      <p:pic>
        <p:nvPicPr>
          <p:cNvPr id="22" name="Picture 15" descr="Alt text for this image can be found in the table row 5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13591" t="75497" r="15956" b="17529"/>
          <a:stretch/>
        </p:blipFill>
        <p:spPr>
          <a:xfrm>
            <a:off x="5577710" y="4150599"/>
            <a:ext cx="520198" cy="538099"/>
          </a:xfrm>
          <a:prstGeom prst="rect">
            <a:avLst/>
          </a:prstGeom>
        </p:spPr>
      </p:pic>
      <p:pic>
        <p:nvPicPr>
          <p:cNvPr id="23" name="Picture 16" descr="Alt text for this image can be found in the table row 6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8178" t="83702" r="8074" b="7888"/>
          <a:stretch/>
        </p:blipFill>
        <p:spPr>
          <a:xfrm>
            <a:off x="5556742" y="4846417"/>
            <a:ext cx="562134" cy="589908"/>
          </a:xfrm>
          <a:prstGeom prst="rect">
            <a:avLst/>
          </a:prstGeom>
        </p:spPr>
      </p:pic>
      <p:pic>
        <p:nvPicPr>
          <p:cNvPr id="9" name="Picture 17" descr="Alt text for this image can be found in the table row 7 column 2.">
            <a:extLst>
              <a:ext uri="{C183D7F6-B498-43B3-948B-1728B52AA6E4}">
                <adec:decorative xmlns:adec="http://schemas.microsoft.com/office/drawing/2017/decorative" val="0"/>
              </a:ext>
            </a:extLst>
          </p:cNvPr>
          <p:cNvPicPr>
            <a:picLocks noChangeAspect="1"/>
          </p:cNvPicPr>
          <p:nvPr/>
        </p:nvPicPr>
        <p:blipFill rotWithShape="1">
          <a:blip r:embed="rId2">
            <a:extLst>
              <a:ext uri="{28A0092B-C50C-407E-A947-70E740481C1C}">
                <a14:useLocalDpi xmlns:a14="http://schemas.microsoft.com/office/drawing/2010/main" val="0"/>
              </a:ext>
            </a:extLst>
          </a:blip>
          <a:srcRect l="11344" t="92957" r="9862"/>
          <a:stretch/>
        </p:blipFill>
        <p:spPr>
          <a:xfrm>
            <a:off x="5573362" y="5645697"/>
            <a:ext cx="528895" cy="494008"/>
          </a:xfrm>
          <a:prstGeom prst="rect">
            <a:avLst/>
          </a:prstGeom>
        </p:spPr>
      </p:pic>
      <p:sp>
        <p:nvSpPr>
          <p:cNvPr id="7" name="Slide Number Placeholder 18">
            <a:extLst>
              <a:ext uri="{FF2B5EF4-FFF2-40B4-BE49-F238E27FC236}">
                <a16:creationId xmlns:a16="http://schemas.microsoft.com/office/drawing/2014/main" id="{B0EE6118-68E6-4C4C-9D24-9D3F1700098B}"/>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6700487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4BC60-765F-4117-A3CD-DE99D2E0C26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Characteristics of adaptive immunity</a:t>
            </a:r>
          </a:p>
        </p:txBody>
      </p:sp>
      <p:sp>
        <p:nvSpPr>
          <p:cNvPr id="3" name="Content Placeholder 2">
            <a:extLst>
              <a:ext uri="{FF2B5EF4-FFF2-40B4-BE49-F238E27FC236}">
                <a16:creationId xmlns:a16="http://schemas.microsoft.com/office/drawing/2014/main" id="{76326455-1245-4D49-ADC4-76D771B2DF81}"/>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Specificity of recognition of antigen</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Wide diversity of antigens can be specifically recognized</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Memory, whereby the immune system responds more quickly to an antigen it encountered previously than one it is meeting for the first time</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Ability to distinguish self-antigens from </a:t>
            </a:r>
            <a:r>
              <a:rPr lang="en-US" dirty="0" err="1">
                <a:solidFill>
                  <a:srgbClr val="000000"/>
                </a:solidFill>
                <a:latin typeface="Arial" panose="020B0604020202020204" pitchFamily="34" charset="0"/>
                <a:ea typeface="Verdana" panose="020B0604030504040204" pitchFamily="34" charset="0"/>
              </a:rPr>
              <a:t>nonself</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D3266905-C24C-41F4-B8A9-022FCFEC5DF2}"/>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337573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1AE4D-1A46-49EC-BD83-14EC4B7CE4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Lymphocytes carry out adaptive immunity</a:t>
            </a:r>
          </a:p>
        </p:txBody>
      </p:sp>
      <p:sp>
        <p:nvSpPr>
          <p:cNvPr id="3" name="Content Placeholder 2">
            <a:extLst>
              <a:ext uri="{FF2B5EF4-FFF2-40B4-BE49-F238E27FC236}">
                <a16:creationId xmlns:a16="http://schemas.microsoft.com/office/drawing/2014/main" id="{5C004497-D4C0-484A-A9FB-ACAFC67E4509}"/>
              </a:ext>
            </a:extLst>
          </p:cNvPr>
          <p:cNvSpPr>
            <a:spLocks noGrp="1"/>
          </p:cNvSpPr>
          <p:nvPr>
            <p:ph sz="quarter" idx="11"/>
          </p:nvPr>
        </p:nvSpPr>
        <p:spPr/>
        <p:txBody>
          <a:bodyPr/>
          <a:lstStyle/>
          <a:p>
            <a:pPr lvl="0">
              <a:spcBef>
                <a:spcPts val="600"/>
              </a:spcBef>
              <a:buClr>
                <a:schemeClr val="tx1"/>
              </a:buClr>
            </a:pPr>
            <a:r>
              <a:rPr lang="en-US" dirty="0">
                <a:solidFill>
                  <a:srgbClr val="000000"/>
                </a:solidFill>
                <a:latin typeface="Arial" panose="020B0604020202020204" pitchFamily="34" charset="0"/>
                <a:ea typeface="Verdana" panose="020B0604030504040204" pitchFamily="34" charset="0"/>
              </a:rPr>
              <a:t>Lymphocytes are leukocytes with surface receptors for specific epitopes on an antigen</a:t>
            </a:r>
          </a:p>
          <a:p>
            <a:pPr marL="347472" lvl="0" indent="-347472">
              <a:spcBef>
                <a:spcPts val="6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Direct an immune response against either the antigen or the cell that carries it</a:t>
            </a:r>
          </a:p>
          <a:p>
            <a:pPr lvl="0">
              <a:spcBef>
                <a:spcPts val="600"/>
              </a:spcBef>
              <a:buClr>
                <a:schemeClr val="tx1"/>
              </a:buClr>
            </a:pPr>
            <a:r>
              <a:rPr lang="en-US" dirty="0">
                <a:solidFill>
                  <a:srgbClr val="000000"/>
                </a:solidFill>
                <a:latin typeface="Arial" panose="020B0604020202020204" pitchFamily="34" charset="0"/>
                <a:ea typeface="Verdana" panose="020B0604030504040204" pitchFamily="34" charset="0"/>
              </a:rPr>
              <a:t>Although all the receptor proteins on any one lymphocyte have the same epitope specificity, it is rare that any two lymphocytes have identical specificities</a:t>
            </a:r>
          </a:p>
          <a:p>
            <a:pPr lvl="0">
              <a:spcBef>
                <a:spcPts val="600"/>
              </a:spcBef>
              <a:buClr>
                <a:schemeClr val="tx1"/>
              </a:buClr>
            </a:pPr>
            <a:r>
              <a:rPr lang="en-US" dirty="0">
                <a:solidFill>
                  <a:srgbClr val="000000"/>
                </a:solidFill>
                <a:latin typeface="Arial" panose="020B0604020202020204" pitchFamily="34" charset="0"/>
                <a:ea typeface="Verdana" panose="020B0604030504040204" pitchFamily="34" charset="0"/>
              </a:rPr>
              <a:t>When a naive lymphocyte binds a specific antigen for the first time, it gets activated by a process called clonal selection</a:t>
            </a:r>
          </a:p>
          <a:p>
            <a:pPr marL="347472" lvl="0" indent="-347472">
              <a:spcBef>
                <a:spcPts val="6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Produces a clone of cells: some respond immediately, others are memory cells</a:t>
            </a:r>
          </a:p>
        </p:txBody>
      </p:sp>
      <p:sp>
        <p:nvSpPr>
          <p:cNvPr id="6" name="Slide Number Placeholder 3">
            <a:extLst>
              <a:ext uri="{FF2B5EF4-FFF2-40B4-BE49-F238E27FC236}">
                <a16:creationId xmlns:a16="http://schemas.microsoft.com/office/drawing/2014/main" id="{F417EEE6-4C17-4325-8C41-5B2C68F7CD05}"/>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9921001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64A5-A436-4E22-922F-45040F6F6CD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 and T-cells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05BD050D-0507-4FBA-96D1-8094EB25507D}"/>
              </a:ext>
            </a:extLst>
          </p:cNvPr>
          <p:cNvSpPr>
            <a:spLocks noGrp="1"/>
          </p:cNvSpPr>
          <p:nvPr>
            <p:ph sz="quarter" idx="15"/>
          </p:nvPr>
        </p:nvSpPr>
        <p:spPr>
          <a:xfrm>
            <a:off x="0" y="6129453"/>
            <a:ext cx="1767225"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50.8</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e lymphocyte receptor proteins in B and T cells.">
            <a:extLst>
              <a:ext uri="{FF2B5EF4-FFF2-40B4-BE49-F238E27FC236}">
                <a16:creationId xmlns:a16="http://schemas.microsoft.com/office/drawing/2014/main" id="{7738D650-9D68-4B01-9D76-278AB09DA0A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294" b="10489"/>
          <a:stretch/>
        </p:blipFill>
        <p:spPr bwMode="auto">
          <a:xfrm>
            <a:off x="1463040" y="1164909"/>
            <a:ext cx="6217920" cy="484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20763EFD-430A-4C4B-A9BD-0F257A5C4E8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6074FB4E-F13D-4FFC-A09A-F25D4E88D678}"/>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6748583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076A2-9F22-43A0-9007-F54E479161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Cells of adaptive immunity</a:t>
            </a:r>
          </a:p>
        </p:txBody>
      </p:sp>
      <p:sp>
        <p:nvSpPr>
          <p:cNvPr id="3" name="Content Placeholder 2">
            <a:extLst>
              <a:ext uri="{FF2B5EF4-FFF2-40B4-BE49-F238E27FC236}">
                <a16:creationId xmlns:a16="http://schemas.microsoft.com/office/drawing/2014/main" id="{644CF1C7-DDC8-4D56-AE65-714EDADE0F04}"/>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 lymphocytes or B cells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Respond to antigens by secreting antibodies or immunoglobulins (Ig)</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Participate in humoral immunity</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 lymphocytes or T cells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 other immune cells or directly attack cells that carry specific antigens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Participate in cell-mediated immunity</a:t>
            </a:r>
          </a:p>
        </p:txBody>
      </p:sp>
      <p:sp>
        <p:nvSpPr>
          <p:cNvPr id="6" name="Slide Number Placeholder 3">
            <a:extLst>
              <a:ext uri="{FF2B5EF4-FFF2-40B4-BE49-F238E27FC236}">
                <a16:creationId xmlns:a16="http://schemas.microsoft.com/office/drawing/2014/main" id="{D7977458-D0A6-4F8D-87B2-768C82DFE94A}"/>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13148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4C253-B4A8-459B-AD3A-5967535C766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Introduction</a:t>
            </a:r>
          </a:p>
        </p:txBody>
      </p:sp>
      <p:sp>
        <p:nvSpPr>
          <p:cNvPr id="3" name="Content Placeholder 2">
            <a:extLst>
              <a:ext uri="{FF2B5EF4-FFF2-40B4-BE49-F238E27FC236}">
                <a16:creationId xmlns:a16="http://schemas.microsoft.com/office/drawing/2014/main" id="{76F5076A-F504-47BE-A1F4-68E27B622DCC}"/>
              </a:ext>
            </a:extLst>
          </p:cNvPr>
          <p:cNvSpPr>
            <a:spLocks noGrp="1"/>
          </p:cNvSpPr>
          <p:nvPr>
            <p:ph sz="quarter" idx="11"/>
          </p:nvPr>
        </p:nvSpPr>
        <p:spPr>
          <a:xfrm>
            <a:off x="342900" y="1276710"/>
            <a:ext cx="8458200" cy="4945670"/>
          </a:xfrm>
        </p:spPr>
        <p:txBody>
          <a:bodyPr/>
          <a:lstStyle/>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Body’s defenses are integrated</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Innate</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Evolutionarily ancient</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Recognition of invading pathogens</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Rapid response</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Uses soluble antimicrobial proteins</a:t>
            </a:r>
          </a:p>
          <a:p>
            <a:pPr lvl="0">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Adaptive immunity</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Characterized by genetic rearrangements that generate a diverse set of molecules to recognize any invader</a:t>
            </a:r>
          </a:p>
          <a:p>
            <a:pPr marL="347472" lvl="0" indent="-347472">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Slower response but highly specific</a:t>
            </a:r>
          </a:p>
        </p:txBody>
      </p:sp>
      <p:sp>
        <p:nvSpPr>
          <p:cNvPr id="6" name="Slide Number Placeholder 3">
            <a:extLst>
              <a:ext uri="{FF2B5EF4-FFF2-40B4-BE49-F238E27FC236}">
                <a16:creationId xmlns:a16="http://schemas.microsoft.com/office/drawing/2014/main" id="{4965DE50-1DAC-4437-A911-131BA5747B2C}"/>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6334756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0DAE4-E4C1-4734-AEB2-6857356EA01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Acquired immunity</a:t>
            </a:r>
          </a:p>
        </p:txBody>
      </p:sp>
      <p:sp>
        <p:nvSpPr>
          <p:cNvPr id="3" name="Content Placeholder 2">
            <a:extLst>
              <a:ext uri="{FF2B5EF4-FFF2-40B4-BE49-F238E27FC236}">
                <a16:creationId xmlns:a16="http://schemas.microsoft.com/office/drawing/2014/main" id="{A91EAE7B-3B9E-482D-B1B9-1485F59567CD}"/>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Immunity can be acquired in two ways</a:t>
            </a:r>
          </a:p>
          <a:p>
            <a:pPr marL="457200" lvl="0" indent="-457200">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Active immunity results from activation of an individual’s own lymphocytes</a:t>
            </a:r>
          </a:p>
          <a:p>
            <a:pPr marL="720000"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Pathogen infection or vaccination</a:t>
            </a:r>
          </a:p>
          <a:p>
            <a:pPr marL="457200" lvl="0" indent="-457200">
              <a:spcBef>
                <a:spcPts val="1200"/>
              </a:spcBef>
              <a:spcAft>
                <a:spcPts val="1200"/>
              </a:spcAft>
              <a:buClr>
                <a:srgbClr val="000000"/>
              </a:buClr>
              <a:buFont typeface="+mj-lt"/>
              <a:buAutoNum type="arabicPeriod" startAt="2"/>
            </a:pPr>
            <a:r>
              <a:rPr lang="en-US" dirty="0">
                <a:solidFill>
                  <a:srgbClr val="000000"/>
                </a:solidFill>
                <a:latin typeface="Arial" panose="020B0604020202020204" pitchFamily="34" charset="0"/>
                <a:ea typeface="Verdana" panose="020B0604030504040204" pitchFamily="34" charset="0"/>
              </a:rPr>
              <a:t>Passive immunity results from obtaining another individual’s antibodies</a:t>
            </a:r>
          </a:p>
          <a:p>
            <a:pPr marL="720000"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Transfer of maternal antibodies across placenta</a:t>
            </a:r>
          </a:p>
        </p:txBody>
      </p:sp>
      <p:sp>
        <p:nvSpPr>
          <p:cNvPr id="6" name="Slide Number Placeholder 3">
            <a:extLst>
              <a:ext uri="{FF2B5EF4-FFF2-40B4-BE49-F238E27FC236}">
                <a16:creationId xmlns:a16="http://schemas.microsoft.com/office/drawing/2014/main" id="{999DBCE5-B62F-4595-B9F3-3B60BAB326A6}"/>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22552146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60519-03B7-4A74-BF60-B036105296A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Organs of the immune system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B5F04277-CB5C-4357-91A8-A37567BB388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Primary lymphoid organs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 bone marrow and thymus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Secondary lymphoid organs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Tonsils, cervical lymph nodes, axillary lymph nodes, spleen, Inguinal lymph nodes, lymphatic lymph vessels, and mucosal-associated lymphoid tissue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 in the small intestine</a:t>
            </a:r>
          </a:p>
        </p:txBody>
      </p:sp>
      <p:sp>
        <p:nvSpPr>
          <p:cNvPr id="6" name="Slide Number Placeholder 3">
            <a:extLst>
              <a:ext uri="{FF2B5EF4-FFF2-40B4-BE49-F238E27FC236}">
                <a16:creationId xmlns:a16="http://schemas.microsoft.com/office/drawing/2014/main" id="{5CF86C40-13DD-4E30-8DFB-86D30B9A0A84}"/>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986204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1CCAA-8F25-4A1B-9D24-B6393EA17CE6}"/>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Organs of the immune system </a:t>
            </a:r>
            <a:r>
              <a:rPr lang="en-US" sz="1200" dirty="0">
                <a:solidFill>
                  <a:srgbClr val="000000"/>
                </a:solidFill>
                <a:latin typeface="Arial" panose="020B0604020202020204" pitchFamily="34" charset="0"/>
                <a:ea typeface="Verdana" panose="020B0604030504040204" pitchFamily="34" charset="0"/>
                <a:cs typeface="Arial" pitchFamily="34" charset="0"/>
              </a:rPr>
              <a:t>2</a:t>
            </a:r>
          </a:p>
        </p:txBody>
      </p:sp>
      <p:sp>
        <p:nvSpPr>
          <p:cNvPr id="4" name="Content Placeholder 2">
            <a:extLst>
              <a:ext uri="{FF2B5EF4-FFF2-40B4-BE49-F238E27FC236}">
                <a16:creationId xmlns:a16="http://schemas.microsoft.com/office/drawing/2014/main" id="{058C7E03-541B-4FDF-A6EA-399F9C0D5933}"/>
              </a:ext>
            </a:extLst>
          </p:cNvPr>
          <p:cNvSpPr>
            <a:spLocks noGrp="1"/>
          </p:cNvSpPr>
          <p:nvPr>
            <p:ph sz="quarter" idx="15"/>
          </p:nvPr>
        </p:nvSpPr>
        <p:spPr>
          <a:xfrm>
            <a:off x="0" y="6128172"/>
            <a:ext cx="17526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50.9</a:t>
            </a:r>
            <a:endParaRPr lang="en-US" dirty="0">
              <a:solidFill>
                <a:srgbClr val="000000"/>
              </a:solidFill>
              <a:latin typeface="Arial" panose="020B0604020202020204" pitchFamily="34" charset="0"/>
              <a:ea typeface="Verdana" panose="020B0604030504040204" pitchFamily="34" charset="0"/>
            </a:endParaRPr>
          </a:p>
        </p:txBody>
      </p:sp>
      <p:pic>
        <p:nvPicPr>
          <p:cNvPr id="9" name="Picture 3" descr="An illustration shows the primary and secondary organs of the immune system.">
            <a:extLst>
              <a:ext uri="{FF2B5EF4-FFF2-40B4-BE49-F238E27FC236}">
                <a16:creationId xmlns:a16="http://schemas.microsoft.com/office/drawing/2014/main" id="{EB632C85-00C8-4F46-A36A-09446591EAB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00400" y="1135624"/>
            <a:ext cx="2743200" cy="5013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C4166586-F094-45A6-9AA8-BC5BAD3A9636}"/>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5">
            <a:extLst>
              <a:ext uri="{FF2B5EF4-FFF2-40B4-BE49-F238E27FC236}">
                <a16:creationId xmlns:a16="http://schemas.microsoft.com/office/drawing/2014/main" id="{AB602061-D4AE-4C5C-8432-4C025F0BDAB5}"/>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6153945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1CD229-2EC2-4284-AB00-681523B000B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Primary lymphoid organs</a:t>
            </a:r>
          </a:p>
        </p:txBody>
      </p:sp>
      <p:sp>
        <p:nvSpPr>
          <p:cNvPr id="3" name="Content Placeholder 2">
            <a:extLst>
              <a:ext uri="{FF2B5EF4-FFF2-40B4-BE49-F238E27FC236}">
                <a16:creationId xmlns:a16="http://schemas.microsoft.com/office/drawing/2014/main" id="{4043E142-42D2-4C73-9F74-C7739E08C0DF}"/>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Bone marrow is site of B cell maturation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B cell has about</a:t>
            </a:r>
          </a:p>
        </p:txBody>
      </p:sp>
      <p:graphicFrame>
        <p:nvGraphicFramePr>
          <p:cNvPr id="8" name="Object 3">
            <a:extLst>
              <a:ext uri="{FF2B5EF4-FFF2-40B4-BE49-F238E27FC236}">
                <a16:creationId xmlns:a16="http://schemas.microsoft.com/office/drawing/2014/main" id="{450F77F8-C52E-46D1-A4B3-DEA2C2C2E55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005980224"/>
              </p:ext>
            </p:extLst>
          </p:nvPr>
        </p:nvGraphicFramePr>
        <p:xfrm>
          <a:off x="3476897" y="1984006"/>
          <a:ext cx="457200" cy="342900"/>
        </p:xfrm>
        <a:graphic>
          <a:graphicData uri="http://schemas.openxmlformats.org/presentationml/2006/ole">
            <mc:AlternateContent xmlns:mc="http://schemas.openxmlformats.org/markup-compatibility/2006">
              <mc:Choice xmlns:v="urn:schemas-microsoft-com:vml" Requires="v">
                <p:oleObj spid="_x0000_s1100" name="Equation" r:id="rId3" imgW="457200" imgH="342720" progId="Equation.DSMT4">
                  <p:embed/>
                </p:oleObj>
              </mc:Choice>
              <mc:Fallback>
                <p:oleObj name="Equation" r:id="rId3" imgW="457200" imgH="342720" progId="Equation.DSMT4">
                  <p:embed/>
                  <p:pic>
                    <p:nvPicPr>
                      <p:cNvPr id="0" name=""/>
                      <p:cNvPicPr/>
                      <p:nvPr/>
                    </p:nvPicPr>
                    <p:blipFill>
                      <a:blip r:embed="rId4"/>
                      <a:stretch>
                        <a:fillRect/>
                      </a:stretch>
                    </p:blipFill>
                    <p:spPr>
                      <a:xfrm>
                        <a:off x="3476897" y="1984006"/>
                        <a:ext cx="4572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B168E01-0D3F-4821-8F5D-9E5817FBC118}"/>
              </a:ext>
            </a:extLst>
          </p:cNvPr>
          <p:cNvSpPr>
            <a:spLocks noGrp="1"/>
          </p:cNvSpPr>
          <p:nvPr>
            <p:ph sz="quarter" idx="15"/>
          </p:nvPr>
        </p:nvSpPr>
        <p:spPr>
          <a:xfrm>
            <a:off x="342900" y="1947820"/>
            <a:ext cx="8458200" cy="2534970"/>
          </a:xfrm>
        </p:spPr>
        <p:txBody>
          <a:bodyPr/>
          <a:lstStyle/>
          <a:p>
            <a:pPr marL="3566160"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Ig molecules on its surface</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with the same specificity</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different from cell to cell</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Any lymphocytes that are likely to bind to self-antigens undergo apoptosis</a:t>
            </a:r>
          </a:p>
        </p:txBody>
      </p:sp>
      <p:sp>
        <p:nvSpPr>
          <p:cNvPr id="6" name="Slide Number Placeholder 5">
            <a:extLst>
              <a:ext uri="{FF2B5EF4-FFF2-40B4-BE49-F238E27FC236}">
                <a16:creationId xmlns:a16="http://schemas.microsoft.com/office/drawing/2014/main" id="{84DE74A3-5B39-4F7F-92BC-D7AEA99FB8B1}"/>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6840860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FB6D6-B590-4180-B337-F19B9C47A72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T-cells</a:t>
            </a:r>
          </a:p>
        </p:txBody>
      </p:sp>
      <p:sp>
        <p:nvSpPr>
          <p:cNvPr id="3" name="Content Placeholder 2">
            <a:extLst>
              <a:ext uri="{FF2B5EF4-FFF2-40B4-BE49-F238E27FC236}">
                <a16:creationId xmlns:a16="http://schemas.microsoft.com/office/drawing/2014/main" id="{925194A7-DE23-470A-8929-DB3FA09C50EE}"/>
              </a:ext>
            </a:extLst>
          </p:cNvPr>
          <p:cNvSpPr>
            <a:spLocks noGrp="1"/>
          </p:cNvSpPr>
          <p:nvPr>
            <p:ph sz="quarter" idx="11"/>
          </p:nvPr>
        </p:nvSpPr>
        <p:spPr>
          <a:xfrm>
            <a:off x="342900" y="1276710"/>
            <a:ext cx="8009363" cy="1052577"/>
          </a:xfrm>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Thymus is the site of T cell maturation</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T cell has about</a:t>
            </a:r>
          </a:p>
        </p:txBody>
      </p:sp>
      <p:graphicFrame>
        <p:nvGraphicFramePr>
          <p:cNvPr id="9" name="Object 3">
            <a:extLst>
              <a:ext uri="{FF2B5EF4-FFF2-40B4-BE49-F238E27FC236}">
                <a16:creationId xmlns:a16="http://schemas.microsoft.com/office/drawing/2014/main" id="{47BB488D-8F48-406D-B5D7-C1ACF10AE07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282102148"/>
              </p:ext>
            </p:extLst>
          </p:nvPr>
        </p:nvGraphicFramePr>
        <p:xfrm>
          <a:off x="3793604" y="1986387"/>
          <a:ext cx="457200" cy="342900"/>
        </p:xfrm>
        <a:graphic>
          <a:graphicData uri="http://schemas.openxmlformats.org/presentationml/2006/ole">
            <mc:AlternateContent xmlns:mc="http://schemas.openxmlformats.org/markup-compatibility/2006">
              <mc:Choice xmlns:v="urn:schemas-microsoft-com:vml" Requires="v">
                <p:oleObj spid="_x0000_s2122" name="Equation" r:id="rId3" imgW="457200" imgH="342720" progId="Equation.DSMT4">
                  <p:embed/>
                </p:oleObj>
              </mc:Choice>
              <mc:Fallback>
                <p:oleObj name="Equation" r:id="rId3" imgW="457200" imgH="342720" progId="Equation.DSMT4">
                  <p:embed/>
                  <p:pic>
                    <p:nvPicPr>
                      <p:cNvPr id="8" name="Object 7">
                        <a:extLst>
                          <a:ext uri="{FF2B5EF4-FFF2-40B4-BE49-F238E27FC236}">
                            <a16:creationId xmlns:a16="http://schemas.microsoft.com/office/drawing/2014/main" id="{450F77F8-C52E-46D1-A4B3-DEA2C2C2E553}"/>
                          </a:ext>
                        </a:extLst>
                      </p:cNvPr>
                      <p:cNvPicPr/>
                      <p:nvPr/>
                    </p:nvPicPr>
                    <p:blipFill>
                      <a:blip r:embed="rId4"/>
                      <a:stretch>
                        <a:fillRect/>
                      </a:stretch>
                    </p:blipFill>
                    <p:spPr>
                      <a:xfrm>
                        <a:off x="3793604" y="1986387"/>
                        <a:ext cx="4572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7AB671F-8BC4-42E3-8E14-25BF543A8F11}"/>
              </a:ext>
            </a:extLst>
          </p:cNvPr>
          <p:cNvSpPr>
            <a:spLocks noGrp="1"/>
          </p:cNvSpPr>
          <p:nvPr>
            <p:ph sz="quarter" idx="15"/>
          </p:nvPr>
        </p:nvSpPr>
        <p:spPr>
          <a:xfrm>
            <a:off x="342900" y="1948216"/>
            <a:ext cx="8009363" cy="2936018"/>
          </a:xfrm>
        </p:spPr>
        <p:txBody>
          <a:bodyPr/>
          <a:lstStyle/>
          <a:p>
            <a:pPr marL="347472" lvl="0" indent="356616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identical T-cell receptors, or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Rs on its surface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 epitopes only if they are combined with major histocompatibility complex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peptides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Lymphocytes that cannot bind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 or that bind self-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C/self-peptide too tightly undergo apoptosis</a:t>
            </a:r>
          </a:p>
        </p:txBody>
      </p:sp>
      <p:sp>
        <p:nvSpPr>
          <p:cNvPr id="6" name="Slide Number Placeholder 5">
            <a:extLst>
              <a:ext uri="{FF2B5EF4-FFF2-40B4-BE49-F238E27FC236}">
                <a16:creationId xmlns:a16="http://schemas.microsoft.com/office/drawing/2014/main" id="{7D533F50-ACF4-4F88-8C30-D3E155CF4E4C}"/>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8835647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F6804-E437-4123-86BC-70C0A1598EB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Self-reactive lymphocytes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971F7A30-8B71-4289-8F82-52D33CEDD035}"/>
              </a:ext>
            </a:extLst>
          </p:cNvPr>
          <p:cNvSpPr>
            <a:spLocks noGrp="1"/>
          </p:cNvSpPr>
          <p:nvPr>
            <p:ph sz="quarter" idx="15"/>
          </p:nvPr>
        </p:nvSpPr>
        <p:spPr>
          <a:xfrm>
            <a:off x="0" y="6146126"/>
            <a:ext cx="19050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50.10</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e self-reactive lymphocytes in primary lymphoid organs.">
            <a:extLst>
              <a:ext uri="{FF2B5EF4-FFF2-40B4-BE49-F238E27FC236}">
                <a16:creationId xmlns:a16="http://schemas.microsoft.com/office/drawing/2014/main" id="{57F13F47-17CC-4904-B4EC-C44C4194D4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099"/>
          <a:stretch/>
        </p:blipFill>
        <p:spPr bwMode="auto">
          <a:xfrm>
            <a:off x="1828800" y="1215485"/>
            <a:ext cx="5486400" cy="4833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F094E927-C428-4BF0-AF7E-BEACD27025B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AB49A935-FC7C-4EA0-8305-5078772051B4}"/>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4204089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9FC5F-F332-423C-AB4F-FB5A6B55BE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Secondary lymphoid organs</a:t>
            </a:r>
          </a:p>
        </p:txBody>
      </p:sp>
      <p:sp>
        <p:nvSpPr>
          <p:cNvPr id="3" name="Content Placeholder 2">
            <a:extLst>
              <a:ext uri="{FF2B5EF4-FFF2-40B4-BE49-F238E27FC236}">
                <a16:creationId xmlns:a16="http://schemas.microsoft.com/office/drawing/2014/main" id="{2BC4F82A-4D4D-410B-93FC-41A96E4748AF}"/>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Locations of these organs promote the filtering of antigens that enter any part of an individual’s body</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Mature but naive B and T cells become activated in the lymph nodes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Spleen is site of immune responses to antigens found mainly in the blood</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Mucosal-associated lymphoid tissue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 include the tonsils and appendix</a:t>
            </a:r>
          </a:p>
        </p:txBody>
      </p:sp>
      <p:sp>
        <p:nvSpPr>
          <p:cNvPr id="6" name="Slide Number Placeholder 3">
            <a:extLst>
              <a:ext uri="{FF2B5EF4-FFF2-40B4-BE49-F238E27FC236}">
                <a16:creationId xmlns:a16="http://schemas.microsoft.com/office/drawing/2014/main" id="{2C7F1347-3956-45BD-AD0D-41974C62FABC}"/>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2562543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0DD6F-81EF-4806-98A9-48FE218C4BB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Cell-mediated immunity</a:t>
            </a:r>
          </a:p>
        </p:txBody>
      </p:sp>
      <p:sp>
        <p:nvSpPr>
          <p:cNvPr id="3" name="Content Placeholder 2">
            <a:extLst>
              <a:ext uri="{FF2B5EF4-FFF2-40B4-BE49-F238E27FC236}">
                <a16:creationId xmlns:a16="http://schemas.microsoft.com/office/drawing/2014/main" id="{47BC0CAB-2362-47D7-90C8-7427370FE5ED}"/>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 lymphocytes are of two types</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Cytotoxic T cells (T</a:t>
            </a:r>
            <a:r>
              <a:rPr lang="en-US" baseline="-25000" dirty="0">
                <a:solidFill>
                  <a:srgbClr val="000000"/>
                </a:solidFill>
                <a:latin typeface="Arial" panose="020B0604020202020204" pitchFamily="34" charset="0"/>
                <a:ea typeface="Verdana" panose="020B0604030504040204" pitchFamily="34" charset="0"/>
              </a:rPr>
              <a:t>c</a:t>
            </a:r>
            <a:r>
              <a:rPr lang="en-US" dirty="0">
                <a:solidFill>
                  <a:srgbClr val="000000"/>
                </a:solidFill>
                <a:latin typeface="Arial" panose="020B0604020202020204" pitchFamily="34" charset="0"/>
                <a:ea typeface="Verdana" panose="020B0604030504040204" pitchFamily="34" charset="0"/>
              </a:rPr>
              <a:t>)</a:t>
            </a:r>
          </a:p>
          <a:p>
            <a:pPr marL="640080" indent="-283464">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 </a:t>
            </a:r>
          </a:p>
        </p:txBody>
      </p:sp>
      <p:graphicFrame>
        <p:nvGraphicFramePr>
          <p:cNvPr id="10" name="Object 3">
            <a:extLst>
              <a:ext uri="{FF2B5EF4-FFF2-40B4-BE49-F238E27FC236}">
                <a16:creationId xmlns:a16="http://schemas.microsoft.com/office/drawing/2014/main" id="{2A8AF24A-A3F3-4C3B-8C24-83D36E10D1A9}"/>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39483387"/>
              </p:ext>
            </p:extLst>
          </p:nvPr>
        </p:nvGraphicFramePr>
        <p:xfrm>
          <a:off x="1061720" y="2340655"/>
          <a:ext cx="635000" cy="304800"/>
        </p:xfrm>
        <a:graphic>
          <a:graphicData uri="http://schemas.openxmlformats.org/presentationml/2006/ole">
            <mc:AlternateContent xmlns:mc="http://schemas.openxmlformats.org/markup-compatibility/2006">
              <mc:Choice xmlns:v="urn:schemas-microsoft-com:vml" Requires="v">
                <p:oleObj spid="_x0000_s3212" name="Equation" r:id="rId3" imgW="634680" imgH="304560" progId="Equation.DSMT4">
                  <p:embed/>
                </p:oleObj>
              </mc:Choice>
              <mc:Fallback>
                <p:oleObj name="Equation" r:id="rId3" imgW="634680" imgH="304560" progId="Equation.DSMT4">
                  <p:embed/>
                  <p:pic>
                    <p:nvPicPr>
                      <p:cNvPr id="0" name=""/>
                      <p:cNvPicPr/>
                      <p:nvPr/>
                    </p:nvPicPr>
                    <p:blipFill>
                      <a:blip r:embed="rId4"/>
                      <a:stretch>
                        <a:fillRect/>
                      </a:stretch>
                    </p:blipFill>
                    <p:spPr>
                      <a:xfrm>
                        <a:off x="1061720" y="2340655"/>
                        <a:ext cx="635000" cy="3048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5A10E9D5-611F-455A-95B8-ACE973234652}"/>
              </a:ext>
            </a:extLst>
          </p:cNvPr>
          <p:cNvSpPr>
            <a:spLocks noGrp="1"/>
          </p:cNvSpPr>
          <p:nvPr>
            <p:ph sz="quarter" idx="15"/>
          </p:nvPr>
        </p:nvSpPr>
        <p:spPr>
          <a:xfrm>
            <a:off x="342900" y="2312067"/>
            <a:ext cx="8458200" cy="1097280"/>
          </a:xfrm>
        </p:spPr>
        <p:txBody>
          <a:bodyPr/>
          <a:lstStyle/>
          <a:p>
            <a:pPr marL="1325880" lvl="2" indent="0">
              <a:spcBef>
                <a:spcPts val="0"/>
              </a:spcBef>
              <a:spcAft>
                <a:spcPts val="1200"/>
              </a:spcAft>
              <a:buClr>
                <a:srgbClr val="000000"/>
              </a:buClr>
              <a:buNone/>
            </a:pPr>
            <a:r>
              <a:rPr lang="en-US" dirty="0">
                <a:solidFill>
                  <a:srgbClr val="000000"/>
                </a:solidFill>
                <a:latin typeface="Arial" panose="020B0604020202020204" pitchFamily="34" charset="0"/>
                <a:ea typeface="Verdana" panose="020B0604030504040204" pitchFamily="34" charset="0"/>
              </a:rPr>
              <a:t>cells</a:t>
            </a:r>
          </a:p>
          <a:p>
            <a:pPr marL="34920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Helper T cells (T</a:t>
            </a:r>
            <a:r>
              <a:rPr lang="en-US" baseline="-25000" dirty="0">
                <a:solidFill>
                  <a:srgbClr val="000000"/>
                </a:solidFill>
                <a:latin typeface="Arial" panose="020B0604020202020204" pitchFamily="34" charset="0"/>
                <a:ea typeface="Verdana" panose="020B0604030504040204" pitchFamily="34" charset="0"/>
              </a:rPr>
              <a:t>H</a:t>
            </a:r>
            <a:r>
              <a:rPr lang="en-US" dirty="0">
                <a:solidFill>
                  <a:srgbClr val="000000"/>
                </a:solidFill>
                <a:latin typeface="Arial" panose="020B0604020202020204" pitchFamily="34" charset="0"/>
                <a:ea typeface="Verdana" panose="020B0604030504040204" pitchFamily="34" charset="0"/>
              </a:rPr>
              <a:t>)</a:t>
            </a:r>
          </a:p>
          <a:p>
            <a:pPr marL="640080" indent="-283464">
              <a:spcAft>
                <a:spcPts val="12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 </a:t>
            </a:r>
            <a:endParaRPr lang="en-IN" sz="2000" dirty="0"/>
          </a:p>
        </p:txBody>
      </p:sp>
      <p:graphicFrame>
        <p:nvGraphicFramePr>
          <p:cNvPr id="11" name="Object 5">
            <a:extLst>
              <a:ext uri="{FF2B5EF4-FFF2-40B4-BE49-F238E27FC236}">
                <a16:creationId xmlns:a16="http://schemas.microsoft.com/office/drawing/2014/main" id="{2556E284-8959-422A-AD1E-43A3DD44CFE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96457096"/>
              </p:ext>
            </p:extLst>
          </p:nvPr>
        </p:nvGraphicFramePr>
        <p:xfrm>
          <a:off x="1062831" y="3468688"/>
          <a:ext cx="647700" cy="304800"/>
        </p:xfrm>
        <a:graphic>
          <a:graphicData uri="http://schemas.openxmlformats.org/presentationml/2006/ole">
            <mc:AlternateContent xmlns:mc="http://schemas.openxmlformats.org/markup-compatibility/2006">
              <mc:Choice xmlns:v="urn:schemas-microsoft-com:vml" Requires="v">
                <p:oleObj spid="_x0000_s3213" name="Equation" r:id="rId5" imgW="647640" imgH="304560" progId="Equation.DSMT4">
                  <p:embed/>
                </p:oleObj>
              </mc:Choice>
              <mc:Fallback>
                <p:oleObj name="Equation" r:id="rId5" imgW="647640" imgH="304560" progId="Equation.DSMT4">
                  <p:embed/>
                  <p:pic>
                    <p:nvPicPr>
                      <p:cNvPr id="10" name="Object 9">
                        <a:extLst>
                          <a:ext uri="{FF2B5EF4-FFF2-40B4-BE49-F238E27FC236}">
                            <a16:creationId xmlns:a16="http://schemas.microsoft.com/office/drawing/2014/main" id="{2A8AF24A-A3F3-4C3B-8C24-83D36E10D1A9}"/>
                          </a:ext>
                        </a:extLst>
                      </p:cNvPr>
                      <p:cNvPicPr/>
                      <p:nvPr/>
                    </p:nvPicPr>
                    <p:blipFill>
                      <a:blip r:embed="rId6"/>
                      <a:stretch>
                        <a:fillRect/>
                      </a:stretch>
                    </p:blipFill>
                    <p:spPr>
                      <a:xfrm>
                        <a:off x="1062831" y="3468688"/>
                        <a:ext cx="647700" cy="3048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C5570BB7-75FE-4DBD-88AB-798C95448843}"/>
              </a:ext>
            </a:extLst>
          </p:cNvPr>
          <p:cNvSpPr>
            <a:spLocks noGrp="1"/>
          </p:cNvSpPr>
          <p:nvPr>
            <p:ph sz="quarter" idx="17"/>
          </p:nvPr>
        </p:nvSpPr>
        <p:spPr>
          <a:xfrm>
            <a:off x="342900" y="3444409"/>
            <a:ext cx="8458200" cy="1540185"/>
          </a:xfrm>
        </p:spPr>
        <p:txBody>
          <a:bodyPr/>
          <a:lstStyle/>
          <a:p>
            <a:pPr marL="1325880" lvl="2" indent="0">
              <a:spcBef>
                <a:spcPts val="0"/>
              </a:spcBef>
              <a:spcAft>
                <a:spcPts val="1200"/>
              </a:spcAft>
              <a:buClr>
                <a:srgbClr val="000000"/>
              </a:buClr>
              <a:buNone/>
            </a:pPr>
            <a:r>
              <a:rPr lang="en-US" dirty="0">
                <a:solidFill>
                  <a:srgbClr val="000000"/>
                </a:solidFill>
                <a:latin typeface="Arial" panose="020B0604020202020204" pitchFamily="34" charset="0"/>
                <a:ea typeface="Verdana" panose="020B0604030504040204" pitchFamily="34" charset="0"/>
              </a:rPr>
              <a:t>cells</a:t>
            </a:r>
          </a:p>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Distinguished by type of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markers recognized and roles after activation</a:t>
            </a:r>
          </a:p>
        </p:txBody>
      </p:sp>
      <p:sp>
        <p:nvSpPr>
          <p:cNvPr id="6" name="Slide Number Placeholder 7">
            <a:extLst>
              <a:ext uri="{FF2B5EF4-FFF2-40B4-BE49-F238E27FC236}">
                <a16:creationId xmlns:a16="http://schemas.microsoft.com/office/drawing/2014/main" id="{A233F87B-1B5A-4872-812B-2226CD2DBA63}"/>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6612726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8510B-3748-4102-9D16-DEB074B00F1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Human cell-mediated immunity</a:t>
            </a:r>
            <a:endParaRPr lang="en-IN" dirty="0"/>
          </a:p>
        </p:txBody>
      </p:sp>
      <p:sp>
        <p:nvSpPr>
          <p:cNvPr id="3" name="Content Placeholder 2">
            <a:extLst>
              <a:ext uri="{FF2B5EF4-FFF2-40B4-BE49-F238E27FC236}">
                <a16:creationId xmlns:a16="http://schemas.microsoft.com/office/drawing/2014/main" id="{ADF2B183-7E70-4B9D-A6D9-4280FA3F9E74}"/>
              </a:ext>
            </a:extLst>
          </p:cNvPr>
          <p:cNvSpPr>
            <a:spLocks noGrp="1"/>
          </p:cNvSpPr>
          <p:nvPr>
            <p:ph sz="quarter" idx="11"/>
          </p:nvPr>
        </p:nvSpPr>
        <p:spPr>
          <a:xfrm>
            <a:off x="342900" y="1276710"/>
            <a:ext cx="8458200" cy="3219090"/>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humans, the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complex is also termed human leukocyte antigens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individual as fingerprints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Self versus </a:t>
            </a:r>
            <a:r>
              <a:rPr lang="en-US" dirty="0" err="1">
                <a:solidFill>
                  <a:srgbClr val="000000"/>
                </a:solidFill>
                <a:latin typeface="Arial" panose="020B0604020202020204" pitchFamily="34" charset="0"/>
                <a:ea typeface="Verdana" panose="020B0604030504040204" pitchFamily="34" charset="0"/>
              </a:rPr>
              <a:t>nonself</a:t>
            </a:r>
            <a:r>
              <a:rPr lang="en-US" dirty="0">
                <a:solidFill>
                  <a:srgbClr val="000000"/>
                </a:solidFill>
                <a:latin typeface="Arial" panose="020B0604020202020204" pitchFamily="34" charset="0"/>
                <a:ea typeface="Verdana" panose="020B0604030504040204" pitchFamily="34" charset="0"/>
              </a:rPr>
              <a:t> recognition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class 1 – found on all nucleated cells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Recognized by</a:t>
            </a:r>
          </a:p>
        </p:txBody>
      </p:sp>
      <p:graphicFrame>
        <p:nvGraphicFramePr>
          <p:cNvPr id="8" name="Object 3">
            <a:extLst>
              <a:ext uri="{FF2B5EF4-FFF2-40B4-BE49-F238E27FC236}">
                <a16:creationId xmlns:a16="http://schemas.microsoft.com/office/drawing/2014/main" id="{4BAE361A-A073-40F8-B782-CAF26A0D962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626558406"/>
              </p:ext>
            </p:extLst>
          </p:nvPr>
        </p:nvGraphicFramePr>
        <p:xfrm>
          <a:off x="2863850" y="4095750"/>
          <a:ext cx="1054100" cy="381000"/>
        </p:xfrm>
        <a:graphic>
          <a:graphicData uri="http://schemas.openxmlformats.org/presentationml/2006/ole">
            <mc:AlternateContent xmlns:mc="http://schemas.openxmlformats.org/markup-compatibility/2006">
              <mc:Choice xmlns:v="urn:schemas-microsoft-com:vml" Requires="v">
                <p:oleObj spid="_x0000_s4142" name="Equation" r:id="rId3" imgW="1054080" imgH="380880" progId="Equation.DSMT4">
                  <p:embed/>
                </p:oleObj>
              </mc:Choice>
              <mc:Fallback>
                <p:oleObj name="Equation" r:id="rId3" imgW="1054080" imgH="380880" progId="Equation.DSMT4">
                  <p:embed/>
                  <p:pic>
                    <p:nvPicPr>
                      <p:cNvPr id="0" name=""/>
                      <p:cNvPicPr/>
                      <p:nvPr/>
                    </p:nvPicPr>
                    <p:blipFill>
                      <a:blip r:embed="rId4"/>
                      <a:stretch>
                        <a:fillRect/>
                      </a:stretch>
                    </p:blipFill>
                    <p:spPr>
                      <a:xfrm>
                        <a:off x="2863850" y="4095750"/>
                        <a:ext cx="10541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76158D1-FC74-4D92-87AE-1CAB9504A756}"/>
              </a:ext>
            </a:extLst>
          </p:cNvPr>
          <p:cNvSpPr>
            <a:spLocks noGrp="1"/>
          </p:cNvSpPr>
          <p:nvPr>
            <p:ph sz="quarter" idx="15"/>
          </p:nvPr>
        </p:nvSpPr>
        <p:spPr>
          <a:xfrm>
            <a:off x="342900" y="4686300"/>
            <a:ext cx="8458200" cy="1005946"/>
          </a:xfrm>
        </p:spPr>
        <p:txBody>
          <a:bodyPr/>
          <a:lstStyle/>
          <a:p>
            <a:pPr lvl="0">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class 2 – found only on antigen-presenting cells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Recognized by</a:t>
            </a:r>
          </a:p>
        </p:txBody>
      </p:sp>
      <p:graphicFrame>
        <p:nvGraphicFramePr>
          <p:cNvPr id="9" name="Object 5">
            <a:extLst>
              <a:ext uri="{FF2B5EF4-FFF2-40B4-BE49-F238E27FC236}">
                <a16:creationId xmlns:a16="http://schemas.microsoft.com/office/drawing/2014/main" id="{E6A3CB94-103B-4BB5-9673-5F1ADBD2475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988536517"/>
              </p:ext>
            </p:extLst>
          </p:nvPr>
        </p:nvGraphicFramePr>
        <p:xfrm>
          <a:off x="2863850" y="5285846"/>
          <a:ext cx="1054100" cy="381000"/>
        </p:xfrm>
        <a:graphic>
          <a:graphicData uri="http://schemas.openxmlformats.org/presentationml/2006/ole">
            <mc:AlternateContent xmlns:mc="http://schemas.openxmlformats.org/markup-compatibility/2006">
              <mc:Choice xmlns:v="urn:schemas-microsoft-com:vml" Requires="v">
                <p:oleObj spid="_x0000_s4143" name="Equation" r:id="rId5" imgW="1054080" imgH="380880" progId="Equation.DSMT4">
                  <p:embed/>
                </p:oleObj>
              </mc:Choice>
              <mc:Fallback>
                <p:oleObj name="Equation" r:id="rId5" imgW="1054080" imgH="380880" progId="Equation.DSMT4">
                  <p:embed/>
                  <p:pic>
                    <p:nvPicPr>
                      <p:cNvPr id="8" name="Object 7">
                        <a:extLst>
                          <a:ext uri="{FF2B5EF4-FFF2-40B4-BE49-F238E27FC236}">
                            <a16:creationId xmlns:a16="http://schemas.microsoft.com/office/drawing/2014/main" id="{4BAE361A-A073-40F8-B782-CAF26A0D9628}"/>
                          </a:ext>
                        </a:extLst>
                      </p:cNvPr>
                      <p:cNvPicPr/>
                      <p:nvPr/>
                    </p:nvPicPr>
                    <p:blipFill>
                      <a:blip r:embed="rId6"/>
                      <a:stretch>
                        <a:fillRect/>
                      </a:stretch>
                    </p:blipFill>
                    <p:spPr>
                      <a:xfrm>
                        <a:off x="2863850" y="5285846"/>
                        <a:ext cx="1054100" cy="381000"/>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3595102D-F336-4236-B42C-A8267C803C4A}"/>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2557443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8F052-1DA3-410E-BB4D-08572D9108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Lymphocyte recognition of antigens</a:t>
            </a:r>
          </a:p>
        </p:txBody>
      </p:sp>
      <p:sp>
        <p:nvSpPr>
          <p:cNvPr id="12" name="Content Placeholder 2">
            <a:extLst>
              <a:ext uri="{FF2B5EF4-FFF2-40B4-BE49-F238E27FC236}">
                <a16:creationId xmlns:a16="http://schemas.microsoft.com/office/drawing/2014/main" id="{A54248FF-2445-45F5-AC7B-F7DCFC6C5CA1}"/>
              </a:ext>
            </a:extLst>
          </p:cNvPr>
          <p:cNvSpPr>
            <a:spLocks noGrp="1"/>
          </p:cNvSpPr>
          <p:nvPr>
            <p:ph sz="quarter" idx="11"/>
          </p:nvPr>
        </p:nvSpPr>
        <p:spPr>
          <a:xfrm>
            <a:off x="407964" y="1276710"/>
            <a:ext cx="8299938" cy="351368"/>
          </a:xfrm>
        </p:spPr>
        <p:txBody>
          <a:bodyPr/>
          <a:lstStyle/>
          <a:p>
            <a:r>
              <a:rPr lang="en-US" sz="1600" b="1" dirty="0"/>
              <a:t>TABLE 50.2 </a:t>
            </a:r>
            <a:r>
              <a:rPr lang="en-US" sz="1600" dirty="0">
                <a:cs typeface="Arial"/>
              </a:rPr>
              <a:t>Lymphocyte Recognition of Antigen</a:t>
            </a:r>
            <a:endParaRPr lang="en-US" sz="1600" dirty="0"/>
          </a:p>
        </p:txBody>
      </p:sp>
      <p:sp>
        <p:nvSpPr>
          <p:cNvPr id="3" name="Content Placeholder 3">
            <a:extLst>
              <a:ext uri="{FF2B5EF4-FFF2-40B4-BE49-F238E27FC236}">
                <a16:creationId xmlns:a16="http://schemas.microsoft.com/office/drawing/2014/main" id="{AEE8E4CA-2A5D-43C8-82C2-00F763267529}"/>
              </a:ext>
            </a:extLst>
          </p:cNvPr>
          <p:cNvSpPr>
            <a:spLocks noGrp="1"/>
          </p:cNvSpPr>
          <p:nvPr>
            <p:ph sz="quarter" idx="15"/>
          </p:nvPr>
        </p:nvSpPr>
        <p:spPr>
          <a:xfrm>
            <a:off x="1828800" y="2507714"/>
            <a:ext cx="5776332" cy="714334"/>
          </a:xfrm>
        </p:spPr>
        <p:txBody>
          <a:bodyPr anchor="ctr"/>
          <a:lstStyle/>
          <a:p>
            <a:pPr algn="ctr"/>
            <a:r>
              <a:rPr lang="en-GB" sz="1800" dirty="0"/>
              <a:t>A table shows the Lymphocyte recognition of antigen. </a:t>
            </a:r>
            <a:endParaRPr lang="en-IN" sz="1800" dirty="0"/>
          </a:p>
        </p:txBody>
      </p:sp>
      <p:graphicFrame>
        <p:nvGraphicFramePr>
          <p:cNvPr id="13" name="Table 4">
            <a:extLst>
              <a:ext uri="{FF2B5EF4-FFF2-40B4-BE49-F238E27FC236}">
                <a16:creationId xmlns:a16="http://schemas.microsoft.com/office/drawing/2014/main" id="{D8000000-4A8C-4535-B79F-6DBE952066B3}"/>
              </a:ext>
            </a:extLst>
          </p:cNvPr>
          <p:cNvGraphicFramePr>
            <a:graphicFrameLocks noGrp="1"/>
          </p:cNvGraphicFramePr>
          <p:nvPr>
            <p:extLst>
              <p:ext uri="{D42A27DB-BD31-4B8C-83A1-F6EECF244321}">
                <p14:modId xmlns:p14="http://schemas.microsoft.com/office/powerpoint/2010/main" val="1716546"/>
              </p:ext>
            </p:extLst>
          </p:nvPr>
        </p:nvGraphicFramePr>
        <p:xfrm>
          <a:off x="407964" y="1673447"/>
          <a:ext cx="8299938" cy="2070640"/>
        </p:xfrm>
        <a:graphic>
          <a:graphicData uri="http://schemas.openxmlformats.org/drawingml/2006/table">
            <a:tbl>
              <a:tblPr firstRow="1" bandRow="1">
                <a:tableStyleId>{5C22544A-7EE6-4342-B048-85BDC9FD1C3A}</a:tableStyleId>
              </a:tblPr>
              <a:tblGrid>
                <a:gridCol w="1237956">
                  <a:extLst>
                    <a:ext uri="{9D8B030D-6E8A-4147-A177-3AD203B41FA5}">
                      <a16:colId xmlns:a16="http://schemas.microsoft.com/office/drawing/2014/main" val="14285910"/>
                    </a:ext>
                  </a:extLst>
                </a:gridCol>
                <a:gridCol w="1772529">
                  <a:extLst>
                    <a:ext uri="{9D8B030D-6E8A-4147-A177-3AD203B41FA5}">
                      <a16:colId xmlns:a16="http://schemas.microsoft.com/office/drawing/2014/main" val="1744543293"/>
                    </a:ext>
                  </a:extLst>
                </a:gridCol>
                <a:gridCol w="1716259">
                  <a:extLst>
                    <a:ext uri="{9D8B030D-6E8A-4147-A177-3AD203B41FA5}">
                      <a16:colId xmlns:a16="http://schemas.microsoft.com/office/drawing/2014/main" val="4049390279"/>
                    </a:ext>
                  </a:extLst>
                </a:gridCol>
                <a:gridCol w="1772529">
                  <a:extLst>
                    <a:ext uri="{9D8B030D-6E8A-4147-A177-3AD203B41FA5}">
                      <a16:colId xmlns:a16="http://schemas.microsoft.com/office/drawing/2014/main" val="152089365"/>
                    </a:ext>
                  </a:extLst>
                </a:gridCol>
                <a:gridCol w="1800665">
                  <a:extLst>
                    <a:ext uri="{9D8B030D-6E8A-4147-A177-3AD203B41FA5}">
                      <a16:colId xmlns:a16="http://schemas.microsoft.com/office/drawing/2014/main" val="1807794330"/>
                    </a:ext>
                  </a:extLst>
                </a:gridCol>
              </a:tblGrid>
              <a:tr h="215537">
                <a:tc>
                  <a:txBody>
                    <a:bodyPr/>
                    <a:lstStyle/>
                    <a:p>
                      <a:endParaRPr lang="en-IN" sz="1200" dirty="0"/>
                    </a:p>
                  </a:txBody>
                  <a:tcPr marT="18288" marB="18288"/>
                </a:tc>
                <a:tc>
                  <a:txBody>
                    <a:bodyPr/>
                    <a:lstStyle/>
                    <a:p>
                      <a:pPr algn="ctr"/>
                      <a:r>
                        <a:rPr lang="en-US" sz="1200" b="1" dirty="0"/>
                        <a:t>Recognize epitopes of soluble or particulate antigen</a:t>
                      </a:r>
                    </a:p>
                  </a:txBody>
                  <a:tcPr/>
                </a:tc>
                <a:tc>
                  <a:txBody>
                    <a:bodyPr/>
                    <a:lstStyle/>
                    <a:p>
                      <a:pPr algn="ctr"/>
                      <a:r>
                        <a:rPr lang="en-US" sz="1200" b="1" dirty="0"/>
                        <a:t>Recognize peptides bound</a:t>
                      </a:r>
                      <a:r>
                        <a:rPr lang="en-US" sz="1200" b="1" baseline="0" dirty="0"/>
                        <a:t> to self-MHC proteins</a:t>
                      </a:r>
                      <a:endParaRPr lang="en-US" sz="1200" b="1" dirty="0"/>
                    </a:p>
                  </a:txBody>
                  <a:tcPr/>
                </a:tc>
                <a:tc>
                  <a:txBody>
                    <a:bodyPr/>
                    <a:lstStyle/>
                    <a:p>
                      <a:pPr algn="ctr"/>
                      <a:r>
                        <a:rPr lang="en-US" sz="1200" b="1" dirty="0"/>
                        <a:t>Class of MHC proteins</a:t>
                      </a:r>
                      <a:r>
                        <a:rPr lang="en-US" sz="1200" b="1" baseline="0" dirty="0"/>
                        <a:t> recognized</a:t>
                      </a:r>
                      <a:endParaRPr lang="en-US" sz="1200" b="1" dirty="0"/>
                    </a:p>
                  </a:txBody>
                  <a:tcPr/>
                </a:tc>
                <a:tc>
                  <a:txBody>
                    <a:bodyPr/>
                    <a:lstStyle/>
                    <a:p>
                      <a:pPr algn="ctr"/>
                      <a:r>
                        <a:rPr lang="en-US" sz="1200" b="1" dirty="0"/>
                        <a:t>Cell types</a:t>
                      </a:r>
                      <a:r>
                        <a:rPr lang="en-US" sz="1200" b="1" baseline="0" dirty="0"/>
                        <a:t> on which recognized MHC is expressed</a:t>
                      </a:r>
                      <a:endParaRPr lang="en-US" sz="1200" b="1" dirty="0"/>
                    </a:p>
                  </a:txBody>
                  <a:tcPr/>
                </a:tc>
                <a:extLst>
                  <a:ext uri="{0D108BD9-81ED-4DB2-BD59-A6C34878D82A}">
                    <a16:rowId xmlns:a16="http://schemas.microsoft.com/office/drawing/2014/main" val="2838579007"/>
                  </a:ext>
                </a:extLst>
              </a:tr>
              <a:tr h="215537">
                <a:tc>
                  <a:txBody>
                    <a:bodyPr/>
                    <a:lstStyle/>
                    <a:p>
                      <a:r>
                        <a:rPr lang="en-US" sz="1200" dirty="0"/>
                        <a:t>B cells</a:t>
                      </a:r>
                    </a:p>
                  </a:txBody>
                  <a:tcPr/>
                </a:tc>
                <a:tc>
                  <a:txBody>
                    <a:bodyPr/>
                    <a:lstStyle/>
                    <a:p>
                      <a:r>
                        <a:rPr lang="en-US" sz="1200" dirty="0"/>
                        <a:t>Yes</a:t>
                      </a:r>
                    </a:p>
                  </a:txBody>
                  <a:tcPr/>
                </a:tc>
                <a:tc>
                  <a:txBody>
                    <a:bodyPr/>
                    <a:lstStyle/>
                    <a:p>
                      <a:r>
                        <a:rPr lang="en-US" sz="1200" dirty="0"/>
                        <a:t>No</a:t>
                      </a:r>
                    </a:p>
                  </a:txBody>
                  <a:tcPr/>
                </a:tc>
                <a:tc>
                  <a:txBody>
                    <a:bodyPr/>
                    <a:lstStyle/>
                    <a:p>
                      <a:r>
                        <a:rPr lang="en-US" sz="1200" dirty="0"/>
                        <a:t>None</a:t>
                      </a:r>
                    </a:p>
                  </a:txBody>
                  <a:tcPr/>
                </a:tc>
                <a:tc>
                  <a:txBody>
                    <a:bodyPr/>
                    <a:lstStyle/>
                    <a:p>
                      <a:r>
                        <a:rPr lang="en-US" sz="1200" dirty="0"/>
                        <a:t>NA</a:t>
                      </a:r>
                    </a:p>
                  </a:txBody>
                  <a:tcPr/>
                </a:tc>
                <a:extLst>
                  <a:ext uri="{0D108BD9-81ED-4DB2-BD59-A6C34878D82A}">
                    <a16:rowId xmlns:a16="http://schemas.microsoft.com/office/drawing/2014/main" val="4090692126"/>
                  </a:ext>
                </a:extLst>
              </a:tr>
              <a:tr h="881920">
                <a:tc>
                  <a:txBody>
                    <a:bodyPr/>
                    <a:lstStyle/>
                    <a:p>
                      <a:r>
                        <a:rPr lang="en-US" sz="1200" dirty="0"/>
                        <a:t>T</a:t>
                      </a:r>
                      <a:r>
                        <a:rPr lang="en-US" sz="1200" baseline="-25000" dirty="0"/>
                        <a:t>H</a:t>
                      </a:r>
                      <a:r>
                        <a:rPr lang="en-US" sz="1200" dirty="0"/>
                        <a:t>(CD4</a:t>
                      </a:r>
                      <a:r>
                        <a:rPr lang="en-US" sz="1200" baseline="30000" dirty="0"/>
                        <a:t>+</a:t>
                      </a:r>
                      <a:r>
                        <a:rPr lang="en-US" sz="1200" dirty="0"/>
                        <a:t>)cells</a:t>
                      </a:r>
                    </a:p>
                  </a:txBody>
                  <a:tcPr/>
                </a:tc>
                <a:tc>
                  <a:txBody>
                    <a:bodyPr/>
                    <a:lstStyle/>
                    <a:p>
                      <a:r>
                        <a:rPr lang="en-US" sz="1200" dirty="0"/>
                        <a:t>No</a:t>
                      </a:r>
                    </a:p>
                  </a:txBody>
                  <a:tcPr/>
                </a:tc>
                <a:tc>
                  <a:txBody>
                    <a:bodyPr/>
                    <a:lstStyle/>
                    <a:p>
                      <a:r>
                        <a:rPr lang="en-US" sz="1200" dirty="0"/>
                        <a:t>Yes</a:t>
                      </a:r>
                    </a:p>
                  </a:txBody>
                  <a:tcPr/>
                </a:tc>
                <a:tc>
                  <a:txBody>
                    <a:bodyPr/>
                    <a:lstStyle/>
                    <a:p>
                      <a:r>
                        <a:rPr lang="en-US" sz="1200" dirty="0"/>
                        <a:t>Class 2</a:t>
                      </a:r>
                    </a:p>
                  </a:txBody>
                  <a:tcPr/>
                </a:tc>
                <a:tc>
                  <a:txBody>
                    <a:bodyPr/>
                    <a:lstStyle/>
                    <a:p>
                      <a:r>
                        <a:rPr lang="en-US" sz="1200" dirty="0"/>
                        <a:t>Antigen-presenting cells: dendritic</a:t>
                      </a:r>
                      <a:r>
                        <a:rPr lang="en-US" sz="1200" baseline="0" dirty="0"/>
                        <a:t> cells, B cells, and macrophages</a:t>
                      </a:r>
                      <a:endParaRPr lang="en-US" sz="1200" dirty="0"/>
                    </a:p>
                  </a:txBody>
                  <a:tcPr/>
                </a:tc>
                <a:extLst>
                  <a:ext uri="{0D108BD9-81ED-4DB2-BD59-A6C34878D82A}">
                    <a16:rowId xmlns:a16="http://schemas.microsoft.com/office/drawing/2014/main" val="857444778"/>
                  </a:ext>
                </a:extLst>
              </a:tr>
              <a:tr h="215537">
                <a:tc>
                  <a:txBody>
                    <a:bodyPr/>
                    <a:lstStyle/>
                    <a:p>
                      <a:r>
                        <a:rPr lang="en-US" sz="1200" dirty="0"/>
                        <a:t>T</a:t>
                      </a:r>
                      <a:r>
                        <a:rPr lang="en-US" sz="1200" baseline="-25000" dirty="0"/>
                        <a:t>C</a:t>
                      </a:r>
                      <a:r>
                        <a:rPr lang="en-US" sz="1200" dirty="0"/>
                        <a:t>(CD8</a:t>
                      </a:r>
                      <a:r>
                        <a:rPr lang="en-US" sz="1200" baseline="30000" dirty="0"/>
                        <a:t>+</a:t>
                      </a:r>
                      <a:r>
                        <a:rPr lang="en-US" sz="1200" dirty="0"/>
                        <a:t>)cells</a:t>
                      </a:r>
                    </a:p>
                  </a:txBody>
                  <a:tcPr/>
                </a:tc>
                <a:tc>
                  <a:txBody>
                    <a:bodyPr/>
                    <a:lstStyle/>
                    <a:p>
                      <a:r>
                        <a:rPr lang="en-US" sz="1200" dirty="0"/>
                        <a:t>No</a:t>
                      </a:r>
                    </a:p>
                  </a:txBody>
                  <a:tcPr/>
                </a:tc>
                <a:tc>
                  <a:txBody>
                    <a:bodyPr/>
                    <a:lstStyle/>
                    <a:p>
                      <a:r>
                        <a:rPr lang="en-US" sz="1200" dirty="0"/>
                        <a:t>Yes</a:t>
                      </a:r>
                    </a:p>
                  </a:txBody>
                  <a:tcPr/>
                </a:tc>
                <a:tc>
                  <a:txBody>
                    <a:bodyPr/>
                    <a:lstStyle/>
                    <a:p>
                      <a:r>
                        <a:rPr lang="en-US" sz="1200" dirty="0"/>
                        <a:t>Class 1</a:t>
                      </a:r>
                    </a:p>
                  </a:txBody>
                  <a:tcPr/>
                </a:tc>
                <a:tc>
                  <a:txBody>
                    <a:bodyPr/>
                    <a:lstStyle/>
                    <a:p>
                      <a:r>
                        <a:rPr lang="en-US" sz="1200" dirty="0"/>
                        <a:t>All nucleated</a:t>
                      </a:r>
                      <a:r>
                        <a:rPr lang="en-US" sz="1200" baseline="0" dirty="0"/>
                        <a:t> cells</a:t>
                      </a:r>
                      <a:endParaRPr lang="en-US" sz="1200" dirty="0"/>
                    </a:p>
                  </a:txBody>
                  <a:tcPr/>
                </a:tc>
                <a:extLst>
                  <a:ext uri="{0D108BD9-81ED-4DB2-BD59-A6C34878D82A}">
                    <a16:rowId xmlns:a16="http://schemas.microsoft.com/office/drawing/2014/main" val="3786648202"/>
                  </a:ext>
                </a:extLst>
              </a:tr>
            </a:tbl>
          </a:graphicData>
        </a:graphic>
      </p:graphicFrame>
      <p:sp>
        <p:nvSpPr>
          <p:cNvPr id="8" name="Slide Number Placeholder 5">
            <a:extLst>
              <a:ext uri="{FF2B5EF4-FFF2-40B4-BE49-F238E27FC236}">
                <a16:creationId xmlns:a16="http://schemas.microsoft.com/office/drawing/2014/main" id="{01CA904D-1D74-4D03-B199-2F7A25547874}"/>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500697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463D3-D1F1-4ABA-B8E2-157AFCF56B6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Innate immunity</a:t>
            </a:r>
          </a:p>
        </p:txBody>
      </p:sp>
      <p:sp>
        <p:nvSpPr>
          <p:cNvPr id="3" name="Content Placeholder 2">
            <a:extLst>
              <a:ext uri="{FF2B5EF4-FFF2-40B4-BE49-F238E27FC236}">
                <a16:creationId xmlns:a16="http://schemas.microsoft.com/office/drawing/2014/main" id="{C35B1446-A245-4476-A61D-00C9F26CBFBD}"/>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Skin</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Largest organ of the body</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Provides a nearly impenetrable barrier</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Reinforced with chemical weapons</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Oil and sweat glands give skin a pH of 3–5</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Lysozyme in sweat digests bacterial cell walls</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Epithelial cells produce antimicrobial peptides</a:t>
            </a:r>
          </a:p>
          <a:p>
            <a:pPr marL="34920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contains many normal flora</a:t>
            </a:r>
          </a:p>
          <a:p>
            <a:pPr lvl="2" indent="-283464">
              <a:spcBef>
                <a:spcPts val="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Nonpathogenic microorganisms that out-compete pathogenic ones</a:t>
            </a:r>
          </a:p>
        </p:txBody>
      </p:sp>
      <p:sp>
        <p:nvSpPr>
          <p:cNvPr id="6" name="Slide Number Placeholder 3">
            <a:extLst>
              <a:ext uri="{FF2B5EF4-FFF2-40B4-BE49-F238E27FC236}">
                <a16:creationId xmlns:a16="http://schemas.microsoft.com/office/drawing/2014/main" id="{B2E422A6-CC83-476D-AE82-0B6E4A045378}"/>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447466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20178-49CF-489F-A379-27A60DBD434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Cytotoxic T cells</a:t>
            </a:r>
          </a:p>
        </p:txBody>
      </p:sp>
      <p:sp>
        <p:nvSpPr>
          <p:cNvPr id="3" name="Content Placeholder 2">
            <a:extLst>
              <a:ext uri="{FF2B5EF4-FFF2-40B4-BE49-F238E27FC236}">
                <a16:creationId xmlns:a16="http://schemas.microsoft.com/office/drawing/2014/main" id="{E71744DB-8F71-401C-B374-B36F0BD1A1D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 “altered-self” cells, particularly those that are virally infected or tumor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 foreign peptides bound to self-M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class I proteins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Clonal expansion and differentiation into activated cells and memory cells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Activated cells induce apoptosis in cells with same specificity as first cell</a:t>
            </a:r>
          </a:p>
        </p:txBody>
      </p:sp>
      <p:sp>
        <p:nvSpPr>
          <p:cNvPr id="6" name="Slide Number Placeholder 3">
            <a:extLst>
              <a:ext uri="{FF2B5EF4-FFF2-40B4-BE49-F238E27FC236}">
                <a16:creationId xmlns:a16="http://schemas.microsoft.com/office/drawing/2014/main" id="{8752CE62-3231-4D64-95FE-439CC89FDEEE}"/>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25359134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ED0CE-46B7-4589-91C1-86A81642998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Actions of cytotoxic T cells </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BF8D7F04-679A-43F6-9DD4-8AB9C2DE6935}"/>
              </a:ext>
            </a:extLst>
          </p:cNvPr>
          <p:cNvSpPr>
            <a:spLocks noGrp="1"/>
          </p:cNvSpPr>
          <p:nvPr>
            <p:ph sz="quarter" idx="15"/>
          </p:nvPr>
        </p:nvSpPr>
        <p:spPr>
          <a:xfrm>
            <a:off x="0" y="6146126"/>
            <a:ext cx="19050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50.11</a:t>
            </a:r>
            <a:endParaRPr lang="en-US" dirty="0">
              <a:solidFill>
                <a:srgbClr val="000000"/>
              </a:solidFill>
              <a:latin typeface="Arial" panose="020B0604020202020204" pitchFamily="34" charset="0"/>
              <a:ea typeface="Verdana" panose="020B0604030504040204" pitchFamily="34" charset="0"/>
            </a:endParaRPr>
          </a:p>
        </p:txBody>
      </p:sp>
      <p:pic>
        <p:nvPicPr>
          <p:cNvPr id="14" name="Picture 3" descr="An illustration shows the steps in the apoptosis of altered-self cells through cytotoxic T cells.">
            <a:extLst>
              <a:ext uri="{FF2B5EF4-FFF2-40B4-BE49-F238E27FC236}">
                <a16:creationId xmlns:a16="http://schemas.microsoft.com/office/drawing/2014/main" id="{8CC07552-5E54-492D-A1FB-AD3D543FE58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46120" y="1060563"/>
            <a:ext cx="2651760" cy="5169545"/>
          </a:xfrm>
          <a:prstGeom prst="rect">
            <a:avLst/>
          </a:prstGeom>
          <a:noFill/>
          <a:extLst>
            <a:ext uri="{909E8E84-426E-40DD-AFC4-6F175D3DCCD1}">
              <a14:hiddenFill xmlns:a14="http://schemas.microsoft.com/office/drawing/2010/main">
                <a:solidFill>
                  <a:srgbClr val="FFFFFF"/>
                </a:solidFill>
              </a14:hiddenFill>
            </a:ext>
          </a:extLst>
        </p:spPr>
      </p:pic>
      <p:sp>
        <p:nvSpPr>
          <p:cNvPr id="12" name="Text Placeholder 4">
            <a:extLst>
              <a:ext uri="{FF2B5EF4-FFF2-40B4-BE49-F238E27FC236}">
                <a16:creationId xmlns:a16="http://schemas.microsoft.com/office/drawing/2014/main" id="{0A03F7D9-2DB0-47E9-816F-D576FE1A70EF}"/>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13" name="Slide Number Placeholder 5">
            <a:extLst>
              <a:ext uri="{FF2B5EF4-FFF2-40B4-BE49-F238E27FC236}">
                <a16:creationId xmlns:a16="http://schemas.microsoft.com/office/drawing/2014/main" id="{28BE1475-9CDC-4121-8C12-4DE512BE73C1}"/>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41147715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ED0CE-46B7-4589-91C1-86A81642998B}"/>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Actions of cytotoxic T cells </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7" name="Content Placeholder 2">
            <a:extLst>
              <a:ext uri="{FF2B5EF4-FFF2-40B4-BE49-F238E27FC236}">
                <a16:creationId xmlns:a16="http://schemas.microsoft.com/office/drawing/2014/main" id="{0D283C65-E2C8-4052-85B6-0B8558C2EDD9}"/>
              </a:ext>
            </a:extLst>
          </p:cNvPr>
          <p:cNvSpPr>
            <a:spLocks noGrp="1"/>
          </p:cNvSpPr>
          <p:nvPr>
            <p:ph sz="quarter" idx="31"/>
          </p:nvPr>
        </p:nvSpPr>
        <p:spPr>
          <a:xfrm>
            <a:off x="0" y="6129453"/>
            <a:ext cx="1941986"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50.12</a:t>
            </a:r>
            <a:endParaRPr lang="en-US" dirty="0">
              <a:solidFill>
                <a:srgbClr val="000000"/>
              </a:solidFill>
              <a:latin typeface="Arial" panose="020B0604020202020204" pitchFamily="34" charset="0"/>
              <a:ea typeface="Verdana" panose="020B0604030504040204" pitchFamily="34" charset="0"/>
            </a:endParaRPr>
          </a:p>
        </p:txBody>
      </p:sp>
      <p:pic>
        <p:nvPicPr>
          <p:cNvPr id="15" name="Picture 3" descr="Two micrographs show cytotoxic T cells destroy the tumor cells with 2500x magnification.">
            <a:extLst>
              <a:ext uri="{FF2B5EF4-FFF2-40B4-BE49-F238E27FC236}">
                <a16:creationId xmlns:a16="http://schemas.microsoft.com/office/drawing/2014/main" id="{C1E4481C-2703-4AFF-BB20-1D3677B6169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760" y="1347826"/>
            <a:ext cx="8412480" cy="4343268"/>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4">
            <a:extLst>
              <a:ext uri="{FF2B5EF4-FFF2-40B4-BE49-F238E27FC236}">
                <a16:creationId xmlns:a16="http://schemas.microsoft.com/office/drawing/2014/main" id="{28BE1475-9CDC-4121-8C12-4DE512BE73C1}"/>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940866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DA121A-EF41-4565-B2A8-04BB23A462F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Helper T cells</a:t>
            </a:r>
            <a:endParaRPr lang="en-IN" dirty="0"/>
          </a:p>
        </p:txBody>
      </p:sp>
      <p:sp>
        <p:nvSpPr>
          <p:cNvPr id="3" name="Content Placeholder 2">
            <a:extLst>
              <a:ext uri="{FF2B5EF4-FFF2-40B4-BE49-F238E27FC236}">
                <a16:creationId xmlns:a16="http://schemas.microsoft.com/office/drawing/2014/main" id="{DE756DFA-920C-43B0-A192-99D247616E09}"/>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Secrete cytokines that promote activation or differentiation of immune system cells</a:t>
            </a:r>
          </a:p>
        </p:txBody>
      </p:sp>
      <p:graphicFrame>
        <p:nvGraphicFramePr>
          <p:cNvPr id="10" name="Object 3">
            <a:extLst>
              <a:ext uri="{FF2B5EF4-FFF2-40B4-BE49-F238E27FC236}">
                <a16:creationId xmlns:a16="http://schemas.microsoft.com/office/drawing/2014/main" id="{CA61903A-410C-4A13-8F62-FB880854443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81784965"/>
              </p:ext>
            </p:extLst>
          </p:nvPr>
        </p:nvGraphicFramePr>
        <p:xfrm>
          <a:off x="420918" y="2397749"/>
          <a:ext cx="317500" cy="381000"/>
        </p:xfrm>
        <a:graphic>
          <a:graphicData uri="http://schemas.openxmlformats.org/presentationml/2006/ole">
            <mc:AlternateContent xmlns:mc="http://schemas.openxmlformats.org/markup-compatibility/2006">
              <mc:Choice xmlns:v="urn:schemas-microsoft-com:vml" Requires="v">
                <p:oleObj spid="_x0000_s5164" name="Equation" r:id="rId3" imgW="317160" imgH="380880" progId="Equation.DSMT4">
                  <p:embed/>
                </p:oleObj>
              </mc:Choice>
              <mc:Fallback>
                <p:oleObj name="Equation" r:id="rId3" imgW="317160" imgH="380880" progId="Equation.DSMT4">
                  <p:embed/>
                  <p:pic>
                    <p:nvPicPr>
                      <p:cNvPr id="9" name="Object 5">
                        <a:extLst>
                          <a:ext uri="{FF2B5EF4-FFF2-40B4-BE49-F238E27FC236}">
                            <a16:creationId xmlns:a16="http://schemas.microsoft.com/office/drawing/2014/main" id="{E6A3CB94-103B-4BB5-9673-5F1ADBD2475B}"/>
                          </a:ext>
                        </a:extLst>
                      </p:cNvPr>
                      <p:cNvPicPr/>
                      <p:nvPr/>
                    </p:nvPicPr>
                    <p:blipFill>
                      <a:blip r:embed="rId4"/>
                      <a:stretch>
                        <a:fillRect/>
                      </a:stretch>
                    </p:blipFill>
                    <p:spPr>
                      <a:xfrm>
                        <a:off x="420918" y="2397749"/>
                        <a:ext cx="3175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4C0A299-5497-4160-862B-DB417317D98A}"/>
              </a:ext>
            </a:extLst>
          </p:cNvPr>
          <p:cNvSpPr>
            <a:spLocks noGrp="1"/>
          </p:cNvSpPr>
          <p:nvPr>
            <p:ph sz="quarter" idx="15"/>
          </p:nvPr>
        </p:nvSpPr>
        <p:spPr>
          <a:xfrm>
            <a:off x="342900" y="2323738"/>
            <a:ext cx="8458200" cy="2560496"/>
          </a:xfrm>
        </p:spPr>
        <p:txBody>
          <a:bodyPr/>
          <a:lstStyle/>
          <a:p>
            <a:pPr lvl="0" indent="411480">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cells respond to exogenous antigen that is taken up by an antigen presenting cell</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Antigen is partially digested, then complexed with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class II proteins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Complex is transported to and displayed on the cell surface</a:t>
            </a:r>
          </a:p>
        </p:txBody>
      </p:sp>
      <p:sp>
        <p:nvSpPr>
          <p:cNvPr id="5" name="Content Placeholder 5">
            <a:extLst>
              <a:ext uri="{FF2B5EF4-FFF2-40B4-BE49-F238E27FC236}">
                <a16:creationId xmlns:a16="http://schemas.microsoft.com/office/drawing/2014/main" id="{6597C1A0-9A28-4B8D-85EE-F16AED9E5303}"/>
              </a:ext>
            </a:extLst>
          </p:cNvPr>
          <p:cNvSpPr>
            <a:spLocks noGrp="1"/>
          </p:cNvSpPr>
          <p:nvPr>
            <p:ph sz="quarter" idx="17"/>
          </p:nvPr>
        </p:nvSpPr>
        <p:spPr>
          <a:xfrm>
            <a:off x="342900" y="5120313"/>
            <a:ext cx="1619715" cy="487562"/>
          </a:xfrm>
        </p:spPr>
        <p:txBody>
          <a:bodyPr/>
          <a:lstStyle/>
          <a:p>
            <a:r>
              <a:rPr lang="en-US" dirty="0">
                <a:solidFill>
                  <a:srgbClr val="000000"/>
                </a:solidFill>
                <a:latin typeface="Arial" panose="020B0604020202020204" pitchFamily="34" charset="0"/>
                <a:ea typeface="Verdana" panose="020B0604030504040204" pitchFamily="34" charset="0"/>
              </a:rPr>
              <a:t>Activated</a:t>
            </a:r>
            <a:endParaRPr lang="en-IN" dirty="0"/>
          </a:p>
        </p:txBody>
      </p:sp>
      <p:graphicFrame>
        <p:nvGraphicFramePr>
          <p:cNvPr id="11" name="Object 6">
            <a:extLst>
              <a:ext uri="{FF2B5EF4-FFF2-40B4-BE49-F238E27FC236}">
                <a16:creationId xmlns:a16="http://schemas.microsoft.com/office/drawing/2014/main" id="{189B0856-602E-46F8-B425-D7D457718C8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0201548"/>
              </p:ext>
            </p:extLst>
          </p:nvPr>
        </p:nvGraphicFramePr>
        <p:xfrm>
          <a:off x="1750743" y="5193940"/>
          <a:ext cx="317500" cy="381000"/>
        </p:xfrm>
        <a:graphic>
          <a:graphicData uri="http://schemas.openxmlformats.org/presentationml/2006/ole">
            <mc:AlternateContent xmlns:mc="http://schemas.openxmlformats.org/markup-compatibility/2006">
              <mc:Choice xmlns:v="urn:schemas-microsoft-com:vml" Requires="v">
                <p:oleObj spid="_x0000_s5165" name="Equation" r:id="rId5" imgW="317160" imgH="380880" progId="Equation.DSMT4">
                  <p:embed/>
                </p:oleObj>
              </mc:Choice>
              <mc:Fallback>
                <p:oleObj name="Equation" r:id="rId5" imgW="317160" imgH="380880" progId="Equation.DSMT4">
                  <p:embed/>
                  <p:pic>
                    <p:nvPicPr>
                      <p:cNvPr id="10" name="Object 5">
                        <a:extLst>
                          <a:ext uri="{FF2B5EF4-FFF2-40B4-BE49-F238E27FC236}">
                            <a16:creationId xmlns:a16="http://schemas.microsoft.com/office/drawing/2014/main" id="{CA61903A-410C-4A13-8F62-FB880854443F}"/>
                          </a:ext>
                        </a:extLst>
                      </p:cNvPr>
                      <p:cNvPicPr/>
                      <p:nvPr/>
                    </p:nvPicPr>
                    <p:blipFill>
                      <a:blip r:embed="rId4"/>
                      <a:stretch>
                        <a:fillRect/>
                      </a:stretch>
                    </p:blipFill>
                    <p:spPr>
                      <a:xfrm>
                        <a:off x="1750743" y="5193940"/>
                        <a:ext cx="317500" cy="381000"/>
                      </a:xfrm>
                      <a:prstGeom prst="rect">
                        <a:avLst/>
                      </a:prstGeom>
                    </p:spPr>
                  </p:pic>
                </p:oleObj>
              </mc:Fallback>
            </mc:AlternateContent>
          </a:graphicData>
        </a:graphic>
      </p:graphicFrame>
      <p:sp>
        <p:nvSpPr>
          <p:cNvPr id="6" name="Content Placeholder 7">
            <a:extLst>
              <a:ext uri="{FF2B5EF4-FFF2-40B4-BE49-F238E27FC236}">
                <a16:creationId xmlns:a16="http://schemas.microsoft.com/office/drawing/2014/main" id="{4C4B2DBC-E3FE-4B2A-A75F-9EBEDC3C3B83}"/>
              </a:ext>
            </a:extLst>
          </p:cNvPr>
          <p:cNvSpPr>
            <a:spLocks noGrp="1"/>
          </p:cNvSpPr>
          <p:nvPr>
            <p:ph sz="quarter" idx="19"/>
          </p:nvPr>
        </p:nvSpPr>
        <p:spPr>
          <a:xfrm>
            <a:off x="2093643" y="5120313"/>
            <a:ext cx="6648915" cy="427524"/>
          </a:xfrm>
        </p:spPr>
        <p:txBody>
          <a:bodyPr/>
          <a:lstStyle/>
          <a:p>
            <a:r>
              <a:rPr lang="en-US" dirty="0">
                <a:solidFill>
                  <a:srgbClr val="000000"/>
                </a:solidFill>
                <a:latin typeface="Arial" panose="020B0604020202020204" pitchFamily="34" charset="0"/>
                <a:ea typeface="Verdana" panose="020B0604030504040204" pitchFamily="34" charset="0"/>
              </a:rPr>
              <a:t>cells give rise to effector cells and memory cells</a:t>
            </a:r>
            <a:endParaRPr lang="en-IN" dirty="0"/>
          </a:p>
        </p:txBody>
      </p:sp>
      <p:sp>
        <p:nvSpPr>
          <p:cNvPr id="9" name="Slide Number Placeholder 8">
            <a:extLst>
              <a:ext uri="{FF2B5EF4-FFF2-40B4-BE49-F238E27FC236}">
                <a16:creationId xmlns:a16="http://schemas.microsoft.com/office/drawing/2014/main" id="{562A2EB8-7E9C-4F12-B810-AD4669ADDD6A}"/>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688502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ABA0-DEC6-463B-8F46-2CE2BE256AD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Humoral immunity</a:t>
            </a:r>
            <a:endParaRPr lang="en-IN" dirty="0"/>
          </a:p>
        </p:txBody>
      </p:sp>
      <p:sp>
        <p:nvSpPr>
          <p:cNvPr id="3" name="Content Placeholder 2">
            <a:extLst>
              <a:ext uri="{FF2B5EF4-FFF2-40B4-BE49-F238E27FC236}">
                <a16:creationId xmlns:a16="http://schemas.microsoft.com/office/drawing/2014/main" id="{30A6E7B3-D8C3-4264-A97F-DCE8670EA4C9}"/>
              </a:ext>
            </a:extLst>
          </p:cNvPr>
          <p:cNvSpPr>
            <a:spLocks noGrp="1"/>
          </p:cNvSpPr>
          <p:nvPr>
            <p:ph sz="quarter" idx="11"/>
          </p:nvPr>
        </p:nvSpPr>
        <p:spPr>
          <a:xfrm>
            <a:off x="342900" y="1276709"/>
            <a:ext cx="8458200" cy="1882649"/>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Begins when naive B cells in secondary lymph organs meet antigens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 cells are activated when their surface Is bind to a specific epitope on an antigen</a:t>
            </a:r>
          </a:p>
        </p:txBody>
      </p:sp>
      <p:sp>
        <p:nvSpPr>
          <p:cNvPr id="4" name="Content Placeholder 3">
            <a:extLst>
              <a:ext uri="{FF2B5EF4-FFF2-40B4-BE49-F238E27FC236}">
                <a16:creationId xmlns:a16="http://schemas.microsoft.com/office/drawing/2014/main" id="{3CE1E278-BB63-428D-8827-42064D029751}"/>
              </a:ext>
            </a:extLst>
          </p:cNvPr>
          <p:cNvSpPr>
            <a:spLocks noGrp="1"/>
          </p:cNvSpPr>
          <p:nvPr>
            <p:ph sz="quarter" idx="15"/>
          </p:nvPr>
        </p:nvSpPr>
        <p:spPr>
          <a:xfrm>
            <a:off x="342900" y="3200400"/>
            <a:ext cx="348476" cy="465942"/>
          </a:xfrm>
        </p:spPr>
        <p:txBody>
          <a:bodyPr/>
          <a:lstStyle/>
          <a:p>
            <a:r>
              <a:rPr lang="en-IN" dirty="0"/>
              <a:t>•</a:t>
            </a:r>
          </a:p>
        </p:txBody>
      </p:sp>
      <p:graphicFrame>
        <p:nvGraphicFramePr>
          <p:cNvPr id="10" name="Object 4">
            <a:extLst>
              <a:ext uri="{FF2B5EF4-FFF2-40B4-BE49-F238E27FC236}">
                <a16:creationId xmlns:a16="http://schemas.microsoft.com/office/drawing/2014/main" id="{C3E4E8BA-6375-4E7D-863E-1231C7FA95E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72935858"/>
              </p:ext>
            </p:extLst>
          </p:nvPr>
        </p:nvGraphicFramePr>
        <p:xfrm>
          <a:off x="760680" y="3272780"/>
          <a:ext cx="317500" cy="381000"/>
        </p:xfrm>
        <a:graphic>
          <a:graphicData uri="http://schemas.openxmlformats.org/presentationml/2006/ole">
            <mc:AlternateContent xmlns:mc="http://schemas.openxmlformats.org/markup-compatibility/2006">
              <mc:Choice xmlns:v="urn:schemas-microsoft-com:vml" Requires="v">
                <p:oleObj spid="_x0000_s6165" name="Equation" r:id="rId3" imgW="317160" imgH="380880" progId="Equation.DSMT4">
                  <p:embed/>
                </p:oleObj>
              </mc:Choice>
              <mc:Fallback>
                <p:oleObj name="Equation" r:id="rId3" imgW="317160" imgH="380880" progId="Equation.DSMT4">
                  <p:embed/>
                  <p:pic>
                    <p:nvPicPr>
                      <p:cNvPr id="10" name="Object 3">
                        <a:extLst>
                          <a:ext uri="{FF2B5EF4-FFF2-40B4-BE49-F238E27FC236}">
                            <a16:creationId xmlns:a16="http://schemas.microsoft.com/office/drawing/2014/main" id="{CA61903A-410C-4A13-8F62-FB880854443F}"/>
                          </a:ext>
                        </a:extLst>
                      </p:cNvPr>
                      <p:cNvPicPr/>
                      <p:nvPr/>
                    </p:nvPicPr>
                    <p:blipFill>
                      <a:blip r:embed="rId4"/>
                      <a:stretch>
                        <a:fillRect/>
                      </a:stretch>
                    </p:blipFill>
                    <p:spPr>
                      <a:xfrm>
                        <a:off x="760680" y="3272780"/>
                        <a:ext cx="317500" cy="381000"/>
                      </a:xfrm>
                      <a:prstGeom prst="rect">
                        <a:avLst/>
                      </a:prstGeom>
                    </p:spPr>
                  </p:pic>
                </p:oleObj>
              </mc:Fallback>
            </mc:AlternateContent>
          </a:graphicData>
        </a:graphic>
      </p:graphicFrame>
      <p:sp>
        <p:nvSpPr>
          <p:cNvPr id="5" name="Content Placeholder 5">
            <a:extLst>
              <a:ext uri="{FF2B5EF4-FFF2-40B4-BE49-F238E27FC236}">
                <a16:creationId xmlns:a16="http://schemas.microsoft.com/office/drawing/2014/main" id="{306A5057-3EC6-4C24-96B6-CE1218DD6626}"/>
              </a:ext>
            </a:extLst>
          </p:cNvPr>
          <p:cNvSpPr>
            <a:spLocks noGrp="1"/>
          </p:cNvSpPr>
          <p:nvPr>
            <p:ph sz="quarter" idx="17"/>
          </p:nvPr>
        </p:nvSpPr>
        <p:spPr>
          <a:xfrm>
            <a:off x="1101181" y="3200400"/>
            <a:ext cx="4389120" cy="465942"/>
          </a:xfrm>
        </p:spPr>
        <p:txBody>
          <a:bodyPr/>
          <a:lstStyle/>
          <a:p>
            <a:pPr lvl="0">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cytokines may also be required</a:t>
            </a:r>
          </a:p>
        </p:txBody>
      </p:sp>
      <p:sp>
        <p:nvSpPr>
          <p:cNvPr id="6" name="Content Placeholder 6">
            <a:extLst>
              <a:ext uri="{FF2B5EF4-FFF2-40B4-BE49-F238E27FC236}">
                <a16:creationId xmlns:a16="http://schemas.microsoft.com/office/drawing/2014/main" id="{E5177B59-B070-432C-B030-A9D9592E512A}"/>
              </a:ext>
            </a:extLst>
          </p:cNvPr>
          <p:cNvSpPr>
            <a:spLocks noGrp="1"/>
          </p:cNvSpPr>
          <p:nvPr>
            <p:ph sz="quarter" idx="19"/>
          </p:nvPr>
        </p:nvSpPr>
        <p:spPr>
          <a:xfrm>
            <a:off x="342900" y="3871379"/>
            <a:ext cx="8458200" cy="1882650"/>
          </a:xfrm>
        </p:spPr>
        <p:txBody>
          <a:bodyPr/>
          <a:lstStyle/>
          <a:p>
            <a:pPr lvl="0">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Activation results in clonal expansion and differentiation into plasma and memory cells</a:t>
            </a:r>
          </a:p>
          <a:p>
            <a:pPr lvl="0">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Plasma cells produce soluble antibodies against the same epitope</a:t>
            </a:r>
          </a:p>
        </p:txBody>
      </p:sp>
      <p:sp>
        <p:nvSpPr>
          <p:cNvPr id="9" name="Slide Number Placeholder 7">
            <a:extLst>
              <a:ext uri="{FF2B5EF4-FFF2-40B4-BE49-F238E27FC236}">
                <a16:creationId xmlns:a16="http://schemas.microsoft.com/office/drawing/2014/main" id="{A16D8F6E-8A17-4E3C-80C7-9623A8B95C7A}"/>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0973153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02242-E538-458D-A534-194F7960513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Humoral and cellular responses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4" name="Content Placeholder 2">
            <a:extLst>
              <a:ext uri="{FF2B5EF4-FFF2-40B4-BE49-F238E27FC236}">
                <a16:creationId xmlns:a16="http://schemas.microsoft.com/office/drawing/2014/main" id="{45EE5573-A99D-4871-9816-B6349C027D17}"/>
              </a:ext>
            </a:extLst>
          </p:cNvPr>
          <p:cNvSpPr>
            <a:spLocks noGrp="1"/>
          </p:cNvSpPr>
          <p:nvPr>
            <p:ph sz="quarter" idx="11"/>
          </p:nvPr>
        </p:nvSpPr>
        <p:spPr>
          <a:xfrm>
            <a:off x="0" y="6141245"/>
            <a:ext cx="192024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50.13</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at helper T cells secrete cytokines promoting either cell-mediated or humoral immune response.">
            <a:extLst>
              <a:ext uri="{FF2B5EF4-FFF2-40B4-BE49-F238E27FC236}">
                <a16:creationId xmlns:a16="http://schemas.microsoft.com/office/drawing/2014/main" id="{5A724A89-D72D-4C2E-A451-5CC29369715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00200" y="1089968"/>
            <a:ext cx="5943600" cy="4921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A3D52709-21D0-46BB-9BCE-4E01DE30ED2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F6ABB36C-94A0-4FCC-AD1C-BC2D1C35181E}"/>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744767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7C409-A0A1-4C3A-B109-1634FEF61E8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Immunoglobulins (Ig)</a:t>
            </a:r>
          </a:p>
        </p:txBody>
      </p:sp>
      <p:sp>
        <p:nvSpPr>
          <p:cNvPr id="3" name="Content Placeholder 2">
            <a:extLst>
              <a:ext uri="{FF2B5EF4-FFF2-40B4-BE49-F238E27FC236}">
                <a16:creationId xmlns:a16="http://schemas.microsoft.com/office/drawing/2014/main" id="{633BAB3D-AE13-46C3-A4DF-E35A93CF9E3F}"/>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Immunoglobulins consist of</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identical short polypeptides – light chains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identical longer polypeptides – heavy chains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Four chains are held by disulfide bonds, forming a Y-shaped molecule</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Fab regions = Two “arms”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Fc region = “Stem”</a:t>
            </a:r>
          </a:p>
        </p:txBody>
      </p:sp>
      <p:sp>
        <p:nvSpPr>
          <p:cNvPr id="6" name="Slide Number Placeholder 3">
            <a:extLst>
              <a:ext uri="{FF2B5EF4-FFF2-40B4-BE49-F238E27FC236}">
                <a16:creationId xmlns:a16="http://schemas.microsoft.com/office/drawing/2014/main" id="{AE5C3B5B-3205-4BD1-9FAE-752B4F4E463E}"/>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5505794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304F4-6BA3-40F7-B4AF-DAF90D3D4AED}"/>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Ig molecular structure</a:t>
            </a:r>
          </a:p>
        </p:txBody>
      </p:sp>
      <p:sp>
        <p:nvSpPr>
          <p:cNvPr id="4" name="Content Placeholder 2">
            <a:extLst>
              <a:ext uri="{FF2B5EF4-FFF2-40B4-BE49-F238E27FC236}">
                <a16:creationId xmlns:a16="http://schemas.microsoft.com/office/drawing/2014/main" id="{3CB0106F-D3F2-4125-B7A5-07778CF63AC5}"/>
              </a:ext>
            </a:extLst>
          </p:cNvPr>
          <p:cNvSpPr>
            <a:spLocks noGrp="1"/>
          </p:cNvSpPr>
          <p:nvPr>
            <p:ph sz="quarter" idx="15"/>
          </p:nvPr>
        </p:nvSpPr>
        <p:spPr>
          <a:xfrm>
            <a:off x="0" y="6140604"/>
            <a:ext cx="1964788"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50.14</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Three illustrations show immunoglobulin antibody molecules.">
            <a:extLst>
              <a:ext uri="{FF2B5EF4-FFF2-40B4-BE49-F238E27FC236}">
                <a16:creationId xmlns:a16="http://schemas.microsoft.com/office/drawing/2014/main" id="{37952F36-149E-4EBD-9AD3-39CDED8123F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86000" y="1078454"/>
            <a:ext cx="4572000" cy="5142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2F489DFE-652C-4CBB-BCB2-4CFDDFA8E3D4}"/>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173A7271-2194-4119-96CF-4CBCA909FEA7}"/>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59426175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FB07A-C76A-4B1D-92CA-0356766E7B3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Immunoglobulin chains</a:t>
            </a:r>
          </a:p>
        </p:txBody>
      </p:sp>
      <p:sp>
        <p:nvSpPr>
          <p:cNvPr id="3" name="Content Placeholder 2">
            <a:extLst>
              <a:ext uri="{FF2B5EF4-FFF2-40B4-BE49-F238E27FC236}">
                <a16:creationId xmlns:a16="http://schemas.microsoft.com/office/drawing/2014/main" id="{3EBE1C35-C95E-4445-9E7C-C1531BE05260}"/>
              </a:ext>
            </a:extLst>
          </p:cNvPr>
          <p:cNvSpPr>
            <a:spLocks noGrp="1"/>
          </p:cNvSpPr>
          <p:nvPr>
            <p:ph sz="quarter" idx="11"/>
          </p:nvPr>
        </p:nvSpPr>
        <p:spPr>
          <a:xfrm>
            <a:off x="342900" y="1276710"/>
            <a:ext cx="8595360" cy="4974336"/>
          </a:xfrm>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Each chain has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Variable region</a:t>
            </a:r>
          </a:p>
          <a:p>
            <a:pPr marL="347472" lvl="2" indent="-347472">
              <a:spcBef>
                <a:spcPts val="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Amino acid sequence differs between </a:t>
            </a:r>
            <a:r>
              <a:rPr lang="en-US" sz="2400" dirty="0" err="1">
                <a:solidFill>
                  <a:srgbClr val="000000"/>
                </a:solidFill>
                <a:latin typeface="Arial" panose="020B0604020202020204" pitchFamily="34" charset="0"/>
                <a:ea typeface="Verdana" panose="020B0604030504040204" pitchFamily="34" charset="0"/>
              </a:rPr>
              <a:t>Igs</a:t>
            </a:r>
            <a:endParaRPr lang="en-US" sz="2400" dirty="0">
              <a:solidFill>
                <a:srgbClr val="000000"/>
              </a:solidFill>
              <a:latin typeface="Arial" panose="020B0604020202020204" pitchFamily="34" charset="0"/>
              <a:ea typeface="Verdana" panose="020B0604030504040204" pitchFamily="34" charset="0"/>
            </a:endParaRPr>
          </a:p>
          <a:p>
            <a:pPr marL="347472" lvl="2" indent="-347472">
              <a:spcBef>
                <a:spcPts val="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Form antigen-binding site</a:t>
            </a:r>
          </a:p>
          <a:p>
            <a:pPr marL="347472" lvl="2" indent="-347472">
              <a:spcBef>
                <a:spcPts val="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Can bind 2 identical epitopes – form antigen–antibody complexes</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Constant region</a:t>
            </a:r>
          </a:p>
          <a:p>
            <a:pPr marL="347472" lvl="2" indent="-347472">
              <a:spcBef>
                <a:spcPts val="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5 heavy-chain constant regions</a:t>
            </a:r>
          </a:p>
          <a:p>
            <a:pPr marL="347472" lvl="2" indent="-347472">
              <a:spcBef>
                <a:spcPts val="0"/>
              </a:spcBef>
              <a:spcAft>
                <a:spcPts val="1200"/>
              </a:spcAft>
              <a:buClr>
                <a:schemeClr val="tx1"/>
              </a:buClr>
            </a:pPr>
            <a:r>
              <a:rPr lang="en-US" sz="2400" dirty="0">
                <a:solidFill>
                  <a:srgbClr val="000000"/>
                </a:solidFill>
                <a:latin typeface="Arial" panose="020B0604020202020204" pitchFamily="34" charset="0"/>
                <a:ea typeface="Verdana" panose="020B0604030504040204" pitchFamily="34" charset="0"/>
              </a:rPr>
              <a:t>5 classes of immunoglobulins – IgM, </a:t>
            </a:r>
            <a:r>
              <a:rPr lang="en-US" sz="2400" dirty="0" err="1">
                <a:solidFill>
                  <a:srgbClr val="000000"/>
                </a:solidFill>
                <a:latin typeface="Arial" panose="020B0604020202020204" pitchFamily="34" charset="0"/>
                <a:ea typeface="Verdana" panose="020B0604030504040204" pitchFamily="34" charset="0"/>
              </a:rPr>
              <a:t>IgD</a:t>
            </a:r>
            <a:r>
              <a:rPr lang="en-US" sz="2400" dirty="0">
                <a:solidFill>
                  <a:srgbClr val="000000"/>
                </a:solidFill>
                <a:latin typeface="Arial" panose="020B0604020202020204" pitchFamily="34" charset="0"/>
                <a:ea typeface="Verdana" panose="020B0604030504040204" pitchFamily="34" charset="0"/>
              </a:rPr>
              <a:t>, IgG, IgA, and </a:t>
            </a:r>
            <a:r>
              <a:rPr lang="en-US" sz="2400" dirty="0" err="1">
                <a:solidFill>
                  <a:srgbClr val="000000"/>
                </a:solidFill>
                <a:latin typeface="Arial" panose="020B0604020202020204" pitchFamily="34" charset="0"/>
                <a:ea typeface="Verdana" panose="020B0604030504040204" pitchFamily="34" charset="0"/>
              </a:rPr>
              <a:t>IgE</a:t>
            </a:r>
            <a:endParaRPr lang="en-US" sz="2400"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4F10B444-5438-44D2-A469-7947B8D4E324}"/>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5301803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D8A9B-3740-4FA5-A13A-1B9175A87C2D}"/>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Agglutination, precipitation, neutralization of antigens</a:t>
            </a:r>
          </a:p>
        </p:txBody>
      </p:sp>
      <p:sp>
        <p:nvSpPr>
          <p:cNvPr id="4" name="Content Placeholder 2">
            <a:extLst>
              <a:ext uri="{FF2B5EF4-FFF2-40B4-BE49-F238E27FC236}">
                <a16:creationId xmlns:a16="http://schemas.microsoft.com/office/drawing/2014/main" id="{51466257-8E9B-42D4-A2BA-A6EE770CB534}"/>
              </a:ext>
            </a:extLst>
          </p:cNvPr>
          <p:cNvSpPr>
            <a:spLocks noGrp="1"/>
          </p:cNvSpPr>
          <p:nvPr>
            <p:ph sz="quarter" idx="15"/>
          </p:nvPr>
        </p:nvSpPr>
        <p:spPr>
          <a:xfrm>
            <a:off x="0" y="6139322"/>
            <a:ext cx="19050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50.15</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Three illustrations show the antibody bind to antigens that cause agglutination, precipitation, and neutralization of the antigens.">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117" b="2874"/>
          <a:stretch/>
        </p:blipFill>
        <p:spPr bwMode="auto">
          <a:xfrm>
            <a:off x="3108960" y="1020513"/>
            <a:ext cx="2926080" cy="523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05B1454D-C2E0-4426-BBF2-04C55CB92FF1}"/>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BFAC9575-C0A5-4E9A-9F51-E9678717786F}"/>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5100735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3174A-2A25-4B6C-BB25-9A7E105A8A9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Other routes of infection</a:t>
            </a:r>
          </a:p>
        </p:txBody>
      </p:sp>
      <p:sp>
        <p:nvSpPr>
          <p:cNvPr id="3" name="Content Placeholder 2">
            <a:extLst>
              <a:ext uri="{FF2B5EF4-FFF2-40B4-BE49-F238E27FC236}">
                <a16:creationId xmlns:a16="http://schemas.microsoft.com/office/drawing/2014/main" id="{C670B6AC-9A42-4863-AB85-85B794C79645}"/>
              </a:ext>
            </a:extLst>
          </p:cNvPr>
          <p:cNvSpPr>
            <a:spLocks noGrp="1"/>
          </p:cNvSpPr>
          <p:nvPr>
            <p:ph sz="quarter" idx="11"/>
          </p:nvPr>
        </p:nvSpPr>
        <p:spPr>
          <a:xfrm>
            <a:off x="342900" y="1276710"/>
            <a:ext cx="8458200" cy="5236632"/>
          </a:xfrm>
        </p:spPr>
        <p:txBody>
          <a:bodyPr/>
          <a:lstStyle/>
          <a:p>
            <a:pPr>
              <a:lnSpc>
                <a:spcPct val="110000"/>
              </a:lnSpc>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3 other potential routes of infection</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All 3 lined by epithelial cells</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Cells secrete mucus which traps microbes</a:t>
            </a:r>
          </a:p>
          <a:p>
            <a:pPr marL="457200" lvl="0" indent="-457200">
              <a:lnSpc>
                <a:spcPct val="110000"/>
              </a:lnSpc>
              <a:spcBef>
                <a:spcPts val="600"/>
              </a:spcBef>
              <a:spcAft>
                <a:spcPts val="600"/>
              </a:spcAft>
              <a:buClr>
                <a:srgbClr val="000000"/>
              </a:buClr>
              <a:buFont typeface="+mj-lt"/>
              <a:buAutoNum type="arabicParenR"/>
            </a:pPr>
            <a:r>
              <a:rPr lang="en-US" dirty="0">
                <a:solidFill>
                  <a:srgbClr val="000000"/>
                </a:solidFill>
                <a:latin typeface="Arial" panose="020B0604020202020204" pitchFamily="34" charset="0"/>
                <a:ea typeface="Verdana" panose="020B0604030504040204" pitchFamily="34" charset="0"/>
              </a:rPr>
              <a:t>Digestive tract</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Salivary lysozyme; acidic stomach</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Nonpathogenic normal flora to outcompete pathogens</a:t>
            </a:r>
          </a:p>
          <a:p>
            <a:pPr marL="457200" lvl="0" indent="-457200">
              <a:lnSpc>
                <a:spcPct val="110000"/>
              </a:lnSpc>
              <a:spcBef>
                <a:spcPts val="600"/>
              </a:spcBef>
              <a:spcAft>
                <a:spcPts val="600"/>
              </a:spcAft>
              <a:buClr>
                <a:srgbClr val="000000"/>
              </a:buClr>
              <a:buFont typeface="+mj-lt"/>
              <a:buAutoNum type="arabicParenR" startAt="2"/>
            </a:pPr>
            <a:r>
              <a:rPr lang="en-US" dirty="0">
                <a:solidFill>
                  <a:srgbClr val="000000"/>
                </a:solidFill>
                <a:latin typeface="Arial" panose="020B0604020202020204" pitchFamily="34" charset="0"/>
                <a:ea typeface="Verdana" panose="020B0604030504040204" pitchFamily="34" charset="0"/>
              </a:rPr>
              <a:t>Respiratory tract</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Ciliary action</a:t>
            </a:r>
          </a:p>
          <a:p>
            <a:pPr marL="457200" lvl="0" indent="-457200">
              <a:lnSpc>
                <a:spcPct val="110000"/>
              </a:lnSpc>
              <a:spcBef>
                <a:spcPts val="600"/>
              </a:spcBef>
              <a:spcAft>
                <a:spcPts val="600"/>
              </a:spcAft>
              <a:buClr>
                <a:srgbClr val="000000"/>
              </a:buClr>
              <a:buFont typeface="+mj-lt"/>
              <a:buAutoNum type="arabicParenR" startAt="3"/>
            </a:pPr>
            <a:r>
              <a:rPr lang="en-US" dirty="0">
                <a:solidFill>
                  <a:srgbClr val="000000"/>
                </a:solidFill>
                <a:latin typeface="Arial" panose="020B0604020202020204" pitchFamily="34" charset="0"/>
                <a:ea typeface="Verdana" panose="020B0604030504040204" pitchFamily="34" charset="0"/>
              </a:rPr>
              <a:t>Urogenital tract</a:t>
            </a:r>
          </a:p>
          <a:p>
            <a:pPr lvl="2" indent="-283464">
              <a:lnSpc>
                <a:spcPct val="110000"/>
              </a:lnSpc>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Acidic urine, normal flora</a:t>
            </a:r>
          </a:p>
          <a:p>
            <a:pPr>
              <a:lnSpc>
                <a:spcPct val="110000"/>
              </a:lnSpc>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Other behaviors: vomiting, diarrhea, coughing, sneezing</a:t>
            </a:r>
          </a:p>
        </p:txBody>
      </p:sp>
      <p:sp>
        <p:nvSpPr>
          <p:cNvPr id="6" name="Slide Number Placeholder 3">
            <a:extLst>
              <a:ext uri="{FF2B5EF4-FFF2-40B4-BE49-F238E27FC236}">
                <a16:creationId xmlns:a16="http://schemas.microsoft.com/office/drawing/2014/main" id="{810E8BA7-32F5-499C-8654-99EE288F9FA0}"/>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8840614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9D084-6B90-49E2-95D6-30A2CEEF33D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Five classes of immunoglobulins</a:t>
            </a:r>
          </a:p>
        </p:txBody>
      </p:sp>
      <p:sp>
        <p:nvSpPr>
          <p:cNvPr id="10" name="Content Placeholder 2">
            <a:extLst>
              <a:ext uri="{FF2B5EF4-FFF2-40B4-BE49-F238E27FC236}">
                <a16:creationId xmlns:a16="http://schemas.microsoft.com/office/drawing/2014/main" id="{A54248FF-2445-45F5-AC7B-F7DCFC6C5CA1}"/>
              </a:ext>
            </a:extLst>
          </p:cNvPr>
          <p:cNvSpPr>
            <a:spLocks noGrp="1"/>
          </p:cNvSpPr>
          <p:nvPr>
            <p:ph sz="quarter" idx="15"/>
          </p:nvPr>
        </p:nvSpPr>
        <p:spPr>
          <a:xfrm>
            <a:off x="702322" y="1131296"/>
            <a:ext cx="7549579" cy="386106"/>
          </a:xfrm>
        </p:spPr>
        <p:txBody>
          <a:bodyPr/>
          <a:lstStyle/>
          <a:p>
            <a:r>
              <a:rPr lang="en-US" sz="1800" b="1" dirty="0"/>
              <a:t>TABLE 50.3 </a:t>
            </a:r>
            <a:r>
              <a:rPr lang="en-US" sz="1800" dirty="0"/>
              <a:t>Five Classes of Immunoglobulins</a:t>
            </a:r>
          </a:p>
        </p:txBody>
      </p:sp>
      <p:graphicFrame>
        <p:nvGraphicFramePr>
          <p:cNvPr id="11" name="Table 3">
            <a:extLst>
              <a:ext uri="{FF2B5EF4-FFF2-40B4-BE49-F238E27FC236}">
                <a16:creationId xmlns:a16="http://schemas.microsoft.com/office/drawing/2014/main" id="{D8000000-4A8C-4535-B79F-6DBE952066B3}"/>
              </a:ext>
            </a:extLst>
          </p:cNvPr>
          <p:cNvGraphicFramePr>
            <a:graphicFrameLocks noGrp="1"/>
          </p:cNvGraphicFramePr>
          <p:nvPr>
            <p:extLst>
              <p:ext uri="{D42A27DB-BD31-4B8C-83A1-F6EECF244321}">
                <p14:modId xmlns:p14="http://schemas.microsoft.com/office/powerpoint/2010/main" val="477772875"/>
              </p:ext>
            </p:extLst>
          </p:nvPr>
        </p:nvGraphicFramePr>
        <p:xfrm>
          <a:off x="702323" y="1521606"/>
          <a:ext cx="7739354" cy="4860412"/>
        </p:xfrm>
        <a:graphic>
          <a:graphicData uri="http://schemas.openxmlformats.org/drawingml/2006/table">
            <a:tbl>
              <a:tblPr firstRow="1" bandRow="1">
                <a:tableStyleId>{5C22544A-7EE6-4342-B048-85BDC9FD1C3A}</a:tableStyleId>
              </a:tblPr>
              <a:tblGrid>
                <a:gridCol w="1583677">
                  <a:extLst>
                    <a:ext uri="{9D8B030D-6E8A-4147-A177-3AD203B41FA5}">
                      <a16:colId xmlns:a16="http://schemas.microsoft.com/office/drawing/2014/main" val="14285910"/>
                    </a:ext>
                  </a:extLst>
                </a:gridCol>
                <a:gridCol w="1583677">
                  <a:extLst>
                    <a:ext uri="{9D8B030D-6E8A-4147-A177-3AD203B41FA5}">
                      <a16:colId xmlns:a16="http://schemas.microsoft.com/office/drawing/2014/main" val="3617236594"/>
                    </a:ext>
                  </a:extLst>
                </a:gridCol>
                <a:gridCol w="4572000">
                  <a:extLst>
                    <a:ext uri="{9D8B030D-6E8A-4147-A177-3AD203B41FA5}">
                      <a16:colId xmlns:a16="http://schemas.microsoft.com/office/drawing/2014/main" val="1744543293"/>
                    </a:ext>
                  </a:extLst>
                </a:gridCol>
              </a:tblGrid>
              <a:tr h="296005">
                <a:tc>
                  <a:txBody>
                    <a:bodyPr/>
                    <a:lstStyle/>
                    <a:p>
                      <a:r>
                        <a:rPr lang="en-IN" sz="1600" dirty="0"/>
                        <a:t>Class</a:t>
                      </a:r>
                    </a:p>
                  </a:txBody>
                  <a:tcPr marT="18288" marB="18288"/>
                </a:tc>
                <a:tc>
                  <a:txBody>
                    <a:bodyPr/>
                    <a:lstStyle/>
                    <a:p>
                      <a:endParaRPr lang="en-IN" sz="1600" dirty="0"/>
                    </a:p>
                  </a:txBody>
                  <a:tcPr marT="18288" marB="18288"/>
                </a:tc>
                <a:tc>
                  <a:txBody>
                    <a:bodyPr/>
                    <a:lstStyle/>
                    <a:p>
                      <a:r>
                        <a:rPr lang="en-IN" sz="1600" dirty="0"/>
                        <a:t>Function</a:t>
                      </a:r>
                    </a:p>
                  </a:txBody>
                  <a:tcPr marT="18288" marB="18288"/>
                </a:tc>
                <a:extLst>
                  <a:ext uri="{0D108BD9-81ED-4DB2-BD59-A6C34878D82A}">
                    <a16:rowId xmlns:a16="http://schemas.microsoft.com/office/drawing/2014/main" val="2838579007"/>
                  </a:ext>
                </a:extLst>
              </a:tr>
              <a:tr h="1097280">
                <a:tc>
                  <a:txBody>
                    <a:bodyPr/>
                    <a:lstStyle/>
                    <a:p>
                      <a:r>
                        <a:rPr lang="en-IN" sz="1600" dirty="0"/>
                        <a:t>IgM</a:t>
                      </a:r>
                    </a:p>
                  </a:txBody>
                  <a:tcPr marT="18288" marB="18288"/>
                </a:tc>
                <a:tc>
                  <a:txBody>
                    <a:bodyPr/>
                    <a:lstStyle/>
                    <a:p>
                      <a:r>
                        <a:rPr lang="en-US" sz="800" dirty="0"/>
                        <a:t>An illustration shows the pentamer under IgM class of immunoglobulins.</a:t>
                      </a:r>
                      <a:endParaRPr lang="en-IN" sz="800" dirty="0"/>
                    </a:p>
                  </a:txBody>
                  <a:tcPr marL="274320" marR="274320" marT="182880" marB="18288"/>
                </a:tc>
                <a:tc>
                  <a:txBody>
                    <a:bodyPr/>
                    <a:lstStyle/>
                    <a:p>
                      <a:r>
                        <a:rPr lang="en-US" sz="1600" dirty="0"/>
                        <a:t>First antibody secreted during the primary immune response; promotes agglutination and precipitation reactions and activates complement</a:t>
                      </a:r>
                    </a:p>
                  </a:txBody>
                  <a:tcPr marT="18288" marB="18288"/>
                </a:tc>
                <a:extLst>
                  <a:ext uri="{0D108BD9-81ED-4DB2-BD59-A6C34878D82A}">
                    <a16:rowId xmlns:a16="http://schemas.microsoft.com/office/drawing/2014/main" val="4090692126"/>
                  </a:ext>
                </a:extLst>
              </a:tr>
              <a:tr h="723927">
                <a:tc>
                  <a:txBody>
                    <a:bodyPr/>
                    <a:lstStyle/>
                    <a:p>
                      <a:r>
                        <a:rPr lang="en-IN" sz="1600" dirty="0" err="1"/>
                        <a:t>IgD</a:t>
                      </a:r>
                      <a:endParaRPr lang="en-IN" sz="1600" dirty="0"/>
                    </a:p>
                  </a:txBody>
                  <a:tcPr marT="18288" marB="1828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mn-lt"/>
                          <a:ea typeface="+mn-ea"/>
                          <a:cs typeface="+mn-cs"/>
                        </a:rPr>
                        <a:t>An illustration shows the monomer under </a:t>
                      </a:r>
                      <a:r>
                        <a:rPr kumimoji="0" lang="en-US" sz="800" b="0" i="0" u="none" strike="noStrike" kern="1200" cap="none" spc="0" normalizeH="0" baseline="0" noProof="0" dirty="0" err="1">
                          <a:ln>
                            <a:noFill/>
                          </a:ln>
                          <a:solidFill>
                            <a:srgbClr val="000000"/>
                          </a:solidFill>
                          <a:effectLst/>
                          <a:uLnTx/>
                          <a:uFillTx/>
                          <a:latin typeface="+mn-lt"/>
                          <a:ea typeface="+mn-ea"/>
                          <a:cs typeface="+mn-cs"/>
                        </a:rPr>
                        <a:t>IgD</a:t>
                      </a:r>
                      <a:r>
                        <a:rPr kumimoji="0" lang="en-US" sz="800" b="0" i="0" u="none" strike="noStrike" kern="1200" cap="none" spc="0" normalizeH="0" baseline="0" noProof="0" dirty="0">
                          <a:ln>
                            <a:noFill/>
                          </a:ln>
                          <a:solidFill>
                            <a:srgbClr val="000000"/>
                          </a:solidFill>
                          <a:effectLst/>
                          <a:uLnTx/>
                          <a:uFillTx/>
                          <a:latin typeface="+mn-lt"/>
                          <a:ea typeface="+mn-ea"/>
                          <a:cs typeface="+mn-cs"/>
                        </a:rPr>
                        <a:t> class of immunoglobulins.</a:t>
                      </a:r>
                      <a:endParaRPr kumimoji="0" lang="en-IN" sz="800" b="0" i="0" u="none" strike="noStrike" kern="1200" cap="none" spc="0" normalizeH="0" baseline="0" noProof="0" dirty="0">
                        <a:ln>
                          <a:noFill/>
                        </a:ln>
                        <a:solidFill>
                          <a:srgbClr val="000000"/>
                        </a:solidFill>
                        <a:effectLst/>
                        <a:uLnTx/>
                        <a:uFillTx/>
                        <a:latin typeface="+mn-lt"/>
                        <a:ea typeface="+mn-ea"/>
                        <a:cs typeface="+mn-cs"/>
                      </a:endParaRPr>
                    </a:p>
                  </a:txBody>
                  <a:tcPr marL="274320" marR="274320" marT="182880" marB="18288"/>
                </a:tc>
                <a:tc>
                  <a:txBody>
                    <a:bodyPr/>
                    <a:lstStyle/>
                    <a:p>
                      <a:r>
                        <a:rPr lang="en-US" sz="1600" dirty="0"/>
                        <a:t>Present only on surfaces of B cells; serves as antigen receptor</a:t>
                      </a:r>
                      <a:endParaRPr lang="en-IN" sz="1600" dirty="0"/>
                    </a:p>
                  </a:txBody>
                  <a:tcPr marT="18288" marB="18288"/>
                </a:tc>
                <a:extLst>
                  <a:ext uri="{0D108BD9-81ED-4DB2-BD59-A6C34878D82A}">
                    <a16:rowId xmlns:a16="http://schemas.microsoft.com/office/drawing/2014/main" val="857444778"/>
                  </a:ext>
                </a:extLst>
              </a:tr>
              <a:tr h="914400">
                <a:tc>
                  <a:txBody>
                    <a:bodyPr/>
                    <a:lstStyle/>
                    <a:p>
                      <a:r>
                        <a:rPr lang="en-IN" sz="1600" dirty="0"/>
                        <a:t>IgG</a:t>
                      </a:r>
                    </a:p>
                  </a:txBody>
                  <a:tcPr marT="18288" marB="1828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mn-lt"/>
                          <a:ea typeface="+mn-ea"/>
                          <a:cs typeface="+mn-cs"/>
                        </a:rPr>
                        <a:t>An illustration shows the monomer under IgG class of immunoglobulins.</a:t>
                      </a:r>
                      <a:endParaRPr kumimoji="0" lang="en-IN" sz="800" b="0" i="0" u="none" strike="noStrike" kern="1200" cap="none" spc="0" normalizeH="0" baseline="0" noProof="0" dirty="0">
                        <a:ln>
                          <a:noFill/>
                        </a:ln>
                        <a:solidFill>
                          <a:srgbClr val="000000"/>
                        </a:solidFill>
                        <a:effectLst/>
                        <a:uLnTx/>
                        <a:uFillTx/>
                        <a:latin typeface="+mn-lt"/>
                        <a:ea typeface="+mn-ea"/>
                        <a:cs typeface="+mn-cs"/>
                      </a:endParaRPr>
                    </a:p>
                  </a:txBody>
                  <a:tcPr marL="274320" marR="274320" marT="182880" marB="18288"/>
                </a:tc>
                <a:tc>
                  <a:txBody>
                    <a:bodyPr/>
                    <a:lstStyle/>
                    <a:p>
                      <a:r>
                        <a:rPr lang="en-US" sz="1600" dirty="0"/>
                        <a:t>Major antibody secreted during the secondary response; neutralizes antigens and promotes their phagocytosis and activates complement</a:t>
                      </a:r>
                    </a:p>
                  </a:txBody>
                  <a:tcPr marT="18288" marB="18288"/>
                </a:tc>
                <a:extLst>
                  <a:ext uri="{0D108BD9-81ED-4DB2-BD59-A6C34878D82A}">
                    <a16:rowId xmlns:a16="http://schemas.microsoft.com/office/drawing/2014/main" val="3786648202"/>
                  </a:ext>
                </a:extLst>
              </a:tr>
              <a:tr h="914400">
                <a:tc>
                  <a:txBody>
                    <a:bodyPr/>
                    <a:lstStyle/>
                    <a:p>
                      <a:r>
                        <a:rPr lang="en-IN" sz="1600" dirty="0"/>
                        <a:t>IgA</a:t>
                      </a:r>
                    </a:p>
                  </a:txBody>
                  <a:tcPr marT="18288" marB="1828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mn-lt"/>
                          <a:ea typeface="+mn-ea"/>
                          <a:cs typeface="+mn-cs"/>
                        </a:rPr>
                        <a:t>An illustration shows the dimer under IgA class of immunoglobulins.</a:t>
                      </a:r>
                      <a:endParaRPr kumimoji="0" lang="en-IN" sz="800" b="0" i="0" u="none" strike="noStrike" kern="1200" cap="none" spc="0" normalizeH="0" baseline="0" noProof="0" dirty="0">
                        <a:ln>
                          <a:noFill/>
                        </a:ln>
                        <a:solidFill>
                          <a:srgbClr val="000000"/>
                        </a:solidFill>
                        <a:effectLst/>
                        <a:uLnTx/>
                        <a:uFillTx/>
                        <a:latin typeface="+mn-lt"/>
                        <a:ea typeface="+mn-ea"/>
                        <a:cs typeface="+mn-cs"/>
                      </a:endParaRPr>
                    </a:p>
                  </a:txBody>
                  <a:tcPr marL="274320" marR="274320" marT="182880" marB="18288"/>
                </a:tc>
                <a:tc>
                  <a:txBody>
                    <a:bodyPr/>
                    <a:lstStyle/>
                    <a:p>
                      <a:r>
                        <a:rPr lang="en-US" sz="1600" dirty="0"/>
                        <a:t>Most abundant form of antibody in body secretions; high density of IgA-secreting plasma cells in the MALT</a:t>
                      </a:r>
                    </a:p>
                  </a:txBody>
                  <a:tcPr marT="18288" marB="18288"/>
                </a:tc>
                <a:extLst>
                  <a:ext uri="{0D108BD9-81ED-4DB2-BD59-A6C34878D82A}">
                    <a16:rowId xmlns:a16="http://schemas.microsoft.com/office/drawing/2014/main" val="1336095186"/>
                  </a:ext>
                </a:extLst>
              </a:tr>
              <a:tr h="914400">
                <a:tc>
                  <a:txBody>
                    <a:bodyPr/>
                    <a:lstStyle/>
                    <a:p>
                      <a:r>
                        <a:rPr lang="en-IN" sz="1600" dirty="0" err="1"/>
                        <a:t>IgE</a:t>
                      </a:r>
                      <a:endParaRPr lang="en-IN" sz="1600" dirty="0"/>
                    </a:p>
                  </a:txBody>
                  <a:tcPr marT="18288" marB="18288"/>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mn-lt"/>
                          <a:ea typeface="+mn-ea"/>
                          <a:cs typeface="+mn-cs"/>
                        </a:rPr>
                        <a:t>An illustration shows the monomer under </a:t>
                      </a:r>
                      <a:r>
                        <a:rPr kumimoji="0" lang="en-US" sz="800" b="0" i="0" u="none" strike="noStrike" kern="1200" cap="none" spc="0" normalizeH="0" baseline="0" noProof="0" dirty="0" err="1">
                          <a:ln>
                            <a:noFill/>
                          </a:ln>
                          <a:solidFill>
                            <a:srgbClr val="000000"/>
                          </a:solidFill>
                          <a:effectLst/>
                          <a:uLnTx/>
                          <a:uFillTx/>
                          <a:latin typeface="+mn-lt"/>
                          <a:ea typeface="+mn-ea"/>
                          <a:cs typeface="+mn-cs"/>
                        </a:rPr>
                        <a:t>IgE</a:t>
                      </a:r>
                      <a:r>
                        <a:rPr kumimoji="0" lang="en-US" sz="800" b="0" i="0" u="none" strike="noStrike" kern="1200" cap="none" spc="0" normalizeH="0" baseline="0" noProof="0" dirty="0">
                          <a:ln>
                            <a:noFill/>
                          </a:ln>
                          <a:solidFill>
                            <a:srgbClr val="000000"/>
                          </a:solidFill>
                          <a:effectLst/>
                          <a:uLnTx/>
                          <a:uFillTx/>
                          <a:latin typeface="+mn-lt"/>
                          <a:ea typeface="+mn-ea"/>
                          <a:cs typeface="+mn-cs"/>
                        </a:rPr>
                        <a:t> class of immunoglobulins.</a:t>
                      </a:r>
                      <a:endParaRPr kumimoji="0" lang="en-IN" sz="800" b="0" i="0" u="none" strike="noStrike" kern="1200" cap="none" spc="0" normalizeH="0" baseline="0" noProof="0" dirty="0">
                        <a:ln>
                          <a:noFill/>
                        </a:ln>
                        <a:solidFill>
                          <a:srgbClr val="000000"/>
                        </a:solidFill>
                        <a:effectLst/>
                        <a:uLnTx/>
                        <a:uFillTx/>
                        <a:latin typeface="+mn-lt"/>
                        <a:ea typeface="+mn-ea"/>
                        <a:cs typeface="+mn-cs"/>
                      </a:endParaRPr>
                    </a:p>
                  </a:txBody>
                  <a:tcPr marL="274320" marR="274320" marT="182880" marB="18288"/>
                </a:tc>
                <a:tc>
                  <a:txBody>
                    <a:bodyPr/>
                    <a:lstStyle/>
                    <a:p>
                      <a:r>
                        <a:rPr lang="en-US" sz="1600" dirty="0"/>
                        <a:t>Fc binds to mast cells and basophils; allergen binding to V regions promotes the release of mediators, which triggers allergic reactions</a:t>
                      </a:r>
                      <a:endParaRPr lang="en-IN" sz="1600" dirty="0"/>
                    </a:p>
                  </a:txBody>
                  <a:tcPr marT="18288" marB="18288"/>
                </a:tc>
                <a:extLst>
                  <a:ext uri="{0D108BD9-81ED-4DB2-BD59-A6C34878D82A}">
                    <a16:rowId xmlns:a16="http://schemas.microsoft.com/office/drawing/2014/main" val="3261789727"/>
                  </a:ext>
                </a:extLst>
              </a:tr>
            </a:tbl>
          </a:graphicData>
        </a:graphic>
      </p:graphicFrame>
      <p:pic>
        <p:nvPicPr>
          <p:cNvPr id="12" name="Picture 4" descr="Alt text for this image can be found in the table column 2 row 2.">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1876"/>
          <a:stretch/>
        </p:blipFill>
        <p:spPr bwMode="auto">
          <a:xfrm>
            <a:off x="2488415" y="1865829"/>
            <a:ext cx="1097280" cy="1015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Alt text for this image can be found in the table column 2 row 3.">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32091" b="54817"/>
          <a:stretch/>
        </p:blipFill>
        <p:spPr bwMode="auto">
          <a:xfrm>
            <a:off x="2392957" y="3000045"/>
            <a:ext cx="1371600" cy="590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6" descr="Alt text for this image can be found in the table column 2 row 4.">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1531" b="36567"/>
          <a:stretch/>
        </p:blipFill>
        <p:spPr bwMode="auto">
          <a:xfrm>
            <a:off x="2348890" y="3819442"/>
            <a:ext cx="1463040" cy="57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7" descr="Alt text for this image can be found in the table column 2 row 5.">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8987" b="17524"/>
          <a:stretch/>
        </p:blipFill>
        <p:spPr bwMode="auto">
          <a:xfrm>
            <a:off x="2392957" y="4681020"/>
            <a:ext cx="1371600" cy="608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8" descr="Alt text for this image can be found in the table column 2 row 6.">
            <a:extLst>
              <a:ext uri="{FF2B5EF4-FFF2-40B4-BE49-F238E27FC236}">
                <a16:creationId xmlns:a16="http://schemas.microsoft.com/office/drawing/2014/main" id="{910661FA-4ADA-4CB8-B169-8077256751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5253"/>
          <a:stretch/>
        </p:blipFill>
        <p:spPr bwMode="auto">
          <a:xfrm>
            <a:off x="2404109" y="5594967"/>
            <a:ext cx="1371600" cy="665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Slide Number Placeholder 9">
            <a:extLst>
              <a:ext uri="{FF2B5EF4-FFF2-40B4-BE49-F238E27FC236}">
                <a16:creationId xmlns:a16="http://schemas.microsoft.com/office/drawing/2014/main" id="{23643CC9-0A0C-465E-9880-65F0982AFAFE}"/>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7731890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6A7D83-03C7-42C9-927D-8FA5F3BE0A6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Variable region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rearrangements</a:t>
            </a:r>
          </a:p>
        </p:txBody>
      </p:sp>
      <p:sp>
        <p:nvSpPr>
          <p:cNvPr id="3" name="Content Placeholder 2">
            <a:extLst>
              <a:ext uri="{FF2B5EF4-FFF2-40B4-BE49-F238E27FC236}">
                <a16:creationId xmlns:a16="http://schemas.microsoft.com/office/drawing/2014/main" id="{C50802DD-8739-43C7-8606-AD77C3CD83EC}"/>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Human B cells can generate antibodies with over 10</a:t>
            </a:r>
            <a:r>
              <a:rPr lang="en-US" baseline="30000" dirty="0">
                <a:solidFill>
                  <a:srgbClr val="000000"/>
                </a:solidFill>
                <a:latin typeface="Arial" panose="020B0604020202020204" pitchFamily="34" charset="0"/>
                <a:ea typeface="Verdana" panose="020B0604030504040204" pitchFamily="34" charset="0"/>
              </a:rPr>
              <a:t>10</a:t>
            </a:r>
            <a:r>
              <a:rPr lang="en-US" dirty="0">
                <a:solidFill>
                  <a:srgbClr val="000000"/>
                </a:solidFill>
                <a:latin typeface="Arial" panose="020B0604020202020204" pitchFamily="34" charset="0"/>
                <a:ea typeface="Verdana" panose="020B0604030504040204" pitchFamily="34" charset="0"/>
              </a:rPr>
              <a:t> different antigen-binding sites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Diversity is generated through a process called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rearrangement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 Ig protein is encoded by different segments of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 (variable), D (diversity), J (joining)</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Which V, which D, and which J are chosen by any cell appears to be completely random</a:t>
            </a:r>
          </a:p>
        </p:txBody>
      </p:sp>
      <p:sp>
        <p:nvSpPr>
          <p:cNvPr id="6" name="Slide Number Placeholder 3">
            <a:extLst>
              <a:ext uri="{FF2B5EF4-FFF2-40B4-BE49-F238E27FC236}">
                <a16:creationId xmlns:a16="http://schemas.microsoft.com/office/drawing/2014/main" id="{17BEB6FB-B50C-4CDE-B939-F1D7D284DAF6}"/>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9023627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D861A-2DA2-46D9-A53E-6CB1E6E34717}"/>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 rearrangement</a:t>
            </a:r>
          </a:p>
        </p:txBody>
      </p:sp>
      <p:sp>
        <p:nvSpPr>
          <p:cNvPr id="4" name="Content Placeholder 2">
            <a:extLst>
              <a:ext uri="{FF2B5EF4-FFF2-40B4-BE49-F238E27FC236}">
                <a16:creationId xmlns:a16="http://schemas.microsoft.com/office/drawing/2014/main" id="{7C7ED366-340B-4E3E-B179-45D381F807FD}"/>
              </a:ext>
            </a:extLst>
          </p:cNvPr>
          <p:cNvSpPr>
            <a:spLocks noGrp="1"/>
          </p:cNvSpPr>
          <p:nvPr>
            <p:ph sz="quarter" idx="15"/>
          </p:nvPr>
        </p:nvSpPr>
        <p:spPr>
          <a:xfrm>
            <a:off x="0" y="6143634"/>
            <a:ext cx="1950359"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50.16</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e immunoglobin diversity by rearrangement of DNA segments.">
            <a:extLst>
              <a:ext uri="{FF2B5EF4-FFF2-40B4-BE49-F238E27FC236}">
                <a16:creationId xmlns:a16="http://schemas.microsoft.com/office/drawing/2014/main" id="{3B0395DC-AE8F-44F3-A315-B794934BE80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4400" y="1142999"/>
            <a:ext cx="7315200" cy="4879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AAB8E4FD-B3B4-453E-B653-DC46751CBCC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9F872D2F-1626-410D-B19D-1CA3F914971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59515101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A51694-2B00-4958-B1D0-922546D2AC1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 cell receptors (T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Rs)</a:t>
            </a:r>
          </a:p>
        </p:txBody>
      </p:sp>
      <p:sp>
        <p:nvSpPr>
          <p:cNvPr id="3" name="Content Placeholder 2">
            <a:extLst>
              <a:ext uri="{FF2B5EF4-FFF2-40B4-BE49-F238E27FC236}">
                <a16:creationId xmlns:a16="http://schemas.microsoft.com/office/drawing/2014/main" id="{EA1B40C1-5E78-44D5-8C89-B3058B890EB7}"/>
              </a:ext>
            </a:extLst>
          </p:cNvPr>
          <p:cNvSpPr>
            <a:spLocks noGrp="1"/>
          </p:cNvSpPr>
          <p:nvPr>
            <p:ph sz="quarter" idx="11"/>
          </p:nvPr>
        </p:nvSpPr>
        <p:spPr>
          <a:xfrm>
            <a:off x="342900" y="1276710"/>
            <a:ext cx="8458200" cy="1087349"/>
          </a:xfrm>
        </p:spPr>
        <p:txBody>
          <a:bodyPr/>
          <a:lstStyle/>
          <a:p>
            <a:pPr marL="349200" lvl="0" indent="-3492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Similar to an immunoglobulin Fab</a:t>
            </a:r>
          </a:p>
          <a:p>
            <a:pPr marL="349200" lvl="0" indent="-3492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 diversity is also caused by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rearrangements</a:t>
            </a:r>
          </a:p>
        </p:txBody>
      </p:sp>
      <p:sp>
        <p:nvSpPr>
          <p:cNvPr id="5" name="Content Placeholder 3">
            <a:extLst>
              <a:ext uri="{FF2B5EF4-FFF2-40B4-BE49-F238E27FC236}">
                <a16:creationId xmlns:a16="http://schemas.microsoft.com/office/drawing/2014/main" id="{A01B64A9-5EB9-4AD9-85D2-D0C6F6D955C1}"/>
              </a:ext>
            </a:extLst>
          </p:cNvPr>
          <p:cNvSpPr>
            <a:spLocks noGrp="1"/>
          </p:cNvSpPr>
          <p:nvPr>
            <p:ph sz="quarter" idx="15"/>
          </p:nvPr>
        </p:nvSpPr>
        <p:spPr>
          <a:xfrm>
            <a:off x="0" y="6140604"/>
            <a:ext cx="1905287"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50.17</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4" descr="T cell receptors are linear molecules with 2 mirrored halves, each consisting of a constant region motif and a terminal variable region motif.">
            <a:extLst>
              <a:ext uri="{FF2B5EF4-FFF2-40B4-BE49-F238E27FC236}">
                <a16:creationId xmlns:a16="http://schemas.microsoft.com/office/drawing/2014/main" id="{91F77D3D-B446-4404-9FC0-3F581E9BA34B}"/>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43233" y="2497030"/>
            <a:ext cx="5657534" cy="355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5">
            <a:extLst>
              <a:ext uri="{FF2B5EF4-FFF2-40B4-BE49-F238E27FC236}">
                <a16:creationId xmlns:a16="http://schemas.microsoft.com/office/drawing/2014/main" id="{033911A6-9829-4BE1-8394-630C5D13C05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9E782C40-F207-494F-BCFD-FEFF4DDAA4E6}"/>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4818017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0A049-BFBB-4DC8-AFC4-D3EC8421F49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Immune responses</a:t>
            </a:r>
          </a:p>
        </p:txBody>
      </p:sp>
      <p:sp>
        <p:nvSpPr>
          <p:cNvPr id="3" name="Content Placeholder 2">
            <a:extLst>
              <a:ext uri="{FF2B5EF4-FFF2-40B4-BE49-F238E27FC236}">
                <a16:creationId xmlns:a16="http://schemas.microsoft.com/office/drawing/2014/main" id="{F48F7957-56B3-4B0D-9A35-F76ADB12786F}"/>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 first encounter with a foreign antigen is called the primary immune response</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few B or T cells can recognize antigen and mount response</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Clonal expansion occurs – memory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Second encounter is called the secondary immune response</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time there is a large clone of memory cells that can recognize the antigen</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Immune response is faster and more effective</a:t>
            </a:r>
          </a:p>
        </p:txBody>
      </p:sp>
      <p:sp>
        <p:nvSpPr>
          <p:cNvPr id="6" name="Slide Number Placeholder 3">
            <a:extLst>
              <a:ext uri="{FF2B5EF4-FFF2-40B4-BE49-F238E27FC236}">
                <a16:creationId xmlns:a16="http://schemas.microsoft.com/office/drawing/2014/main" id="{0E5F3C81-BD00-4C6F-8D71-E94D6D093EF8}"/>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05146066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BE077-81F9-4620-8C0B-5BCCD6C81D30}"/>
              </a:ext>
            </a:extLst>
          </p:cNvPr>
          <p:cNvSpPr>
            <a:spLocks noGrp="1"/>
          </p:cNvSpPr>
          <p:nvPr>
            <p:ph type="title"/>
          </p:nvPr>
        </p:nvSpPr>
        <p:spPr>
          <a:xfrm>
            <a:off x="342900" y="304800"/>
            <a:ext cx="84582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Active immunity over time</a:t>
            </a:r>
          </a:p>
        </p:txBody>
      </p:sp>
      <p:sp>
        <p:nvSpPr>
          <p:cNvPr id="4" name="Content Placeholder 2">
            <a:extLst>
              <a:ext uri="{FF2B5EF4-FFF2-40B4-BE49-F238E27FC236}">
                <a16:creationId xmlns:a16="http://schemas.microsoft.com/office/drawing/2014/main" id="{7F28FD39-BD0B-4517-99C6-FFEE15366F9E}"/>
              </a:ext>
            </a:extLst>
          </p:cNvPr>
          <p:cNvSpPr>
            <a:spLocks noGrp="1"/>
          </p:cNvSpPr>
          <p:nvPr>
            <p:ph sz="quarter" idx="15"/>
          </p:nvPr>
        </p:nvSpPr>
        <p:spPr>
          <a:xfrm>
            <a:off x="0" y="6129453"/>
            <a:ext cx="1936629"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50.18</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The secondary response to antigen exposure yields more antibody production and occurs more rapidly than the primary response.">
            <a:extLst>
              <a:ext uri="{FF2B5EF4-FFF2-40B4-BE49-F238E27FC236}">
                <a16:creationId xmlns:a16="http://schemas.microsoft.com/office/drawing/2014/main" id="{B73F841B-00AD-4E58-9AC5-0072D0FD20A2}"/>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88720" y="1112215"/>
            <a:ext cx="6766560" cy="4900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4">
            <a:extLst>
              <a:ext uri="{FF2B5EF4-FFF2-40B4-BE49-F238E27FC236}">
                <a16:creationId xmlns:a16="http://schemas.microsoft.com/office/drawing/2014/main" id="{041880DA-0470-4C9D-8B12-36D4FACB7C0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3378622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B93C1-418F-4782-906B-02C907A8D2D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Vaccination</a:t>
            </a:r>
          </a:p>
        </p:txBody>
      </p:sp>
      <p:sp>
        <p:nvSpPr>
          <p:cNvPr id="3" name="Content Placeholder 2">
            <a:extLst>
              <a:ext uri="{FF2B5EF4-FFF2-40B4-BE49-F238E27FC236}">
                <a16:creationId xmlns:a16="http://schemas.microsoft.com/office/drawing/2014/main" id="{2551BA97-07EC-49F5-8F5A-1E31D374EF38}"/>
              </a:ext>
            </a:extLst>
          </p:cNvPr>
          <p:cNvSpPr>
            <a:spLocks noGrp="1"/>
          </p:cNvSpPr>
          <p:nvPr>
            <p:ph sz="quarter" idx="11"/>
          </p:nvPr>
        </p:nvSpPr>
        <p:spPr/>
        <p:txBody>
          <a:bodyPr/>
          <a:lstStyle/>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Effective vaccines should stimulate production of neutralizing antibodies by B cells and activate T cells</a:t>
            </a:r>
          </a:p>
          <a:p>
            <a:pPr marL="347472" lvl="2" indent="-347472">
              <a:spcBef>
                <a:spcPts val="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This will generate memory B and T cells that are primed to respond to infections</a:t>
            </a:r>
          </a:p>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Different ways to make vaccines that will provoke an immune system response</a:t>
            </a:r>
          </a:p>
          <a:p>
            <a:pPr marL="347472" lvl="2" indent="-347472">
              <a:spcBef>
                <a:spcPts val="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COVID-19 vaccines include the first two </a:t>
            </a:r>
            <a:r>
              <a:rPr lang="en-US" sz="2400"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 vaccines approved in humans</a:t>
            </a:r>
          </a:p>
        </p:txBody>
      </p:sp>
      <p:sp>
        <p:nvSpPr>
          <p:cNvPr id="6" name="Slide Number Placeholder 3">
            <a:extLst>
              <a:ext uri="{FF2B5EF4-FFF2-40B4-BE49-F238E27FC236}">
                <a16:creationId xmlns:a16="http://schemas.microsoft.com/office/drawing/2014/main" id="{B279ABB0-524B-4A8B-A68F-E21559270B64}"/>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6860206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7D81D-621F-4CCA-A900-6BFED7F7DE9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Autoimmunity</a:t>
            </a:r>
          </a:p>
        </p:txBody>
      </p:sp>
      <p:sp>
        <p:nvSpPr>
          <p:cNvPr id="3" name="Content Placeholder 2">
            <a:extLst>
              <a:ext uri="{FF2B5EF4-FFF2-40B4-BE49-F238E27FC236}">
                <a16:creationId xmlns:a16="http://schemas.microsoft.com/office/drawing/2014/main" id="{20416B62-EBD2-4BAD-8507-B2640CD20EC8}"/>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Immunological tolerance</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Acceptance of self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Autoimmune diseases are caused by the failure of immune tolerance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Result in activation of autoreactive T cells, and production of autoantibodies by B cells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Cause inflammation and organ damage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Alleviated by corticosteroids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I</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Ds, including aspirin</a:t>
            </a:r>
          </a:p>
        </p:txBody>
      </p:sp>
      <p:sp>
        <p:nvSpPr>
          <p:cNvPr id="6" name="Slide Number Placeholder 3">
            <a:extLst>
              <a:ext uri="{FF2B5EF4-FFF2-40B4-BE49-F238E27FC236}">
                <a16:creationId xmlns:a16="http://schemas.microsoft.com/office/drawing/2014/main" id="{0D9F01BE-67F0-4983-BB8E-43526D3DD7D2}"/>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4925741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8A603-8D66-49BB-9672-FB2F0978ED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Allergy</a:t>
            </a:r>
          </a:p>
        </p:txBody>
      </p:sp>
      <p:sp>
        <p:nvSpPr>
          <p:cNvPr id="3" name="Content Placeholder 2">
            <a:extLst>
              <a:ext uri="{FF2B5EF4-FFF2-40B4-BE49-F238E27FC236}">
                <a16:creationId xmlns:a16="http://schemas.microsoft.com/office/drawing/2014/main" id="{56C5A1B3-89A4-4B93-8D4B-49EC7D3203CF}"/>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Refers to a greatly heightened response to a foreign antigen, or allergen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Most common type is known as immediate hypersensitivity</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from excessive </a:t>
            </a:r>
            <a:r>
              <a:rPr lang="en-US" dirty="0" err="1">
                <a:solidFill>
                  <a:srgbClr val="000000"/>
                </a:solidFill>
                <a:latin typeface="Arial" panose="020B0604020202020204" pitchFamily="34" charset="0"/>
                <a:ea typeface="Verdana" panose="020B0604030504040204" pitchFamily="34" charset="0"/>
              </a:rPr>
              <a:t>IgE</a:t>
            </a:r>
            <a:r>
              <a:rPr lang="en-US" dirty="0">
                <a:solidFill>
                  <a:srgbClr val="000000"/>
                </a:solidFill>
                <a:latin typeface="Arial" panose="020B0604020202020204" pitchFamily="34" charset="0"/>
                <a:ea typeface="Verdana" panose="020B0604030504040204" pitchFamily="34" charset="0"/>
              </a:rPr>
              <a:t> production</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Seasonal hay fever</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Systemic anaphylaxis – severe and life-threatening</a:t>
            </a:r>
          </a:p>
        </p:txBody>
      </p:sp>
      <p:sp>
        <p:nvSpPr>
          <p:cNvPr id="6" name="Slide Number Placeholder 3">
            <a:extLst>
              <a:ext uri="{FF2B5EF4-FFF2-40B4-BE49-F238E27FC236}">
                <a16:creationId xmlns:a16="http://schemas.microsoft.com/office/drawing/2014/main" id="{365F57B5-79DB-4B82-B25C-63AE7A77759D}"/>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12878041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230EF-B9BE-4305-98B5-D80C1E905E3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Allergic response</a:t>
            </a:r>
          </a:p>
        </p:txBody>
      </p:sp>
      <p:sp>
        <p:nvSpPr>
          <p:cNvPr id="4" name="Content Placeholder 2">
            <a:extLst>
              <a:ext uri="{FF2B5EF4-FFF2-40B4-BE49-F238E27FC236}">
                <a16:creationId xmlns:a16="http://schemas.microsoft.com/office/drawing/2014/main" id="{F194F4A3-BB71-4BB7-8C7E-601C1D6C70E3}"/>
              </a:ext>
            </a:extLst>
          </p:cNvPr>
          <p:cNvSpPr>
            <a:spLocks noGrp="1"/>
          </p:cNvSpPr>
          <p:nvPr>
            <p:ph sz="quarter" idx="15"/>
          </p:nvPr>
        </p:nvSpPr>
        <p:spPr>
          <a:xfrm>
            <a:off x="0" y="6141181"/>
            <a:ext cx="19431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50.19</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an allergic response in initial and subsequent exposure.">
            <a:extLst>
              <a:ext uri="{FF2B5EF4-FFF2-40B4-BE49-F238E27FC236}">
                <a16:creationId xmlns:a16="http://schemas.microsoft.com/office/drawing/2014/main" id="{7923CBE1-5449-4A7A-914F-0EC4531DCCF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973" r="5842" b="3457"/>
          <a:stretch/>
        </p:blipFill>
        <p:spPr bwMode="auto">
          <a:xfrm>
            <a:off x="1417320" y="1083876"/>
            <a:ext cx="6309360" cy="4954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4970BD20-3670-4B10-A7BB-13DBBC284F4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86134582-1704-4039-929E-1B70418221D8}"/>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868114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36B085-CD3F-4E92-8882-69E6B11424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Characteristic pathogen molecules</a:t>
            </a:r>
          </a:p>
        </p:txBody>
      </p:sp>
      <p:sp>
        <p:nvSpPr>
          <p:cNvPr id="3" name="Content Placeholder 2">
            <a:extLst>
              <a:ext uri="{FF2B5EF4-FFF2-40B4-BE49-F238E27FC236}">
                <a16:creationId xmlns:a16="http://schemas.microsoft.com/office/drawing/2014/main" id="{05A8F64A-2203-43F9-8387-0777250121BF}"/>
              </a:ext>
            </a:extLst>
          </p:cNvPr>
          <p:cNvSpPr>
            <a:spLocks noGrp="1"/>
          </p:cNvSpPr>
          <p:nvPr>
            <p:ph sz="quarter" idx="11"/>
          </p:nvPr>
        </p:nvSpPr>
        <p:spPr>
          <a:xfrm>
            <a:off x="342900" y="1276710"/>
            <a:ext cx="8304532" cy="4974336"/>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Innate immunity recognizes molecular patterns characteristic of invaders</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Pathogen-associated molecular patterns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Ps) Examples – lipopolysaccharide of gram-negative bacterial cells, peptidoglycan in bacterial cell walls, viral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Recognized by different receptor proteins that are either soluble or membrane proteins on the surface of blood cells</a:t>
            </a:r>
          </a:p>
        </p:txBody>
      </p:sp>
      <p:sp>
        <p:nvSpPr>
          <p:cNvPr id="6" name="Slide Number Placeholder 3">
            <a:extLst>
              <a:ext uri="{FF2B5EF4-FFF2-40B4-BE49-F238E27FC236}">
                <a16:creationId xmlns:a16="http://schemas.microsoft.com/office/drawing/2014/main" id="{7F0779C2-BAAF-40FF-BDB0-20BE552862A9}"/>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2544680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778C5-0A23-47B5-AA52-75038B63329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Delayed-type hypersensitivity</a:t>
            </a:r>
            <a:endParaRPr lang="en-IN" dirty="0"/>
          </a:p>
        </p:txBody>
      </p:sp>
      <p:sp>
        <p:nvSpPr>
          <p:cNvPr id="3" name="Content Placeholder 2">
            <a:extLst>
              <a:ext uri="{FF2B5EF4-FFF2-40B4-BE49-F238E27FC236}">
                <a16:creationId xmlns:a16="http://schemas.microsoft.com/office/drawing/2014/main" id="{18F72F08-12F8-402F-B4E4-E5ED901CB690}"/>
              </a:ext>
            </a:extLst>
          </p:cNvPr>
          <p:cNvSpPr>
            <a:spLocks noGrp="1"/>
          </p:cNvSpPr>
          <p:nvPr>
            <p:ph sz="quarter" idx="11"/>
          </p:nvPr>
        </p:nvSpPr>
        <p:spPr>
          <a:xfrm>
            <a:off x="342900" y="1276709"/>
            <a:ext cx="8458200" cy="1494451"/>
          </a:xfrm>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Delayed-type hypersensitivity produces symptoms within about 48 hours of a second exposure to an allergen</a:t>
            </a:r>
          </a:p>
          <a:p>
            <a:pPr marL="34920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Mediated by</a:t>
            </a:r>
          </a:p>
        </p:txBody>
      </p:sp>
      <p:graphicFrame>
        <p:nvGraphicFramePr>
          <p:cNvPr id="10" name="Object 3">
            <a:extLst>
              <a:ext uri="{FF2B5EF4-FFF2-40B4-BE49-F238E27FC236}">
                <a16:creationId xmlns:a16="http://schemas.microsoft.com/office/drawing/2014/main" id="{E72AAB22-7C71-4FDE-AE19-BF541E70280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06643962"/>
              </p:ext>
            </p:extLst>
          </p:nvPr>
        </p:nvGraphicFramePr>
        <p:xfrm>
          <a:off x="2509395" y="2390161"/>
          <a:ext cx="317500" cy="381000"/>
        </p:xfrm>
        <a:graphic>
          <a:graphicData uri="http://schemas.openxmlformats.org/presentationml/2006/ole">
            <mc:AlternateContent xmlns:mc="http://schemas.openxmlformats.org/markup-compatibility/2006">
              <mc:Choice xmlns:v="urn:schemas-microsoft-com:vml" Requires="v">
                <p:oleObj spid="_x0000_s7188" name="Equation" r:id="rId3" imgW="317160" imgH="380880" progId="Equation.DSMT4">
                  <p:embed/>
                </p:oleObj>
              </mc:Choice>
              <mc:Fallback>
                <p:oleObj name="Equation" r:id="rId3" imgW="317160" imgH="380880" progId="Equation.DSMT4">
                  <p:embed/>
                  <p:pic>
                    <p:nvPicPr>
                      <p:cNvPr id="10" name="Object 4">
                        <a:extLst>
                          <a:ext uri="{FF2B5EF4-FFF2-40B4-BE49-F238E27FC236}">
                            <a16:creationId xmlns:a16="http://schemas.microsoft.com/office/drawing/2014/main" id="{C3E4E8BA-6375-4E7D-863E-1231C7FA95E8}"/>
                          </a:ext>
                        </a:extLst>
                      </p:cNvPr>
                      <p:cNvPicPr/>
                      <p:nvPr/>
                    </p:nvPicPr>
                    <p:blipFill>
                      <a:blip r:embed="rId4"/>
                      <a:stretch>
                        <a:fillRect/>
                      </a:stretch>
                    </p:blipFill>
                    <p:spPr>
                      <a:xfrm>
                        <a:off x="2509395" y="2390161"/>
                        <a:ext cx="3175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1D3E465-7390-42EF-8066-41B22A18DCFC}"/>
              </a:ext>
            </a:extLst>
          </p:cNvPr>
          <p:cNvSpPr>
            <a:spLocks noGrp="1"/>
          </p:cNvSpPr>
          <p:nvPr>
            <p:ph sz="quarter" idx="15"/>
          </p:nvPr>
        </p:nvSpPr>
        <p:spPr>
          <a:xfrm>
            <a:off x="2842770" y="2312617"/>
            <a:ext cx="3382260" cy="529738"/>
          </a:xfrm>
        </p:spPr>
        <p:txBody>
          <a:bodyPr/>
          <a:lstStyle/>
          <a:p>
            <a:r>
              <a:rPr lang="en-US" dirty="0">
                <a:solidFill>
                  <a:srgbClr val="000000"/>
                </a:solidFill>
                <a:latin typeface="Arial" panose="020B0604020202020204" pitchFamily="34" charset="0"/>
                <a:ea typeface="Verdana" panose="020B0604030504040204" pitchFamily="34" charset="0"/>
              </a:rPr>
              <a:t>cells and macrophages</a:t>
            </a:r>
          </a:p>
        </p:txBody>
      </p:sp>
      <p:sp>
        <p:nvSpPr>
          <p:cNvPr id="5" name="Content Placeholder 5">
            <a:extLst>
              <a:ext uri="{FF2B5EF4-FFF2-40B4-BE49-F238E27FC236}">
                <a16:creationId xmlns:a16="http://schemas.microsoft.com/office/drawing/2014/main" id="{6E596749-E744-41BA-91D5-FE9645A6D0C7}"/>
              </a:ext>
            </a:extLst>
          </p:cNvPr>
          <p:cNvSpPr>
            <a:spLocks noGrp="1"/>
          </p:cNvSpPr>
          <p:nvPr>
            <p:ph sz="quarter" idx="17"/>
          </p:nvPr>
        </p:nvSpPr>
        <p:spPr>
          <a:xfrm>
            <a:off x="342900" y="2985114"/>
            <a:ext cx="8458200" cy="1332886"/>
          </a:xfrm>
        </p:spPr>
        <p:txBody>
          <a:bodyPr/>
          <a:lstStyle/>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Contact dermatitis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Caused by varied materials, such as poison ivy, nickel in jewelry, and cosmetics</a:t>
            </a:r>
          </a:p>
        </p:txBody>
      </p:sp>
      <p:sp>
        <p:nvSpPr>
          <p:cNvPr id="9" name="Slide Number Placeholder 6">
            <a:extLst>
              <a:ext uri="{FF2B5EF4-FFF2-40B4-BE49-F238E27FC236}">
                <a16:creationId xmlns:a16="http://schemas.microsoft.com/office/drawing/2014/main" id="{87D2828F-57CE-4B90-81A4-E6B54B7809D0}"/>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65557713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80D1E-D40A-4A0C-8E20-686FDD9ACBD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Antibodies in medicine</a:t>
            </a:r>
          </a:p>
        </p:txBody>
      </p:sp>
      <p:sp>
        <p:nvSpPr>
          <p:cNvPr id="3" name="Content Placeholder 2">
            <a:extLst>
              <a:ext uri="{FF2B5EF4-FFF2-40B4-BE49-F238E27FC236}">
                <a16:creationId xmlns:a16="http://schemas.microsoft.com/office/drawing/2014/main" id="{A8F190F5-AD23-4757-B721-2C2F392B1292}"/>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Blood type</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Determined by antigens found on surface of red blood cells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 blood types – Types A, B,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 and O</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Rh factor – Rh positive and Rh negative</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Immune system is tolerant of its own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 antigens, but makes antibodies that bind to those that differ (agglutination)</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 example, people with type A blood make antibodies against the B antigen</a:t>
            </a:r>
          </a:p>
        </p:txBody>
      </p:sp>
      <p:sp>
        <p:nvSpPr>
          <p:cNvPr id="6" name="Slide Number Placeholder 3">
            <a:extLst>
              <a:ext uri="{FF2B5EF4-FFF2-40B4-BE49-F238E27FC236}">
                <a16:creationId xmlns:a16="http://schemas.microsoft.com/office/drawing/2014/main" id="{8D424E61-6A3F-4A14-9EE6-2A2DDBDDC575}"/>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8114237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58C6-148B-4992-90B6-47D1B8AE6BB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Blood transfusions</a:t>
            </a:r>
          </a:p>
        </p:txBody>
      </p:sp>
      <p:sp>
        <p:nvSpPr>
          <p:cNvPr id="3" name="Content Placeholder 2">
            <a:extLst>
              <a:ext uri="{FF2B5EF4-FFF2-40B4-BE49-F238E27FC236}">
                <a16:creationId xmlns:a16="http://schemas.microsoft.com/office/drawing/2014/main" id="{8FD410C1-A9E2-4A63-82AA-752A4349FE4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blood transfusions, the antigens of the donor have to be matched to the antibodies of the recipient</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 instance, a type A person cannot donate to a type B or type O</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would have anti-A antibodies</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Blood is typed by agglutination reactions, using circulating IgM antibodies</a:t>
            </a:r>
          </a:p>
        </p:txBody>
      </p:sp>
      <p:sp>
        <p:nvSpPr>
          <p:cNvPr id="6" name="Slide Number Placeholder 3">
            <a:extLst>
              <a:ext uri="{FF2B5EF4-FFF2-40B4-BE49-F238E27FC236}">
                <a16:creationId xmlns:a16="http://schemas.microsoft.com/office/drawing/2014/main" id="{4EF12A2B-9CF4-4BA5-B9FD-A32E3CF6DAE7}"/>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697977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FD20F-38F1-4322-894C-EC5100E3256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Monoclonal antibodies</a:t>
            </a:r>
          </a:p>
        </p:txBody>
      </p:sp>
      <p:sp>
        <p:nvSpPr>
          <p:cNvPr id="3" name="Content Placeholder 2">
            <a:extLst>
              <a:ext uri="{FF2B5EF4-FFF2-40B4-BE49-F238E27FC236}">
                <a16:creationId xmlns:a16="http://schemas.microsoft.com/office/drawing/2014/main" id="{17B5B585-2A19-47F5-A25F-2487E7571BF3}"/>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Monoclonal antibodies exhibit specificity for one epitope only</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Animal is immunized with antigen then killed</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 cells are obtained from animal’s spleen</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Fused with a myeloma cell – a B-cell tumor that no longer produces </a:t>
            </a:r>
            <a:r>
              <a:rPr lang="en-US" dirty="0" err="1">
                <a:solidFill>
                  <a:srgbClr val="000000"/>
                </a:solidFill>
                <a:latin typeface="Arial" panose="020B0604020202020204" pitchFamily="34" charset="0"/>
                <a:ea typeface="Verdana" panose="020B0604030504040204" pitchFamily="34" charset="0"/>
              </a:rPr>
              <a:t>Igs</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clonal hybrid or </a:t>
            </a:r>
            <a:r>
              <a:rPr lang="en-US" dirty="0" err="1">
                <a:solidFill>
                  <a:srgbClr val="000000"/>
                </a:solidFill>
                <a:latin typeface="Arial" panose="020B0604020202020204" pitchFamily="34" charset="0"/>
                <a:ea typeface="Verdana" panose="020B0604030504040204" pitchFamily="34" charset="0"/>
              </a:rPr>
              <a:t>hybridoma</a:t>
            </a:r>
            <a:endParaRPr lang="en-US" dirty="0">
              <a:solidFill>
                <a:srgbClr val="000000"/>
              </a:solidFill>
              <a:latin typeface="Arial" panose="020B0604020202020204" pitchFamily="34" charset="0"/>
              <a:ea typeface="Verdana" panose="020B0604030504040204" pitchFamily="34" charset="0"/>
            </a:endParaRP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Divides indefinitely and produces monoclonal antibodies</a:t>
            </a:r>
          </a:p>
        </p:txBody>
      </p:sp>
      <p:sp>
        <p:nvSpPr>
          <p:cNvPr id="6" name="Slide Number Placeholder 3">
            <a:extLst>
              <a:ext uri="{FF2B5EF4-FFF2-40B4-BE49-F238E27FC236}">
                <a16:creationId xmlns:a16="http://schemas.microsoft.com/office/drawing/2014/main" id="{ADD262CD-E979-44A8-8DB6-380A976A778F}"/>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1767528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413F0-F0A8-46D0-A9E9-A3D29E60C67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Producing monoclonal antibodies</a:t>
            </a:r>
          </a:p>
        </p:txBody>
      </p:sp>
      <p:sp>
        <p:nvSpPr>
          <p:cNvPr id="4" name="Content Placeholder 2">
            <a:extLst>
              <a:ext uri="{FF2B5EF4-FFF2-40B4-BE49-F238E27FC236}">
                <a16:creationId xmlns:a16="http://schemas.microsoft.com/office/drawing/2014/main" id="{E7F9C323-1A6F-4091-B0C6-3635987A43F6}"/>
              </a:ext>
            </a:extLst>
          </p:cNvPr>
          <p:cNvSpPr>
            <a:spLocks noGrp="1"/>
          </p:cNvSpPr>
          <p:nvPr>
            <p:ph sz="quarter" idx="15"/>
          </p:nvPr>
        </p:nvSpPr>
        <p:spPr>
          <a:xfrm>
            <a:off x="0" y="6141365"/>
            <a:ext cx="19431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50.20</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e steps in the production of monoclonal antibodies.">
            <a:extLst>
              <a:ext uri="{FF2B5EF4-FFF2-40B4-BE49-F238E27FC236}">
                <a16:creationId xmlns:a16="http://schemas.microsoft.com/office/drawing/2014/main" id="{BA2F41C8-13F9-4CD5-A31A-78CBDAC2324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056"/>
          <a:stretch/>
        </p:blipFill>
        <p:spPr bwMode="auto">
          <a:xfrm>
            <a:off x="365760" y="1833524"/>
            <a:ext cx="8412480" cy="3466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B636147C-1260-4C7C-B8E8-58FA480FC6EB}"/>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0A26F2E7-4718-439D-ADFB-18201733893B}"/>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104622301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8DDF5-C4EC-43F7-8B18-BA0B4171D0E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Use of monoclonal antibodies</a:t>
            </a:r>
          </a:p>
        </p:txBody>
      </p:sp>
      <p:sp>
        <p:nvSpPr>
          <p:cNvPr id="3" name="Content Placeholder 2">
            <a:extLst>
              <a:ext uri="{FF2B5EF4-FFF2-40B4-BE49-F238E27FC236}">
                <a16:creationId xmlns:a16="http://schemas.microsoft.com/office/drawing/2014/main" id="{B866363B-269B-4938-9E4C-565FB9032E10}"/>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Availability of large quantities of pure monoclonal antibodies has allowed the development of very sensitive clinical tests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pregnancy tests use a monoclonal antibody against the hormone human chorionic gonadotropin (</a:t>
            </a:r>
            <a:r>
              <a:rPr lang="en-US" dirty="0" err="1">
                <a:solidFill>
                  <a:srgbClr val="000000"/>
                </a:solidFill>
                <a:latin typeface="Arial" panose="020B0604020202020204" pitchFamily="34" charset="0"/>
                <a:ea typeface="Verdana" panose="020B0604030504040204" pitchFamily="34" charset="0"/>
              </a:rPr>
              <a:t>hC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G)</a:t>
            </a:r>
          </a:p>
        </p:txBody>
      </p:sp>
      <p:sp>
        <p:nvSpPr>
          <p:cNvPr id="6" name="Slide Number Placeholder 3">
            <a:extLst>
              <a:ext uri="{FF2B5EF4-FFF2-40B4-BE49-F238E27FC236}">
                <a16:creationId xmlns:a16="http://schemas.microsoft.com/office/drawing/2014/main" id="{EAB2C16C-1406-4AD8-B88A-B98FF909A0F1}"/>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7543135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8325F-8FCF-40FC-A17C-84BB18AEB7B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Using monoclonal antibodies to detect an antigen</a:t>
            </a:r>
          </a:p>
        </p:txBody>
      </p:sp>
      <p:sp>
        <p:nvSpPr>
          <p:cNvPr id="4" name="Content Placeholder 2">
            <a:extLst>
              <a:ext uri="{FF2B5EF4-FFF2-40B4-BE49-F238E27FC236}">
                <a16:creationId xmlns:a16="http://schemas.microsoft.com/office/drawing/2014/main" id="{AB95E4DB-5F89-44F0-9FB5-F7AAC69A89C3}"/>
              </a:ext>
            </a:extLst>
          </p:cNvPr>
          <p:cNvSpPr>
            <a:spLocks noGrp="1"/>
          </p:cNvSpPr>
          <p:nvPr>
            <p:ph sz="quarter" idx="15"/>
          </p:nvPr>
        </p:nvSpPr>
        <p:spPr>
          <a:xfrm>
            <a:off x="0" y="6140604"/>
            <a:ext cx="2253691"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Figure 50.21</a:t>
            </a:r>
            <a:endParaRPr lang="en-US" dirty="0">
              <a:solidFill>
                <a:srgbClr val="000000"/>
              </a:solidFill>
              <a:latin typeface="Arial" panose="020B0604020202020204" pitchFamily="34" charset="0"/>
              <a:ea typeface="Verdana" panose="020B0604030504040204" pitchFamily="34" charset="0"/>
            </a:endParaRPr>
          </a:p>
        </p:txBody>
      </p:sp>
      <p:pic>
        <p:nvPicPr>
          <p:cNvPr id="10" name="Picture 3" descr="An illustration shows the steps in monoclonal antibodies to detect an antigen.">
            <a:extLst>
              <a:ext uri="{FF2B5EF4-FFF2-40B4-BE49-F238E27FC236}">
                <a16:creationId xmlns:a16="http://schemas.microsoft.com/office/drawing/2014/main" id="{102338A8-6204-4237-9255-C7594E511D3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65760" y="2188485"/>
            <a:ext cx="8412480" cy="2585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CAA1FB3D-AF80-443F-8DF8-98545EFB3000}"/>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9" name="Slide Number Placeholder 5">
            <a:extLst>
              <a:ext uri="{FF2B5EF4-FFF2-40B4-BE49-F238E27FC236}">
                <a16:creationId xmlns:a16="http://schemas.microsoft.com/office/drawing/2014/main" id="{92F20D03-999F-4DAA-BCF0-3D576C52DC8D}"/>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00534658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22A59-6D15-486F-A0AF-252D4E555AF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Evading the immune system</a:t>
            </a:r>
          </a:p>
        </p:txBody>
      </p:sp>
      <p:sp>
        <p:nvSpPr>
          <p:cNvPr id="3" name="Content Placeholder 2">
            <a:extLst>
              <a:ext uri="{FF2B5EF4-FFF2-40B4-BE49-F238E27FC236}">
                <a16:creationId xmlns:a16="http://schemas.microsoft.com/office/drawing/2014/main" id="{DDDE7D82-7921-419B-AC08-97D745065903}"/>
              </a:ext>
            </a:extLst>
          </p:cNvPr>
          <p:cNvSpPr>
            <a:spLocks noGrp="1"/>
          </p:cNvSpPr>
          <p:nvPr>
            <p:ph sz="quarter" idx="11"/>
          </p:nvPr>
        </p:nvSpPr>
        <p:spPr>
          <a:xfrm>
            <a:off x="342900" y="1276710"/>
            <a:ext cx="8304532" cy="4974336"/>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Some pathogens can alter their surface antigens to avoid immune system detection</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Influenza virus expresses 2 surface proteins: hemagglutinin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neuraminidase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Antigenic drift – point mutations to the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genes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Antigenic shift – sudden appearance of a new virus subtype where 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and/or 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proteins are completely different</a:t>
            </a:r>
          </a:p>
        </p:txBody>
      </p:sp>
      <p:sp>
        <p:nvSpPr>
          <p:cNvPr id="6" name="Slide Number Placeholder 3">
            <a:extLst>
              <a:ext uri="{FF2B5EF4-FFF2-40B4-BE49-F238E27FC236}">
                <a16:creationId xmlns:a16="http://schemas.microsoft.com/office/drawing/2014/main" id="{854E574F-0DC9-451B-9E99-86328E356186}"/>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10668617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65CAC-C0CD-48F5-A307-CC0FEC52BE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Bacteria that evade the immune system</a:t>
            </a:r>
          </a:p>
        </p:txBody>
      </p:sp>
      <p:sp>
        <p:nvSpPr>
          <p:cNvPr id="3" name="Content Placeholder 2">
            <a:extLst>
              <a:ext uri="{FF2B5EF4-FFF2-40B4-BE49-F238E27FC236}">
                <a16:creationId xmlns:a16="http://schemas.microsoft.com/office/drawing/2014/main" id="{D67D593C-B29E-4883-9EC8-D713070728F9}"/>
              </a:ext>
            </a:extLst>
          </p:cNvPr>
          <p:cNvSpPr>
            <a:spLocks noGrp="1"/>
          </p:cNvSpPr>
          <p:nvPr>
            <p:ph sz="quarter" idx="11"/>
          </p:nvPr>
        </p:nvSpPr>
        <p:spPr/>
        <p:txBody>
          <a:bodyPr/>
          <a:lstStyle/>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Salmonella </a:t>
            </a:r>
            <a:r>
              <a:rPr lang="en-US" i="1" dirty="0" err="1">
                <a:solidFill>
                  <a:srgbClr val="000000"/>
                </a:solidFill>
                <a:latin typeface="Arial" panose="020B0604020202020204" pitchFamily="34" charset="0"/>
                <a:ea typeface="Verdana" panose="020B0604030504040204" pitchFamily="34" charset="0"/>
              </a:rPr>
              <a:t>typhimurium</a:t>
            </a:r>
            <a:endParaRPr lang="en-US" i="1" dirty="0">
              <a:solidFill>
                <a:srgbClr val="000000"/>
              </a:solidFill>
              <a:latin typeface="Arial" panose="020B0604020202020204" pitchFamily="34" charset="0"/>
              <a:ea typeface="Verdana" panose="020B0604030504040204" pitchFamily="34" charset="0"/>
            </a:endParaRP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alternate between expression of two different </a:t>
            </a:r>
            <a:r>
              <a:rPr lang="en-US" dirty="0" err="1">
                <a:solidFill>
                  <a:srgbClr val="000000"/>
                </a:solidFill>
                <a:latin typeface="Arial" panose="020B0604020202020204" pitchFamily="34" charset="0"/>
                <a:ea typeface="Verdana" panose="020B0604030504040204" pitchFamily="34" charset="0"/>
              </a:rPr>
              <a:t>flagellar</a:t>
            </a:r>
            <a:r>
              <a:rPr lang="en-US" dirty="0">
                <a:solidFill>
                  <a:srgbClr val="000000"/>
                </a:solidFill>
                <a:latin typeface="Arial" panose="020B0604020202020204" pitchFamily="34" charset="0"/>
                <a:ea typeface="Verdana" panose="020B0604030504040204" pitchFamily="34" charset="0"/>
              </a:rPr>
              <a:t> proteins</a:t>
            </a:r>
          </a:p>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Mycobacterium tuberculosis</a:t>
            </a: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phagocytosed, inhibits fusion of the phagosome with lysosomes</a:t>
            </a:r>
          </a:p>
          <a:p>
            <a:pPr lvl="0">
              <a:spcBef>
                <a:spcPts val="12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Neisseria </a:t>
            </a:r>
            <a:r>
              <a:rPr lang="en-US" i="1" dirty="0" err="1">
                <a:solidFill>
                  <a:srgbClr val="000000"/>
                </a:solidFill>
                <a:latin typeface="Arial" panose="020B0604020202020204" pitchFamily="34" charset="0"/>
                <a:ea typeface="Verdana" panose="020B0604030504040204" pitchFamily="34" charset="0"/>
              </a:rPr>
              <a:t>gonorrhoeae</a:t>
            </a:r>
            <a:endParaRPr lang="en-US" i="1" dirty="0">
              <a:solidFill>
                <a:srgbClr val="000000"/>
              </a:solidFill>
              <a:latin typeface="Arial" panose="020B0604020202020204" pitchFamily="34" charset="0"/>
              <a:ea typeface="Verdana" panose="020B0604030504040204" pitchFamily="34" charset="0"/>
            </a:endParaRPr>
          </a:p>
          <a:p>
            <a:pPr marL="349200" lvl="0" indent="-349200">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Secrete proteases that degrade IgA antibodies</a:t>
            </a:r>
          </a:p>
        </p:txBody>
      </p:sp>
      <p:sp>
        <p:nvSpPr>
          <p:cNvPr id="6" name="Slide Number Placeholder 3">
            <a:extLst>
              <a:ext uri="{FF2B5EF4-FFF2-40B4-BE49-F238E27FC236}">
                <a16:creationId xmlns:a16="http://schemas.microsoft.com/office/drawing/2014/main" id="{1EA85401-55F0-421C-A29B-9A4FBE1D3608}"/>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2717525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71FC1B-1D84-4BB6-87F0-212BDB134AF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Human immunodeficiency virus (H</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I</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V)</a:t>
            </a:r>
            <a:endParaRPr lang="en-IN" dirty="0"/>
          </a:p>
        </p:txBody>
      </p:sp>
      <p:sp>
        <p:nvSpPr>
          <p:cNvPr id="3" name="Content Placeholder 2">
            <a:extLst>
              <a:ext uri="{FF2B5EF4-FFF2-40B4-BE49-F238E27FC236}">
                <a16:creationId xmlns:a16="http://schemas.microsoft.com/office/drawing/2014/main" id="{8CF60D6C-2A7C-4CA1-A24A-CE2564E85DCE}"/>
              </a:ext>
            </a:extLst>
          </p:cNvPr>
          <p:cNvSpPr>
            <a:spLocks noGrp="1"/>
          </p:cNvSpPr>
          <p:nvPr>
            <p:ph sz="quarter" idx="11"/>
          </p:nvPr>
        </p:nvSpPr>
        <p:spPr>
          <a:xfrm>
            <a:off x="342900" y="1276710"/>
            <a:ext cx="4572000" cy="443278"/>
          </a:xfrm>
        </p:spPr>
        <p:txBody>
          <a:bodyPr/>
          <a:lstStyle/>
          <a:p>
            <a:pPr marL="349200" lvl="0" indent="-349200">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Mounts a direct attack on</a:t>
            </a:r>
          </a:p>
        </p:txBody>
      </p:sp>
      <p:graphicFrame>
        <p:nvGraphicFramePr>
          <p:cNvPr id="13" name="Object 3">
            <a:extLst>
              <a:ext uri="{FF2B5EF4-FFF2-40B4-BE49-F238E27FC236}">
                <a16:creationId xmlns:a16="http://schemas.microsoft.com/office/drawing/2014/main" id="{7BA14512-05D4-4671-87A3-57D7FD018FC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42468667"/>
              </p:ext>
            </p:extLst>
          </p:nvPr>
        </p:nvGraphicFramePr>
        <p:xfrm>
          <a:off x="766765" y="1719988"/>
          <a:ext cx="1054100" cy="381000"/>
        </p:xfrm>
        <a:graphic>
          <a:graphicData uri="http://schemas.openxmlformats.org/presentationml/2006/ole">
            <mc:AlternateContent xmlns:mc="http://schemas.openxmlformats.org/markup-compatibility/2006">
              <mc:Choice xmlns:v="urn:schemas-microsoft-com:vml" Requires="v">
                <p:oleObj spid="_x0000_s8228" name="Equation" r:id="rId3" imgW="1054080" imgH="380880" progId="Equation.DSMT4">
                  <p:embed/>
                </p:oleObj>
              </mc:Choice>
              <mc:Fallback>
                <p:oleObj name="Equation" r:id="rId3" imgW="1054080" imgH="380880" progId="Equation.DSMT4">
                  <p:embed/>
                  <p:pic>
                    <p:nvPicPr>
                      <p:cNvPr id="0" name=""/>
                      <p:cNvPicPr/>
                      <p:nvPr/>
                    </p:nvPicPr>
                    <p:blipFill>
                      <a:blip r:embed="rId4"/>
                      <a:stretch>
                        <a:fillRect/>
                      </a:stretch>
                    </p:blipFill>
                    <p:spPr>
                      <a:xfrm>
                        <a:off x="766765" y="1719988"/>
                        <a:ext cx="10541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C05B8E0-7EAC-409A-9CE9-C6E27BC4D650}"/>
              </a:ext>
            </a:extLst>
          </p:cNvPr>
          <p:cNvSpPr>
            <a:spLocks noGrp="1"/>
          </p:cNvSpPr>
          <p:nvPr>
            <p:ph sz="quarter" idx="15"/>
          </p:nvPr>
        </p:nvSpPr>
        <p:spPr>
          <a:xfrm>
            <a:off x="342900" y="2163373"/>
            <a:ext cx="4572000" cy="1700476"/>
          </a:xfrm>
        </p:spPr>
        <p:txBody>
          <a:bodyPr/>
          <a:lstStyle/>
          <a:p>
            <a:pPr marL="349200" lvl="0" indent="-3492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Binds to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D4 proteins and is endocytosed</a:t>
            </a:r>
          </a:p>
          <a:p>
            <a:pPr marL="349200" lvl="0" indent="-3492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 individual is considered to have AIDS when their</a:t>
            </a:r>
            <a:endParaRPr lang="en-IN" dirty="0"/>
          </a:p>
        </p:txBody>
      </p:sp>
      <p:graphicFrame>
        <p:nvGraphicFramePr>
          <p:cNvPr id="14" name="Object 5">
            <a:extLst>
              <a:ext uri="{FF2B5EF4-FFF2-40B4-BE49-F238E27FC236}">
                <a16:creationId xmlns:a16="http://schemas.microsoft.com/office/drawing/2014/main" id="{DEA9299F-F354-4409-B953-0099E837553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892793320"/>
              </p:ext>
            </p:extLst>
          </p:nvPr>
        </p:nvGraphicFramePr>
        <p:xfrm>
          <a:off x="3779043" y="3482849"/>
          <a:ext cx="889000" cy="381000"/>
        </p:xfrm>
        <a:graphic>
          <a:graphicData uri="http://schemas.openxmlformats.org/presentationml/2006/ole">
            <mc:AlternateContent xmlns:mc="http://schemas.openxmlformats.org/markup-compatibility/2006">
              <mc:Choice xmlns:v="urn:schemas-microsoft-com:vml" Requires="v">
                <p:oleObj spid="_x0000_s8229" name="Equation" r:id="rId5" imgW="888840" imgH="380880" progId="Equation.DSMT4">
                  <p:embed/>
                </p:oleObj>
              </mc:Choice>
              <mc:Fallback>
                <p:oleObj name="Equation" r:id="rId5" imgW="888840" imgH="380880" progId="Equation.DSMT4">
                  <p:embed/>
                  <p:pic>
                    <p:nvPicPr>
                      <p:cNvPr id="13" name="Object 12">
                        <a:extLst>
                          <a:ext uri="{FF2B5EF4-FFF2-40B4-BE49-F238E27FC236}">
                            <a16:creationId xmlns:a16="http://schemas.microsoft.com/office/drawing/2014/main" id="{7BA14512-05D4-4671-87A3-57D7FD018FCE}"/>
                          </a:ext>
                        </a:extLst>
                      </p:cNvPr>
                      <p:cNvPicPr/>
                      <p:nvPr/>
                    </p:nvPicPr>
                    <p:blipFill>
                      <a:blip r:embed="rId6"/>
                      <a:stretch>
                        <a:fillRect/>
                      </a:stretch>
                    </p:blipFill>
                    <p:spPr>
                      <a:xfrm>
                        <a:off x="3779043" y="3482849"/>
                        <a:ext cx="889000" cy="3810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6E4F52E3-E120-480A-A67D-C6ADE679ABBE}"/>
              </a:ext>
            </a:extLst>
          </p:cNvPr>
          <p:cNvSpPr>
            <a:spLocks noGrp="1"/>
          </p:cNvSpPr>
          <p:nvPr>
            <p:ph sz="quarter" idx="17"/>
          </p:nvPr>
        </p:nvSpPr>
        <p:spPr>
          <a:xfrm>
            <a:off x="342900" y="3773936"/>
            <a:ext cx="4572000" cy="731520"/>
          </a:xfrm>
        </p:spPr>
        <p:txBody>
          <a:bodyPr/>
          <a:lstStyle/>
          <a:p>
            <a:pPr marL="347472"/>
            <a:r>
              <a:rPr lang="en-US" dirty="0">
                <a:solidFill>
                  <a:srgbClr val="000000"/>
                </a:solidFill>
                <a:latin typeface="Arial" panose="020B0604020202020204" pitchFamily="34" charset="0"/>
                <a:ea typeface="Verdana" panose="020B0604030504040204" pitchFamily="34" charset="0"/>
              </a:rPr>
              <a:t>level has dropped significantly</a:t>
            </a:r>
          </a:p>
        </p:txBody>
      </p:sp>
      <p:sp>
        <p:nvSpPr>
          <p:cNvPr id="6" name="Content Placeholder 7">
            <a:extLst>
              <a:ext uri="{FF2B5EF4-FFF2-40B4-BE49-F238E27FC236}">
                <a16:creationId xmlns:a16="http://schemas.microsoft.com/office/drawing/2014/main" id="{C05C58B3-7DEF-4CDE-BA99-2B77B95EEB84}"/>
              </a:ext>
            </a:extLst>
          </p:cNvPr>
          <p:cNvSpPr>
            <a:spLocks noGrp="1"/>
          </p:cNvSpPr>
          <p:nvPr>
            <p:ph sz="quarter" idx="19"/>
          </p:nvPr>
        </p:nvSpPr>
        <p:spPr>
          <a:xfrm>
            <a:off x="342900" y="4660598"/>
            <a:ext cx="4572000" cy="1206801"/>
          </a:xfrm>
        </p:spPr>
        <p:txBody>
          <a:bodyPr/>
          <a:lstStyle/>
          <a:p>
            <a:pPr marL="342900" indent="-342900">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Immunosuppression results in an increase in opportunistic infections and cancers</a:t>
            </a:r>
          </a:p>
        </p:txBody>
      </p:sp>
      <p:sp>
        <p:nvSpPr>
          <p:cNvPr id="7" name="Content Placeholder 8">
            <a:extLst>
              <a:ext uri="{FF2B5EF4-FFF2-40B4-BE49-F238E27FC236}">
                <a16:creationId xmlns:a16="http://schemas.microsoft.com/office/drawing/2014/main" id="{3021C191-260A-4DE0-AB53-1FB152BD8FB4}"/>
              </a:ext>
            </a:extLst>
          </p:cNvPr>
          <p:cNvSpPr>
            <a:spLocks noGrp="1"/>
          </p:cNvSpPr>
          <p:nvPr>
            <p:ph sz="quarter" idx="31"/>
          </p:nvPr>
        </p:nvSpPr>
        <p:spPr>
          <a:xfrm>
            <a:off x="0" y="6129453"/>
            <a:ext cx="1955800" cy="457200"/>
          </a:xfrm>
        </p:spPr>
        <p:txBody>
          <a:bodyPr/>
          <a:lstStyle/>
          <a:p>
            <a:pPr lvl="0">
              <a:spcBef>
                <a:spcPct val="20000"/>
              </a:spcBef>
              <a:spcAft>
                <a:spcPts val="0"/>
              </a:spcAft>
              <a:buClr>
                <a:srgbClr val="003B48"/>
              </a:buClr>
            </a:pPr>
            <a:r>
              <a:rPr lang="en-US" altLang="en-US" dirty="0">
                <a:solidFill>
                  <a:srgbClr val="000000"/>
                </a:solidFill>
                <a:latin typeface="Arial" panose="020B0604020202020204" pitchFamily="34" charset="0"/>
                <a:ea typeface="Verdana" panose="020B0604030504040204" pitchFamily="34" charset="0"/>
              </a:rPr>
              <a:t>Figure 50.22</a:t>
            </a:r>
            <a:endParaRPr lang="en-US" dirty="0">
              <a:solidFill>
                <a:srgbClr val="000000"/>
              </a:solidFill>
              <a:latin typeface="Arial" panose="020B0604020202020204" pitchFamily="34" charset="0"/>
              <a:ea typeface="Verdana" panose="020B0604030504040204" pitchFamily="34" charset="0"/>
            </a:endParaRPr>
          </a:p>
        </p:txBody>
      </p:sp>
      <p:pic>
        <p:nvPicPr>
          <p:cNvPr id="15" name="Picture 9" descr="A dozen HIV virions are attached to the surface of a cell. Hundreds of virions can fit inside the cell.">
            <a:extLst>
              <a:ext uri="{FF2B5EF4-FFF2-40B4-BE49-F238E27FC236}">
                <a16:creationId xmlns:a16="http://schemas.microsoft.com/office/drawing/2014/main" id="{856A0BAB-7347-4633-A493-32C8A283E5B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016" t="1446" r="14767"/>
          <a:stretch/>
        </p:blipFill>
        <p:spPr bwMode="auto">
          <a:xfrm>
            <a:off x="5094727" y="1276710"/>
            <a:ext cx="3730625" cy="3013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10">
            <a:extLst>
              <a:ext uri="{FF2B5EF4-FFF2-40B4-BE49-F238E27FC236}">
                <a16:creationId xmlns:a16="http://schemas.microsoft.com/office/drawing/2014/main" id="{4C7595BA-66BC-451C-A183-028F966E20D7}"/>
              </a:ext>
            </a:extLst>
          </p:cNvPr>
          <p:cNvSpPr>
            <a:spLocks noGrp="1"/>
          </p:cNvSpPr>
          <p:nvPr>
            <p:ph sz="quarter" idx="33"/>
          </p:nvPr>
        </p:nvSpPr>
        <p:spPr>
          <a:xfrm>
            <a:off x="6267889" y="4369619"/>
            <a:ext cx="1384300" cy="271674"/>
          </a:xfrm>
        </p:spPr>
        <p:txBody>
          <a:bodyPr/>
          <a:lstStyle/>
          <a:p>
            <a:pPr lvl="0" algn="ctr"/>
            <a:r>
              <a:rPr lang="en-IN" sz="800" dirty="0">
                <a:solidFill>
                  <a:srgbClr val="000000"/>
                </a:solidFill>
              </a:rPr>
              <a:t>CDC/Science Source </a:t>
            </a:r>
          </a:p>
        </p:txBody>
      </p:sp>
      <p:sp>
        <p:nvSpPr>
          <p:cNvPr id="11" name="Slide Number Placeholder 11">
            <a:extLst>
              <a:ext uri="{FF2B5EF4-FFF2-40B4-BE49-F238E27FC236}">
                <a16:creationId xmlns:a16="http://schemas.microsoft.com/office/drawing/2014/main" id="{E0BD1C03-BF64-44C4-993C-F7A9D08E59FB}"/>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467030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0F133-E5B5-4D3E-8EE9-C2DD8053472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Toll-like receptors (T</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L</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Rs)</a:t>
            </a:r>
          </a:p>
        </p:txBody>
      </p:sp>
      <p:sp>
        <p:nvSpPr>
          <p:cNvPr id="3" name="Content Placeholder 2">
            <a:extLst>
              <a:ext uri="{FF2B5EF4-FFF2-40B4-BE49-F238E27FC236}">
                <a16:creationId xmlns:a16="http://schemas.microsoft.com/office/drawing/2014/main" id="{761BD05A-8F87-42D5-BDFD-F73280235C7E}"/>
              </a:ext>
            </a:extLst>
          </p:cNvPr>
          <p:cNvSpPr>
            <a:spLocks noGrp="1"/>
          </p:cNvSpPr>
          <p:nvPr>
            <p:ph sz="quarter" idx="11"/>
          </p:nvPr>
        </p:nvSpPr>
        <p:spPr>
          <a:xfrm>
            <a:off x="342900" y="1276710"/>
            <a:ext cx="8458200" cy="5222564"/>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Best studied innate receptor proteins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all </a:t>
            </a:r>
            <a:r>
              <a:rPr lang="en-US" dirty="0" err="1">
                <a:solidFill>
                  <a:srgbClr val="000000"/>
                </a:solidFill>
                <a:latin typeface="Arial" panose="020B0604020202020204" pitchFamily="34" charset="0"/>
                <a:ea typeface="Verdana" panose="020B0604030504040204" pitchFamily="34" charset="0"/>
              </a:rPr>
              <a:t>bilaterian</a:t>
            </a:r>
            <a:r>
              <a:rPr lang="en-US" dirty="0">
                <a:solidFill>
                  <a:srgbClr val="000000"/>
                </a:solidFill>
                <a:latin typeface="Arial" panose="020B0604020202020204" pitchFamily="34" charset="0"/>
                <a:ea typeface="Verdana" panose="020B0604030504040204" pitchFamily="34" charset="0"/>
              </a:rPr>
              <a:t> animals.</a:t>
            </a:r>
          </a:p>
          <a:p>
            <a:pPr marL="347472" lvl="0" indent="-347472">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Number of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Rs vary; 10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L</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Rs in vertebrates with &gt;200 in echinoderms, and only 1 in </a:t>
            </a:r>
            <a:r>
              <a:rPr lang="en-US" dirty="0" err="1">
                <a:solidFill>
                  <a:srgbClr val="000000"/>
                </a:solidFill>
                <a:latin typeface="Arial" panose="020B0604020202020204" pitchFamily="34" charset="0"/>
                <a:ea typeface="Verdana" panose="020B0604030504040204" pitchFamily="34" charset="0"/>
              </a:rPr>
              <a:t>molluscs</a:t>
            </a:r>
            <a:r>
              <a:rPr lang="en-US" dirty="0">
                <a:solidFill>
                  <a:srgbClr val="000000"/>
                </a:solidFill>
                <a:latin typeface="Arial" panose="020B0604020202020204" pitchFamily="34" charset="0"/>
                <a:ea typeface="Verdana" panose="020B0604030504040204" pitchFamily="34" charset="0"/>
              </a:rPr>
              <a:t> and nematodes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Membrane receptors found on leukocytes that bind to specific 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Binding pocket formed by repeated leucine-rich regions that fold to accommodate a variety of pathogen-specific shapes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Turn on signal transduction pathways that enhance innate and adaptive immune responses</a:t>
            </a:r>
          </a:p>
        </p:txBody>
      </p:sp>
      <p:sp>
        <p:nvSpPr>
          <p:cNvPr id="6" name="Slide Number Placeholder 3">
            <a:extLst>
              <a:ext uri="{FF2B5EF4-FFF2-40B4-BE49-F238E27FC236}">
                <a16:creationId xmlns:a16="http://schemas.microsoft.com/office/drawing/2014/main" id="{B973C2F5-F24C-4630-9479-06350F0643D4}"/>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7314478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a:t>© 2023 </a:t>
            </a:r>
            <a:r>
              <a:rPr lang="en-US" dirty="0"/>
              <a:t>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Innate immune responses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Bacterial and fungal components, viral RNA, DNA, and proteins make initial contact with innate immunity through Toll-like receptors on epithelial cells or macrophages. Epithelial cells may directly result in antimicrobial peptide effectors that target bacteria, fungi, or enveloped viruses. Epithelial cells and macrophages are both able to release chemokines, and macrophages may release cytokines. Chemokines and cytokines are both able to signal to natural killer cell effectors and circulating phagocytes. Circulating phagocytes can directly target bacteria and fungi, or they can release antimicrobial peptides. Bacterial and fungal components also make initial contact with mannose-binding lectin receptors that set off the complement cascade, which activates C3b, which can signal to circulate phagocyte effectors or result in membrane attack complex formation that targets Gram-negative bacteria and enveloped viruses. Viruses may make initial contact after infecting cells. In these cases, the infected cell signals to natural killer cells that target virus-infected cells.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natural killer cells kill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A natural kill cell binds tightly to a target infected cell. Inside the natural killer cell, vesicles containing perforin molecules and granzymes release their contents by exocytosis at the cell membrane of the target cell. The perforin molecules polymerize in the plasma membrane of the target cell, forming pores. Granzymes then pass through the pores and activate caspase enzymes that induce apoptosis in the target cell. The apoptotic cell breaks down into vesicles and macrophages, then phagocytoses these vesicles.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25205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Local inflammation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The factors in the events in local inflammation involve bacteria, chemical alarm signals, and blood vessel leading to neutrophils and monocyte leading to macrophages and neutrophils.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6642348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B- and T-cells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The large spherical-shaped structure shows the B cell. The double Y-shaped structure on the B cell shows the B-cell receptor with V-shaped depression at the top, antigen-binding site. The large spherical-shaped structure shows the T-cell. The tubular structures on the T-cell show the B-cell receptor with V-shaped depression at the top, antigen-binding site. In B cell, the plasma membrane shows the B-cell receptor with the antigen-binding site. The antigen binds to the binding site. The plasma membrane shows a T-cell receptor with an antigen-binding site, and antigens bind to the site in the T cell.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4431421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Organs of the immune system </a:t>
            </a:r>
            <a:r>
              <a:rPr lang="en-US" sz="1200" dirty="0">
                <a:solidFill>
                  <a:srgbClr val="000000"/>
                </a:solidFill>
                <a:latin typeface="Arial" panose="020B0604020202020204" pitchFamily="34" charset="0"/>
                <a:ea typeface="Verdana" panose="020B0604030504040204" pitchFamily="34" charset="0"/>
                <a:cs typeface="Arial" pitchFamily="34" charset="0"/>
              </a:rPr>
              <a:t>2</a:t>
            </a:r>
            <a:r>
              <a:rPr lang="en-US" sz="1200"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The bone marrow in the </a:t>
            </a:r>
            <a:r>
              <a:rPr lang="en-GB" dirty="0" err="1"/>
              <a:t>center</a:t>
            </a:r>
            <a:r>
              <a:rPr lang="en-GB" dirty="0"/>
              <a:t> of human bones and the thymus found just interior to the sternum are the primary lymphoid immune organs. Secondary lymphoid organs are the spleen found just anterior to the stomach, the mucosa-associated lymphoid tissue in the small intestine, the tonsils in the throat at the back of the mouth, the lymphatic vessels that form a unidirectional system of tubes throughout the whole of the body, and the lymph nodes. Lymph nodes are found throughout the body associated with lymph vessels, and certain dense pockets of lymph nodes are named based on their location. Cervical lymph nodes are in the throat, axillary lymph nodes are found around the armpit, and inguinal lymph nodes are in the groin.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60609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Self-reactive lymphocytes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B cell shows the Ig on the surface, binds to the bone marrow stromal cell and leads to apoptosis. The B cell shows the </a:t>
            </a:r>
            <a:r>
              <a:rPr lang="en-US" dirty="0" err="1"/>
              <a:t>TCR</a:t>
            </a:r>
            <a:r>
              <a:rPr lang="en-US" dirty="0"/>
              <a:t> on the surface and binds to the dendritic cell through the MHC-peptide complex. The </a:t>
            </a:r>
            <a:r>
              <a:rPr lang="en-US" dirty="0" err="1"/>
              <a:t>TCR</a:t>
            </a:r>
            <a:r>
              <a:rPr lang="en-US" dirty="0"/>
              <a:t> binds lead to apoptosis.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625339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Actions of cytotoxic T cells </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1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GB" dirty="0"/>
              <a:t>A hexagon-shaped structure, the virus enters the irregular structure with projections, dendritic cells and releases the cytokines, the naive cytotoxic T cell with CDB, and TCR specific MHC-peptide complex. This cell binds to the dendritic cell with MHC class 1 and viral peptide. The clonal expansion forms the memory and activated cytotoxic T cells. The activated cell leads to the destroyed, altered cell, and the infected cell leads to apoptosis.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792196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Humoral and cellular responses</a:t>
            </a:r>
            <a:r>
              <a:rPr lang="en-US" noProof="0" dirty="0">
                <a:latin typeface="+mj-lt"/>
              </a:rPr>
              <a:t> -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sz="1800" dirty="0"/>
              <a:t>The illustration shows an antigen such as a bacterium near a dendritic cell. The bacterium is engulfed by the cell. This cell forms a bond with the naïve helper T cell by B 7 to CD28, MHC class 2 with the bacterial peptide to TCR specific for this MHC peptide complex and CD4 directly. The cytokines (IL-2) exit and enters the helper T cells. From this </a:t>
            </a:r>
            <a:r>
              <a:rPr lang="en-US" sz="1800" dirty="0" err="1"/>
              <a:t>colonal</a:t>
            </a:r>
            <a:r>
              <a:rPr lang="en-US" sz="1800" dirty="0"/>
              <a:t> expansion, two responses occur. In the humoral response, the following happens. The helper T cell becomes a memory helper T cell and an activated helper T cell. This activated helper T cell connects with the naive B cell and cytokines (IL-4) are transferred to the naive B cell. The naive B cell undergoes </a:t>
            </a:r>
            <a:r>
              <a:rPr lang="en-US" sz="1800" dirty="0" err="1"/>
              <a:t>colonal</a:t>
            </a:r>
            <a:r>
              <a:rPr lang="en-US" sz="1800" dirty="0"/>
              <a:t> expansion and duplicates. One of the cells becomes a memory B cell. The other forms the plasma cells secreting antibodies specific to this antigen. In the cellular response, the following events happen. As a result of the </a:t>
            </a:r>
            <a:r>
              <a:rPr lang="en-US" sz="1800" dirty="0" err="1"/>
              <a:t>colonal</a:t>
            </a:r>
            <a:r>
              <a:rPr lang="en-US" sz="1800" dirty="0"/>
              <a:t> expansion of the naive helper T cell a memory helper T cell is formed and an activated helper T cell is formed. This activated helper T cell receives cytokines (IL-12) from the macrophage and gives a cytokine (IFN- gamma) to the macrophage. This macrophage now can better destroy invading antigens.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47640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B8422-E1CA-44C6-B31B-59E2E72B4F2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Cytoplasmic receptors</a:t>
            </a:r>
          </a:p>
        </p:txBody>
      </p:sp>
      <p:sp>
        <p:nvSpPr>
          <p:cNvPr id="3" name="Content Placeholder 2">
            <a:extLst>
              <a:ext uri="{FF2B5EF4-FFF2-40B4-BE49-F238E27FC236}">
                <a16:creationId xmlns:a16="http://schemas.microsoft.com/office/drawing/2014/main" id="{85CDE866-E7AE-41B5-B570-69C4DC5DE26E}"/>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Internal receptors localized in cytoplasm</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Bind to characteristic pathogen molecules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Recognize pathogens after phagocytosis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Part of the response to viral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p:txBody>
      </p:sp>
      <p:sp>
        <p:nvSpPr>
          <p:cNvPr id="6" name="Slide Number Placeholder 3">
            <a:extLst>
              <a:ext uri="{FF2B5EF4-FFF2-40B4-BE49-F238E27FC236}">
                <a16:creationId xmlns:a16="http://schemas.microsoft.com/office/drawing/2014/main" id="{5746256F-39B4-4E8E-BD0F-6EF0CD7B2B3E}"/>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3702067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Ig molecular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sz="1500" dirty="0"/>
              <a:t>In all depictions of an immunoglobulin molecule, the overall shape of the molecule is similar to a capital letter Y. The stem of the Y is the Fc region, and the arms are the Fab regions. The Fc region is exclusively composed of two heavy amino acid chains. These heavy chains are branched in either direction to form half of the Fab regions. The other half of the Fab region is composed of the light amino acid chain. In an amino acid depiction of an immunoglobulin antibody molecule, the light and heavy chains of the Fab regions spiral about each other with a 180-degrees spin along their long axes, and there is a carbohydrate chain in the center of the Fc region. In a schematic rod diagram, the mirror halves of the immunoglobulin molecule are labeled. The heavy chains form bent rods facing in opposing directions to form the overall Y shape. These heavy chains are connected by two disulfide bridges in the Fc region, just below the branch point of the Fab regions. The light chains are shorter rods parallel to the heavy chain of the Fc region and connected to it by a single disulfide bridge. In membrane-bound motif depiction, the immunoglobulin is depicted with the base of the Fc region connected to a membrane with each heavy chain of the Fc region as a transmembrane domain. Each heavy chain has four horseshoe-shaped motifs sticking out from the center of the molecule. There are two motifs in the Fc region and two in the Fab region. The light chains each have two horseshoe-shaped motifs that mirror those of the heavy chain in the Fab region. The terminal motifs of both the heavy and light chains in the Fab region are variable and form the antigen-binding sites. The remaining eight motifs are the constant regions that do not differ among different immunoglobulin molecules.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814542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Agglutination, precipitation, neutralization of antigens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secreted IgM binds to the antigen. The secreted IgM binds to others through the small soluble antigen. The macrophage or neutrophil shows the FCR for IgG, the bacterium with secreted IgG binds to the </a:t>
            </a:r>
            <a:r>
              <a:rPr lang="en-US" dirty="0" err="1"/>
              <a:t>FcR</a:t>
            </a:r>
            <a:r>
              <a:rPr lang="en-US"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8942046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DNA rearrangement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germ-line DNA at heavy-chain locus leads to rearranged DNA through V-DJ joining and pre-mRNA transcript, forming two mRNAs. The translation by ribosomes on RER shows two heavy-chain proteins. The light-chain protein forms the cell with </a:t>
            </a:r>
            <a:r>
              <a:rPr lang="en-US" dirty="0" err="1"/>
              <a:t>IgD</a:t>
            </a:r>
            <a:r>
              <a:rPr lang="en-US" dirty="0"/>
              <a:t> and IgM.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712059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 cell receptors (TCRs)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variable regions of T cell receptors consist of an alpha chain motif on one side of the molecule and a beta chain motif on the other. The constant region motifs have a transmembrane domain that secures the whole molecule to the plasma membrane.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4864370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Allergic response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allergen enters the dendritic cell and binds with the helper T-cell. The helper cell binds to the B-cell and transfers the cytokines to B-cell. The plasma cells and the mast cell with </a:t>
            </a:r>
            <a:r>
              <a:rPr lang="en-US" dirty="0" err="1"/>
              <a:t>IgE</a:t>
            </a:r>
            <a:r>
              <a:rPr lang="en-US" dirty="0"/>
              <a:t> receptor. The allergen for specific </a:t>
            </a:r>
            <a:r>
              <a:rPr lang="en-US" dirty="0" err="1"/>
              <a:t>IgE</a:t>
            </a:r>
            <a:r>
              <a:rPr lang="en-US" dirty="0"/>
              <a:t> binds to the receptor on the mast cell. In subsequent exposure, the allergen binds to the mast cell with receptors.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1186767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Producing monoclonal antibodies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a:t>
            </a:r>
            <a:r>
              <a:rPr lang="en-US" dirty="0" err="1"/>
              <a:t>hybridoma</a:t>
            </a:r>
            <a:r>
              <a:rPr lang="en-US" dirty="0"/>
              <a:t> cells produce by myeloma cells that fuse with B lymphocytes. The individual </a:t>
            </a:r>
            <a:r>
              <a:rPr lang="en-US" dirty="0" err="1"/>
              <a:t>hybridoma</a:t>
            </a:r>
            <a:r>
              <a:rPr lang="en-US" dirty="0"/>
              <a:t> cells are grown and the specificity of each antibody. The selected clones are grown, and antibody specificity and the selected </a:t>
            </a:r>
            <a:r>
              <a:rPr lang="en-US" dirty="0" err="1"/>
              <a:t>hybridoma</a:t>
            </a:r>
            <a:r>
              <a:rPr lang="en-US" dirty="0"/>
              <a:t> are grown in mass culture.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2031093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Using monoclonal antibodies to detect an antigen </a:t>
            </a:r>
            <a:r>
              <a:rPr lang="en-US" noProof="0" dirty="0">
                <a:latin typeface="+mj-lt"/>
              </a:rPr>
              <a:t>– </a:t>
            </a:r>
            <a:br>
              <a:rPr lang="en-US" noProof="0" dirty="0">
                <a:latin typeface="+mj-lt"/>
              </a:rPr>
            </a:br>
            <a:r>
              <a:rPr lang="en-US" noProof="0" dirty="0">
                <a:latin typeface="+mj-lt"/>
              </a:rPr>
              <a:t>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a:xfrm>
            <a:off x="342900" y="1397001"/>
            <a:ext cx="8458200" cy="4940510"/>
          </a:xfrm>
        </p:spPr>
        <p:txBody>
          <a:bodyPr/>
          <a:lstStyle/>
          <a:p>
            <a:r>
              <a:rPr lang="en-US" dirty="0"/>
              <a:t>The latex particles show the antigen on their surface. The antigens are added, and the antibody binds to another antigen on the latex particles.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163329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A8273-596B-4BE4-86EF-F7A7677C721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Soluble receptors</a:t>
            </a:r>
          </a:p>
        </p:txBody>
      </p:sp>
      <p:sp>
        <p:nvSpPr>
          <p:cNvPr id="3" name="Content Placeholder 2">
            <a:extLst>
              <a:ext uri="{FF2B5EF4-FFF2-40B4-BE49-F238E27FC236}">
                <a16:creationId xmlns:a16="http://schemas.microsoft.com/office/drawing/2014/main" id="{8C99428D-68B3-4F68-92E6-C7CFB8FF2F46}"/>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Circulate in serum</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Respond to specific pathogen molecules</a:t>
            </a:r>
          </a:p>
          <a:p>
            <a:pPr>
              <a:spcBef>
                <a:spcPts val="12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Includes some of the lectin family that bind to mannose, a component of bacterial cell walls</a:t>
            </a:r>
          </a:p>
          <a:p>
            <a:pPr marL="347472" lvl="2" indent="-347472">
              <a:spcBef>
                <a:spcPts val="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Mannose-binding lectin (M</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L) proteins</a:t>
            </a:r>
          </a:p>
          <a:p>
            <a:pPr marL="347472" lvl="2" indent="-347472">
              <a:spcBef>
                <a:spcPts val="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Important in activating the complement system</a:t>
            </a:r>
          </a:p>
        </p:txBody>
      </p:sp>
      <p:sp>
        <p:nvSpPr>
          <p:cNvPr id="6" name="Slide Number Placeholder 3">
            <a:extLst>
              <a:ext uri="{FF2B5EF4-FFF2-40B4-BE49-F238E27FC236}">
                <a16:creationId xmlns:a16="http://schemas.microsoft.com/office/drawing/2014/main" id="{D9F3626C-8F78-45DC-8F48-A894967FCDF2}"/>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41196858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5669</TotalTime>
  <Words>5198</Words>
  <Application>Microsoft Office PowerPoint</Application>
  <PresentationFormat>On-screen Show (4:3)</PresentationFormat>
  <Paragraphs>593</Paragraphs>
  <Slides>86</Slides>
  <Notes>0</Notes>
  <HiddenSlides>16</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86</vt:i4>
      </vt:variant>
    </vt:vector>
  </HeadingPairs>
  <TitlesOfParts>
    <vt:vector size="98"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50</vt:lpstr>
      <vt:lpstr>Lecture Outline</vt:lpstr>
      <vt:lpstr>Introduction</vt:lpstr>
      <vt:lpstr>Innate immunity</vt:lpstr>
      <vt:lpstr>Other routes of infection</vt:lpstr>
      <vt:lpstr>Characteristic pathogen molecules</vt:lpstr>
      <vt:lpstr>Toll-like receptors (T L Rs)</vt:lpstr>
      <vt:lpstr>Cytoplasmic receptors</vt:lpstr>
      <vt:lpstr>Soluble receptors</vt:lpstr>
      <vt:lpstr>Innate immunity: rapid response 1</vt:lpstr>
      <vt:lpstr>Innate immunity: rapid response 2</vt:lpstr>
      <vt:lpstr>Innate immune responses</vt:lpstr>
      <vt:lpstr>Phagocytic cells</vt:lpstr>
      <vt:lpstr>Natural killer (N K) cells</vt:lpstr>
      <vt:lpstr>How natural killer cells kill</vt:lpstr>
      <vt:lpstr>Inflammatory response</vt:lpstr>
      <vt:lpstr>Local inflammation</vt:lpstr>
      <vt:lpstr>Acute phase response</vt:lpstr>
      <vt:lpstr>Complement</vt:lpstr>
      <vt:lpstr>Complement proteins</vt:lpstr>
      <vt:lpstr>Study of immunity</vt:lpstr>
      <vt:lpstr>Antigens</vt:lpstr>
      <vt:lpstr>Antigens with many different  epitopes</vt:lpstr>
      <vt:lpstr>Hematopoiesis</vt:lpstr>
      <vt:lpstr>Cells of the immune system</vt:lpstr>
      <vt:lpstr>Characteristics of adaptive immunity</vt:lpstr>
      <vt:lpstr>Lymphocytes carry out adaptive immunity</vt:lpstr>
      <vt:lpstr>B- and T-cells</vt:lpstr>
      <vt:lpstr>Cells of adaptive immunity</vt:lpstr>
      <vt:lpstr>Acquired immunity</vt:lpstr>
      <vt:lpstr>Organs of the immune system 1</vt:lpstr>
      <vt:lpstr>Organs of the immune system 2</vt:lpstr>
      <vt:lpstr>Primary lymphoid organs</vt:lpstr>
      <vt:lpstr>T-cells</vt:lpstr>
      <vt:lpstr>Self-reactive lymphocytes</vt:lpstr>
      <vt:lpstr>Secondary lymphoid organs</vt:lpstr>
      <vt:lpstr>Cell-mediated immunity</vt:lpstr>
      <vt:lpstr>Human cell-mediated immunity</vt:lpstr>
      <vt:lpstr>Lymphocyte recognition of antigens</vt:lpstr>
      <vt:lpstr>Cytotoxic T cells</vt:lpstr>
      <vt:lpstr>Actions of cytotoxic T cells 1</vt:lpstr>
      <vt:lpstr>Actions of cytotoxic T cells 2</vt:lpstr>
      <vt:lpstr>Helper T cells</vt:lpstr>
      <vt:lpstr>Humoral immunity</vt:lpstr>
      <vt:lpstr>Humoral and cellular responses</vt:lpstr>
      <vt:lpstr>Immunoglobulins (Ig)</vt:lpstr>
      <vt:lpstr>Ig molecular structure</vt:lpstr>
      <vt:lpstr>Immunoglobulin chains</vt:lpstr>
      <vt:lpstr>Agglutination, precipitation, neutralization of antigens</vt:lpstr>
      <vt:lpstr>Five classes of immunoglobulins</vt:lpstr>
      <vt:lpstr>Variable region D N A rearrangements</vt:lpstr>
      <vt:lpstr>D N A rearrangement</vt:lpstr>
      <vt:lpstr>T cell receptors (T C Rs)</vt:lpstr>
      <vt:lpstr>Immune responses</vt:lpstr>
      <vt:lpstr>Active immunity over time</vt:lpstr>
      <vt:lpstr>Vaccination</vt:lpstr>
      <vt:lpstr>Autoimmunity</vt:lpstr>
      <vt:lpstr>Allergy</vt:lpstr>
      <vt:lpstr>Allergic response</vt:lpstr>
      <vt:lpstr>Delayed-type hypersensitivity</vt:lpstr>
      <vt:lpstr>Antibodies in medicine</vt:lpstr>
      <vt:lpstr>Blood transfusions</vt:lpstr>
      <vt:lpstr>Monoclonal antibodies</vt:lpstr>
      <vt:lpstr>Producing monoclonal antibodies</vt:lpstr>
      <vt:lpstr>Use of monoclonal antibodies</vt:lpstr>
      <vt:lpstr>Using monoclonal antibodies to detect an antigen</vt:lpstr>
      <vt:lpstr>Evading the immune system</vt:lpstr>
      <vt:lpstr>Bacteria that evade the immune system</vt:lpstr>
      <vt:lpstr>Human immunodeficiency virus (H I V)</vt:lpstr>
      <vt:lpstr>End of Main Content</vt:lpstr>
      <vt:lpstr>Accessibility Content: Text Alternatives for Images</vt:lpstr>
      <vt:lpstr>Innate immune responses - Text Alternative</vt:lpstr>
      <vt:lpstr>How natural killer cells kill - Text Alternative</vt:lpstr>
      <vt:lpstr>Local inflammation - Text Alternative</vt:lpstr>
      <vt:lpstr>B- and T-cells - Text Alternative</vt:lpstr>
      <vt:lpstr>Organs of the immune system 2 - Text Alternative</vt:lpstr>
      <vt:lpstr>Self-reactive lymphocytes - Text Alternative</vt:lpstr>
      <vt:lpstr>Actions of cytotoxic T cells 1 - Text Alternative</vt:lpstr>
      <vt:lpstr>Humoral and cellular responses - Text Alternative</vt:lpstr>
      <vt:lpstr>Ig molecular structure - Text Alternative</vt:lpstr>
      <vt:lpstr>Agglutination, precipitation, neutralization of antigens - Text Alternative</vt:lpstr>
      <vt:lpstr>DNA rearrangement - Text Alternative</vt:lpstr>
      <vt:lpstr>T cell receptors (TCRs) - Text Alternative</vt:lpstr>
      <vt:lpstr>Allergic response - Text Alternative</vt:lpstr>
      <vt:lpstr>Producing monoclonal antibodies - Text Alternative</vt:lpstr>
      <vt:lpstr>Using monoclonal antibodies to detect an antigen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50: The Immune System</dc:subject>
  <dc:creator>Raven, Johnson, Mason, Losos, Duncan</dc:creator>
  <cp:keywords>Accessible PPT</cp:keywords>
  <cp:lastModifiedBy>Krishna Makhloga</cp:lastModifiedBy>
  <cp:revision>1116</cp:revision>
  <dcterms:created xsi:type="dcterms:W3CDTF">2019-07-27T05:34:11Z</dcterms:created>
  <dcterms:modified xsi:type="dcterms:W3CDTF">2022-05-05T11:25:08Z</dcterms:modified>
</cp:coreProperties>
</file>