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79"/>
  </p:notesMasterIdLst>
  <p:sldIdLst>
    <p:sldId id="406" r:id="rId7"/>
    <p:sldId id="478" r:id="rId8"/>
    <p:sldId id="310" r:id="rId9"/>
    <p:sldId id="759" r:id="rId10"/>
    <p:sldId id="760" r:id="rId11"/>
    <p:sldId id="780" r:id="rId12"/>
    <p:sldId id="314" r:id="rId13"/>
    <p:sldId id="761" r:id="rId14"/>
    <p:sldId id="316" r:id="rId15"/>
    <p:sldId id="317" r:id="rId16"/>
    <p:sldId id="762" r:id="rId17"/>
    <p:sldId id="319" r:id="rId18"/>
    <p:sldId id="763" r:id="rId19"/>
    <p:sldId id="321" r:id="rId20"/>
    <p:sldId id="781" r:id="rId21"/>
    <p:sldId id="764" r:id="rId22"/>
    <p:sldId id="324" r:id="rId23"/>
    <p:sldId id="782" r:id="rId24"/>
    <p:sldId id="326" r:id="rId25"/>
    <p:sldId id="327" r:id="rId26"/>
    <p:sldId id="765" r:id="rId27"/>
    <p:sldId id="329" r:id="rId28"/>
    <p:sldId id="766" r:id="rId29"/>
    <p:sldId id="331" r:id="rId30"/>
    <p:sldId id="332" r:id="rId31"/>
    <p:sldId id="767" r:id="rId32"/>
    <p:sldId id="334" r:id="rId33"/>
    <p:sldId id="768" r:id="rId34"/>
    <p:sldId id="336" r:id="rId35"/>
    <p:sldId id="337" r:id="rId36"/>
    <p:sldId id="338" r:id="rId37"/>
    <p:sldId id="769" r:id="rId38"/>
    <p:sldId id="770" r:id="rId39"/>
    <p:sldId id="771" r:id="rId40"/>
    <p:sldId id="772" r:id="rId41"/>
    <p:sldId id="342" r:id="rId42"/>
    <p:sldId id="773" r:id="rId43"/>
    <p:sldId id="344" r:id="rId44"/>
    <p:sldId id="345" r:id="rId45"/>
    <p:sldId id="774" r:id="rId46"/>
    <p:sldId id="783" r:id="rId47"/>
    <p:sldId id="348" r:id="rId48"/>
    <p:sldId id="775" r:id="rId49"/>
    <p:sldId id="350" r:id="rId50"/>
    <p:sldId id="351" r:id="rId51"/>
    <p:sldId id="352" r:id="rId52"/>
    <p:sldId id="776" r:id="rId53"/>
    <p:sldId id="354" r:id="rId54"/>
    <p:sldId id="777" r:id="rId55"/>
    <p:sldId id="778" r:id="rId56"/>
    <p:sldId id="356" r:id="rId57"/>
    <p:sldId id="357" r:id="rId58"/>
    <p:sldId id="358" r:id="rId59"/>
    <p:sldId id="359" r:id="rId60"/>
    <p:sldId id="779" r:id="rId61"/>
    <p:sldId id="360" r:id="rId62"/>
    <p:sldId id="361" r:id="rId63"/>
    <p:sldId id="362" r:id="rId64"/>
    <p:sldId id="303" r:id="rId65"/>
    <p:sldId id="289" r:id="rId66"/>
    <p:sldId id="264" r:id="rId67"/>
    <p:sldId id="784" r:id="rId68"/>
    <p:sldId id="785" r:id="rId69"/>
    <p:sldId id="786" r:id="rId70"/>
    <p:sldId id="787" r:id="rId71"/>
    <p:sldId id="788" r:id="rId72"/>
    <p:sldId id="789" r:id="rId73"/>
    <p:sldId id="790" r:id="rId74"/>
    <p:sldId id="791" r:id="rId75"/>
    <p:sldId id="792" r:id="rId76"/>
    <p:sldId id="793" r:id="rId77"/>
    <p:sldId id="794" r:id="rId7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478"/>
            <p14:sldId id="310"/>
            <p14:sldId id="759"/>
            <p14:sldId id="760"/>
            <p14:sldId id="780"/>
            <p14:sldId id="314"/>
            <p14:sldId id="761"/>
            <p14:sldId id="316"/>
            <p14:sldId id="317"/>
            <p14:sldId id="762"/>
            <p14:sldId id="319"/>
            <p14:sldId id="763"/>
            <p14:sldId id="321"/>
            <p14:sldId id="781"/>
            <p14:sldId id="764"/>
            <p14:sldId id="324"/>
            <p14:sldId id="782"/>
            <p14:sldId id="326"/>
            <p14:sldId id="327"/>
            <p14:sldId id="765"/>
            <p14:sldId id="329"/>
            <p14:sldId id="766"/>
            <p14:sldId id="331"/>
            <p14:sldId id="332"/>
            <p14:sldId id="767"/>
            <p14:sldId id="334"/>
            <p14:sldId id="768"/>
            <p14:sldId id="336"/>
            <p14:sldId id="337"/>
            <p14:sldId id="338"/>
            <p14:sldId id="769"/>
            <p14:sldId id="770"/>
            <p14:sldId id="771"/>
            <p14:sldId id="772"/>
            <p14:sldId id="342"/>
            <p14:sldId id="773"/>
            <p14:sldId id="344"/>
            <p14:sldId id="345"/>
            <p14:sldId id="774"/>
            <p14:sldId id="783"/>
            <p14:sldId id="348"/>
            <p14:sldId id="775"/>
            <p14:sldId id="350"/>
            <p14:sldId id="351"/>
            <p14:sldId id="352"/>
            <p14:sldId id="776"/>
            <p14:sldId id="354"/>
            <p14:sldId id="777"/>
            <p14:sldId id="778"/>
            <p14:sldId id="356"/>
            <p14:sldId id="357"/>
            <p14:sldId id="358"/>
            <p14:sldId id="359"/>
            <p14:sldId id="779"/>
            <p14:sldId id="360"/>
            <p14:sldId id="361"/>
            <p14:sldId id="362"/>
            <p14:sldId id="303"/>
          </p14:sldIdLst>
        </p14:section>
        <p14:section name="Appendix: Image Descriptions for Unsighted Students" id="{07080632-B756-45AF-BBF3-52DB3854CA65}">
          <p14:sldIdLst>
            <p14:sldId id="289"/>
            <p14:sldId id="264"/>
            <p14:sldId id="784"/>
            <p14:sldId id="785"/>
            <p14:sldId id="786"/>
            <p14:sldId id="787"/>
            <p14:sldId id="788"/>
            <p14:sldId id="789"/>
            <p14:sldId id="790"/>
            <p14:sldId id="791"/>
            <p14:sldId id="792"/>
            <p14:sldId id="793"/>
            <p14:sldId id="794"/>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6D5"/>
    <a:srgbClr val="804100"/>
    <a:srgbClr val="00648B"/>
    <a:srgbClr val="066568"/>
    <a:srgbClr val="595959"/>
    <a:srgbClr val="714884"/>
    <a:srgbClr val="EFEBF5"/>
    <a:srgbClr val="D6CBE4"/>
    <a:srgbClr val="0057AD"/>
    <a:srgbClr val="6921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80" autoAdjust="0"/>
    <p:restoredTop sz="93060" autoAdjust="0"/>
  </p:normalViewPr>
  <p:slideViewPr>
    <p:cSldViewPr snapToGrid="0" showGuides="1">
      <p:cViewPr varScale="1">
        <p:scale>
          <a:sx n="84" d="100"/>
          <a:sy n="84" d="100"/>
        </p:scale>
        <p:origin x="558" y="84"/>
      </p:cViewPr>
      <p:guideLst>
        <p:guide pos="3264"/>
        <p:guide orient="horz" pos="2256"/>
        <p:guide pos="5640"/>
      </p:guideLst>
    </p:cSldViewPr>
  </p:slideViewPr>
  <p:outlineViewPr>
    <p:cViewPr>
      <p:scale>
        <a:sx n="33" d="100"/>
        <a:sy n="33" d="100"/>
      </p:scale>
      <p:origin x="0" y="-27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tableStyles" Target="tableStyles.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55.xml"/><Relationship Id="rId82" Type="http://schemas.openxmlformats.org/officeDocument/2006/relationships/viewProps" Target="viewProp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15.jpg"/><Relationship Id="rId1" Type="http://schemas.openxmlformats.org/officeDocument/2006/relationships/slideLayout" Target="../slideLayouts/slideLayout7.xml"/><Relationship Id="rId4" Type="http://schemas.openxmlformats.org/officeDocument/2006/relationships/slide" Target="slide6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16.jpg"/><Relationship Id="rId1" Type="http://schemas.openxmlformats.org/officeDocument/2006/relationships/slideLayout" Target="../slideLayouts/slideLayout7.xml"/><Relationship Id="rId4" Type="http://schemas.openxmlformats.org/officeDocument/2006/relationships/slide" Target="slide6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19.jpg"/><Relationship Id="rId1" Type="http://schemas.openxmlformats.org/officeDocument/2006/relationships/slideLayout" Target="../slideLayouts/slideLayout7.xml"/><Relationship Id="rId4" Type="http://schemas.openxmlformats.org/officeDocument/2006/relationships/slide" Target="slide6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24.jpg"/><Relationship Id="rId1" Type="http://schemas.openxmlformats.org/officeDocument/2006/relationships/slideLayout" Target="../slideLayouts/slideLayout7.xml"/><Relationship Id="rId4" Type="http://schemas.openxmlformats.org/officeDocument/2006/relationships/slide" Target="slide6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25.jpg"/><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26.jpg"/><Relationship Id="rId1" Type="http://schemas.openxmlformats.org/officeDocument/2006/relationships/slideLayout" Target="../slideLayouts/slideLayout10.xml"/><Relationship Id="rId4" Type="http://schemas.openxmlformats.org/officeDocument/2006/relationships/slide" Target="slide6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13.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6.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35.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7.xml"/><Relationship Id="rId1" Type="http://schemas.openxmlformats.org/officeDocument/2006/relationships/slideLayout" Target="../slideLayouts/slideLayout22.xml"/><Relationship Id="rId4" Type="http://schemas.openxmlformats.org/officeDocument/2006/relationships/slide" Target="slide23.xml"/></Relationships>
</file>

<file path=ppt/slides/_rels/slide6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40.xml"/><Relationship Id="rId1" Type="http://schemas.openxmlformats.org/officeDocument/2006/relationships/slideLayout" Target="../slideLayouts/slideLayout22.xml"/><Relationship Id="rId4" Type="http://schemas.openxmlformats.org/officeDocument/2006/relationships/slide" Target="slide23.xml"/></Relationships>
</file>

<file path=ppt/slides/_rels/slide6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43.xml"/><Relationship Id="rId1" Type="http://schemas.openxmlformats.org/officeDocument/2006/relationships/slideLayout" Target="../slideLayouts/slideLayout22.xml"/><Relationship Id="rId4" Type="http://schemas.openxmlformats.org/officeDocument/2006/relationships/slide" Target="slide2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47.xml"/><Relationship Id="rId1" Type="http://schemas.openxmlformats.org/officeDocument/2006/relationships/slideLayout" Target="../slideLayouts/slideLayout22.xml"/><Relationship Id="rId4" Type="http://schemas.openxmlformats.org/officeDocument/2006/relationships/slide" Target="slide23.xml"/></Relationships>
</file>

<file path=ppt/slides/_rels/slide7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50.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55.xml"/><Relationship Id="rId1" Type="http://schemas.openxmlformats.org/officeDocument/2006/relationships/slideLayout" Target="../slideLayouts/slideLayout22.xml"/><Relationship Id="rId4" Type="http://schemas.openxmlformats.org/officeDocument/2006/relationships/slide" Target="slide23.xml"/></Relationships>
</file>

<file path=ppt/slides/_rels/slide8.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8.jpg"/><Relationship Id="rId1" Type="http://schemas.openxmlformats.org/officeDocument/2006/relationships/slideLayout" Target="../slideLayouts/slideLayout7.xml"/><Relationship Id="rId4" Type="http://schemas.openxmlformats.org/officeDocument/2006/relationships/slide" Target="slide6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51</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The Reproductive System</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F5D34-94D2-4E4C-BB5E-39045879A901}"/>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Developmental Strategies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C483B563-B479-471A-ADEB-B796FBEE44DB}"/>
              </a:ext>
            </a:extLst>
          </p:cNvPr>
          <p:cNvSpPr>
            <a:spLocks noGrp="1"/>
          </p:cNvSpPr>
          <p:nvPr>
            <p:ph sz="quarter" idx="11"/>
          </p:nvPr>
        </p:nvSpPr>
        <p:spPr/>
        <p:txBody>
          <a:bodyPr/>
          <a:lstStyle/>
          <a:p>
            <a:pPr>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Internal fertilization has led to three strategies for development</a:t>
            </a:r>
          </a:p>
          <a:p>
            <a:pPr marL="457200" lvl="0" indent="-457200">
              <a:spcBef>
                <a:spcPts val="624"/>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Oviparity</a:t>
            </a:r>
          </a:p>
          <a:p>
            <a:pPr marL="731520" lvl="2" indent="-283464">
              <a:spcBef>
                <a:spcPts val="624"/>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Fertilized eggs are deposited outside mother’s body to complete their development</a:t>
            </a:r>
          </a:p>
          <a:p>
            <a:pPr marL="457200" lvl="0" indent="-457200">
              <a:spcBef>
                <a:spcPts val="624"/>
              </a:spcBef>
              <a:spcAft>
                <a:spcPts val="600"/>
              </a:spcAft>
              <a:buClr>
                <a:srgbClr val="000000"/>
              </a:buClr>
              <a:buFont typeface="+mj-lt"/>
              <a:buAutoNum type="arabicPeriod" startAt="2"/>
            </a:pPr>
            <a:r>
              <a:rPr lang="en-US" dirty="0">
                <a:solidFill>
                  <a:srgbClr val="000000"/>
                </a:solidFill>
                <a:latin typeface="Arial" panose="020B0604020202020204" pitchFamily="34" charset="0"/>
                <a:ea typeface="Verdana" panose="020B0604030504040204" pitchFamily="34" charset="0"/>
              </a:rPr>
              <a:t>Ovoviviparity</a:t>
            </a:r>
          </a:p>
          <a:p>
            <a:pPr marL="731520" lvl="2" indent="-283464">
              <a:spcBef>
                <a:spcPts val="624"/>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Fertilized eggs are kept within mother to complete development, young obtain food from egg yolk</a:t>
            </a:r>
          </a:p>
          <a:p>
            <a:pPr marL="457200" lvl="0" indent="-457200">
              <a:spcBef>
                <a:spcPts val="624"/>
              </a:spcBef>
              <a:spcAft>
                <a:spcPts val="600"/>
              </a:spcAft>
              <a:buClr>
                <a:srgbClr val="000000"/>
              </a:buClr>
              <a:buFont typeface="+mj-lt"/>
              <a:buAutoNum type="arabicPeriod" startAt="3"/>
            </a:pPr>
            <a:r>
              <a:rPr lang="en-US" dirty="0" err="1">
                <a:solidFill>
                  <a:srgbClr val="000000"/>
                </a:solidFill>
                <a:latin typeface="Arial" panose="020B0604020202020204" pitchFamily="34" charset="0"/>
                <a:ea typeface="Verdana" panose="020B0604030504040204" pitchFamily="34" charset="0"/>
              </a:rPr>
              <a:t>Viviparity</a:t>
            </a:r>
            <a:endParaRPr lang="en-US" dirty="0">
              <a:solidFill>
                <a:srgbClr val="000000"/>
              </a:solidFill>
              <a:latin typeface="Arial" panose="020B0604020202020204" pitchFamily="34" charset="0"/>
              <a:ea typeface="Verdana" panose="020B0604030504040204" pitchFamily="34" charset="0"/>
            </a:endParaRPr>
          </a:p>
          <a:p>
            <a:pPr marL="731520" lvl="2" indent="-283464">
              <a:spcBef>
                <a:spcPts val="624"/>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Young develop within mother and obtain nourishment from her blood</a:t>
            </a:r>
          </a:p>
        </p:txBody>
      </p:sp>
      <p:sp>
        <p:nvSpPr>
          <p:cNvPr id="6" name="Slide Number Placeholder 3">
            <a:extLst>
              <a:ext uri="{FF2B5EF4-FFF2-40B4-BE49-F238E27FC236}">
                <a16:creationId xmlns:a16="http://schemas.microsoft.com/office/drawing/2014/main" id="{63C463CE-4E5B-4308-9200-E0BFC2209FF0}"/>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2948280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err="1"/>
              <a:t>Viviparity</a:t>
            </a:r>
            <a:endParaRPr lang="en-IN" dirty="0"/>
          </a:p>
        </p:txBody>
      </p:sp>
      <p:sp>
        <p:nvSpPr>
          <p:cNvPr id="4" name="Content Placeholder 2">
            <a:extLst>
              <a:ext uri="{FF2B5EF4-FFF2-40B4-BE49-F238E27FC236}">
                <a16:creationId xmlns:a16="http://schemas.microsoft.com/office/drawing/2014/main" id="{0A81400C-6052-4C3F-8859-277E42F0CA4E}"/>
              </a:ext>
            </a:extLst>
          </p:cNvPr>
          <p:cNvSpPr>
            <a:spLocks noGrp="1"/>
          </p:cNvSpPr>
          <p:nvPr>
            <p:ph sz="quarter" idx="11"/>
          </p:nvPr>
        </p:nvSpPr>
        <p:spPr>
          <a:xfrm>
            <a:off x="0" y="6130290"/>
            <a:ext cx="1771650" cy="457200"/>
          </a:xfrm>
        </p:spPr>
        <p:txBody>
          <a:bodyPr/>
          <a:lstStyle/>
          <a:p>
            <a:pPr lvl="0"/>
            <a:r>
              <a:rPr lang="en-US" dirty="0">
                <a:solidFill>
                  <a:srgbClr val="000000"/>
                </a:solidFill>
              </a:rPr>
              <a:t>Figure 51.4</a:t>
            </a:r>
          </a:p>
        </p:txBody>
      </p:sp>
      <p:pic>
        <p:nvPicPr>
          <p:cNvPr id="8" name="Picture 3" descr="An image shows a small lemon shark and a mother fish under the sea.">
            <a:extLst>
              <a:ext uri="{FF2B5EF4-FFF2-40B4-BE49-F238E27FC236}">
                <a16:creationId xmlns:a16="http://schemas.microsoft.com/office/drawing/2014/main" id="{68AA290E-198E-4E89-83F1-421C852F4DF6}"/>
              </a:ext>
            </a:extLst>
          </p:cNvPr>
          <p:cNvPicPr>
            <a:picLocks noChangeAspect="1"/>
          </p:cNvPicPr>
          <p:nvPr/>
        </p:nvPicPr>
        <p:blipFill>
          <a:blip r:embed="rId2"/>
          <a:stretch>
            <a:fillRect/>
          </a:stretch>
        </p:blipFill>
        <p:spPr>
          <a:xfrm>
            <a:off x="1228596" y="1263474"/>
            <a:ext cx="6686807" cy="4583743"/>
          </a:xfrm>
          <a:prstGeom prst="rect">
            <a:avLst/>
          </a:prstGeom>
        </p:spPr>
      </p:pic>
      <p:sp>
        <p:nvSpPr>
          <p:cNvPr id="10" name="Text Placeholder 4">
            <a:extLst>
              <a:ext uri="{FF2B5EF4-FFF2-40B4-BE49-F238E27FC236}">
                <a16:creationId xmlns:a16="http://schemas.microsoft.com/office/drawing/2014/main" id="{414DF125-6062-4919-A0E0-8AF072841CC5}"/>
              </a:ext>
            </a:extLst>
          </p:cNvPr>
          <p:cNvSpPr>
            <a:spLocks noGrp="1"/>
          </p:cNvSpPr>
          <p:nvPr>
            <p:ph type="body" sz="quarter" idx="39"/>
          </p:nvPr>
        </p:nvSpPr>
        <p:spPr>
          <a:xfrm>
            <a:off x="3200400" y="5900204"/>
            <a:ext cx="2743200" cy="181356"/>
          </a:xfrm>
        </p:spPr>
        <p:txBody>
          <a:bodyPr/>
          <a:lstStyle/>
          <a:p>
            <a:pPr lvl="0" algn="ctr"/>
            <a:r>
              <a:rPr lang="en-US" dirty="0">
                <a:solidFill>
                  <a:srgbClr val="000000"/>
                </a:solidFill>
              </a:rPr>
              <a:t>David </a:t>
            </a:r>
            <a:r>
              <a:rPr lang="en-US" dirty="0" err="1">
                <a:solidFill>
                  <a:srgbClr val="000000"/>
                </a:solidFill>
              </a:rPr>
              <a:t>Doubilet</a:t>
            </a:r>
            <a:r>
              <a:rPr lang="en-US" dirty="0">
                <a:solidFill>
                  <a:srgbClr val="000000"/>
                </a:solidFill>
              </a:rPr>
              <a:t>/Undersea Images Inc.</a:t>
            </a:r>
          </a:p>
        </p:txBody>
      </p:sp>
      <p:sp>
        <p:nvSpPr>
          <p:cNvPr id="7" name="Slide Number Placeholder 5">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31345415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F8E56-E405-41AB-8122-9E88BAEBCE2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Evolution of Reproductive Systems</a:t>
            </a:r>
            <a:r>
              <a:rPr lang="en-US" sz="1200" dirty="0">
                <a:solidFill>
                  <a:srgbClr val="000000"/>
                </a:solidFill>
                <a:latin typeface="Arial" panose="020B0604020202020204" pitchFamily="34" charset="0"/>
                <a:ea typeface="Verdana" panose="020B0604030504040204" pitchFamily="34" charset="0"/>
                <a:cs typeface="Arial" pitchFamily="34" charset="0"/>
              </a:rPr>
              <a:t> 1</a:t>
            </a:r>
            <a:endParaRPr lang="en-US" sz="1200" baseline="-250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7997907-2205-4769-A737-02FF0D7DE054}"/>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Live birth has evolved many times in vertebrates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Once in mammals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Many times independently in fish, amphibians, and reptiles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Live birth requires internal fertilization</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Different means of gamete transfer occur in different animals</a:t>
            </a:r>
          </a:p>
        </p:txBody>
      </p:sp>
      <p:sp>
        <p:nvSpPr>
          <p:cNvPr id="6" name="Slide Number Placeholder 3">
            <a:extLst>
              <a:ext uri="{FF2B5EF4-FFF2-40B4-BE49-F238E27FC236}">
                <a16:creationId xmlns:a16="http://schemas.microsoft.com/office/drawing/2014/main" id="{62AE7683-86E0-4CF9-AE6A-C5BFB3CF9505}"/>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21655893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Evolution of Reproductive Systems</a:t>
            </a:r>
            <a:r>
              <a:rPr lang="en-US" sz="1200" dirty="0"/>
              <a:t> 2</a:t>
            </a:r>
            <a:endParaRPr lang="en-IN" sz="1200" dirty="0"/>
          </a:p>
        </p:txBody>
      </p:sp>
      <p:sp>
        <p:nvSpPr>
          <p:cNvPr id="4" name="Content Placeholder 3">
            <a:extLst>
              <a:ext uri="{FF2B5EF4-FFF2-40B4-BE49-F238E27FC236}">
                <a16:creationId xmlns:a16="http://schemas.microsoft.com/office/drawing/2014/main" id="{0A81400C-6052-4C3F-8859-277E42F0CA4E}"/>
              </a:ext>
            </a:extLst>
          </p:cNvPr>
          <p:cNvSpPr>
            <a:spLocks noGrp="1"/>
          </p:cNvSpPr>
          <p:nvPr>
            <p:ph sz="quarter" idx="15"/>
          </p:nvPr>
        </p:nvSpPr>
        <p:spPr>
          <a:xfrm>
            <a:off x="0" y="6138710"/>
            <a:ext cx="1840230" cy="457200"/>
          </a:xfrm>
        </p:spPr>
        <p:txBody>
          <a:bodyPr/>
          <a:lstStyle/>
          <a:p>
            <a:pPr lvl="0"/>
            <a:r>
              <a:rPr lang="en-US" dirty="0">
                <a:solidFill>
                  <a:srgbClr val="000000"/>
                </a:solidFill>
              </a:rPr>
              <a:t>Figure 51.6</a:t>
            </a:r>
          </a:p>
        </p:txBody>
      </p:sp>
      <p:pic>
        <p:nvPicPr>
          <p:cNvPr id="8" name="Picture 2" descr="An illustration shows the evolutionary events leading to internal fertilization and the live birth across the vertebrate phylogeny.">
            <a:extLst>
              <a:ext uri="{FF2B5EF4-FFF2-40B4-BE49-F238E27FC236}">
                <a16:creationId xmlns:a16="http://schemas.microsoft.com/office/drawing/2014/main" id="{68AA290E-198E-4E89-83F1-421C852F4DF6}"/>
              </a:ext>
            </a:extLst>
          </p:cNvPr>
          <p:cNvPicPr>
            <a:picLocks noChangeAspect="1"/>
          </p:cNvPicPr>
          <p:nvPr/>
        </p:nvPicPr>
        <p:blipFill>
          <a:blip r:embed="rId2"/>
          <a:stretch>
            <a:fillRect/>
          </a:stretch>
        </p:blipFill>
        <p:spPr>
          <a:xfrm>
            <a:off x="365760" y="1631423"/>
            <a:ext cx="8412480" cy="3939265"/>
          </a:xfrm>
          <a:prstGeom prst="rect">
            <a:avLst/>
          </a:prstGeom>
        </p:spPr>
      </p:pic>
      <p:sp>
        <p:nvSpPr>
          <p:cNvPr id="10" name="Text Placeholder 4">
            <a:extLst>
              <a:ext uri="{FF2B5EF4-FFF2-40B4-BE49-F238E27FC236}">
                <a16:creationId xmlns:a16="http://schemas.microsoft.com/office/drawing/2014/main" id="{97C13715-B3C3-4FF4-8D8C-C4E5F8AA4EA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1768179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643D9-E651-40D7-A788-EF310772C451}"/>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Fish Fertilization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5BC0752-8230-436E-B5F3-1A1C9AE5F617}"/>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 most species of bony fish, fertilization is external</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Thousands of eggs are fertilized, but only a few individuals grow to maturity</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 most species of cartilaginous fish, fertilization is internal</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Development of young is viviparous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Gives birth to a few, well-developed offspring</a:t>
            </a:r>
          </a:p>
        </p:txBody>
      </p:sp>
      <p:sp>
        <p:nvSpPr>
          <p:cNvPr id="6" name="Slide Number Placeholder 3">
            <a:extLst>
              <a:ext uri="{FF2B5EF4-FFF2-40B4-BE49-F238E27FC236}">
                <a16:creationId xmlns:a16="http://schemas.microsoft.com/office/drawing/2014/main" id="{A98F2816-336C-4D97-A467-8C7FC8F183BD}"/>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42212360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Amphibian Fertilization</a:t>
            </a:r>
            <a:r>
              <a:rPr lang="en-US" sz="1200" dirty="0"/>
              <a:t> 1</a:t>
            </a:r>
            <a:endParaRPr lang="en-IN" sz="1200"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900" y="1276710"/>
            <a:ext cx="4149090" cy="3009540"/>
          </a:xfrm>
        </p:spPr>
        <p:txBody>
          <a:bodyPr>
            <a:noAutofit/>
          </a:bodyPr>
          <a:lstStyle/>
          <a:p>
            <a:pPr marL="342900" indent="-342900">
              <a:spcAft>
                <a:spcPts val="1200"/>
              </a:spcAft>
              <a:buFont typeface="Arial" panose="020B0604020202020204" pitchFamily="34" charset="0"/>
              <a:buChar char="•"/>
            </a:pPr>
            <a:r>
              <a:rPr lang="en-US" dirty="0"/>
              <a:t>In most species fertilization is external</a:t>
            </a:r>
          </a:p>
          <a:p>
            <a:pPr marL="342900" indent="-342900">
              <a:spcAft>
                <a:spcPts val="1200"/>
              </a:spcAft>
              <a:buFont typeface="Arial" panose="020B0604020202020204" pitchFamily="34" charset="0"/>
              <a:buChar char="•"/>
            </a:pPr>
            <a:r>
              <a:rPr lang="en-US" dirty="0"/>
              <a:t>Eggs of most species develop in water</a:t>
            </a:r>
          </a:p>
          <a:p>
            <a:pPr marL="342900" indent="-342900">
              <a:buFont typeface="Arial" panose="020B0604020202020204" pitchFamily="34" charset="0"/>
              <a:buChar char="•"/>
            </a:pPr>
            <a:r>
              <a:rPr lang="en-US" dirty="0"/>
              <a:t>With some interesting exceptions</a:t>
            </a:r>
          </a:p>
        </p:txBody>
      </p:sp>
      <p:sp>
        <p:nvSpPr>
          <p:cNvPr id="5" name="Content Placeholder 3">
            <a:extLst>
              <a:ext uri="{FF2B5EF4-FFF2-40B4-BE49-F238E27FC236}">
                <a16:creationId xmlns:a16="http://schemas.microsoft.com/office/drawing/2014/main" id="{95810C02-6E8F-4983-A84B-FCA043A7F9A3}"/>
              </a:ext>
            </a:extLst>
          </p:cNvPr>
          <p:cNvSpPr>
            <a:spLocks noGrp="1"/>
          </p:cNvSpPr>
          <p:nvPr>
            <p:ph sz="quarter" idx="15"/>
          </p:nvPr>
        </p:nvSpPr>
        <p:spPr>
          <a:xfrm>
            <a:off x="0" y="6130290"/>
            <a:ext cx="1748790" cy="457200"/>
          </a:xfrm>
        </p:spPr>
        <p:txBody>
          <a:bodyPr/>
          <a:lstStyle/>
          <a:p>
            <a:r>
              <a:rPr lang="en-US" dirty="0"/>
              <a:t>Figure 51.7</a:t>
            </a:r>
          </a:p>
        </p:txBody>
      </p:sp>
      <p:pic>
        <p:nvPicPr>
          <p:cNvPr id="9" name="Picture 4" descr="An image shows the two frogs, one over the other, with eggs under the water.">
            <a:extLst>
              <a:ext uri="{FF2B5EF4-FFF2-40B4-BE49-F238E27FC236}">
                <a16:creationId xmlns:a16="http://schemas.microsoft.com/office/drawing/2014/main" id="{5FD6EAF0-E56F-4E3D-A6D4-223DECD36248}"/>
              </a:ext>
            </a:extLst>
          </p:cNvPr>
          <p:cNvPicPr>
            <a:picLocks noChangeAspect="1"/>
          </p:cNvPicPr>
          <p:nvPr/>
        </p:nvPicPr>
        <p:blipFill rotWithShape="1">
          <a:blip r:embed="rId2"/>
          <a:srcRect l="19493" r="14879"/>
          <a:stretch/>
        </p:blipFill>
        <p:spPr>
          <a:xfrm>
            <a:off x="4654639" y="1276710"/>
            <a:ext cx="3789502" cy="4018286"/>
          </a:xfrm>
          <a:prstGeom prst="rect">
            <a:avLst/>
          </a:prstGeom>
        </p:spPr>
      </p:pic>
      <p:sp>
        <p:nvSpPr>
          <p:cNvPr id="6" name="Text Placeholder 5">
            <a:extLst>
              <a:ext uri="{FF2B5EF4-FFF2-40B4-BE49-F238E27FC236}">
                <a16:creationId xmlns:a16="http://schemas.microsoft.com/office/drawing/2014/main" id="{4E94C1A5-6F82-4809-8956-9F257550582A}"/>
              </a:ext>
            </a:extLst>
          </p:cNvPr>
          <p:cNvSpPr>
            <a:spLocks noGrp="1"/>
          </p:cNvSpPr>
          <p:nvPr>
            <p:ph type="body" sz="quarter" idx="39"/>
          </p:nvPr>
        </p:nvSpPr>
        <p:spPr>
          <a:xfrm>
            <a:off x="5634990" y="5329286"/>
            <a:ext cx="1828800" cy="181356"/>
          </a:xfrm>
        </p:spPr>
        <p:txBody>
          <a:bodyPr/>
          <a:lstStyle/>
          <a:p>
            <a:pPr algn="ctr"/>
            <a:r>
              <a:rPr lang="en-US" dirty="0">
                <a:solidFill>
                  <a:srgbClr val="000000"/>
                </a:solidFill>
              </a:rPr>
              <a:t>George </a:t>
            </a:r>
            <a:r>
              <a:rPr lang="en-US" dirty="0" err="1">
                <a:solidFill>
                  <a:srgbClr val="000000"/>
                </a:solidFill>
              </a:rPr>
              <a:t>Grall</a:t>
            </a:r>
            <a:r>
              <a:rPr lang="en-US" dirty="0">
                <a:solidFill>
                  <a:srgbClr val="000000"/>
                </a:solidFill>
              </a:rPr>
              <a:t>/Getty Images</a:t>
            </a:r>
          </a:p>
        </p:txBody>
      </p:sp>
      <p:sp>
        <p:nvSpPr>
          <p:cNvPr id="8" name="Slide Number Placeholder 6">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25058524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Amphibian fertilization</a:t>
            </a:r>
            <a:r>
              <a:rPr lang="en-US" sz="1200" dirty="0"/>
              <a:t> 2</a:t>
            </a:r>
            <a:endParaRPr lang="en-IN" sz="1200" dirty="0"/>
          </a:p>
        </p:txBody>
      </p:sp>
      <p:sp>
        <p:nvSpPr>
          <p:cNvPr id="4" name="Content Placeholder 2">
            <a:extLst>
              <a:ext uri="{FF2B5EF4-FFF2-40B4-BE49-F238E27FC236}">
                <a16:creationId xmlns:a16="http://schemas.microsoft.com/office/drawing/2014/main" id="{0A81400C-6052-4C3F-8859-277E42F0CA4E}"/>
              </a:ext>
            </a:extLst>
          </p:cNvPr>
          <p:cNvSpPr>
            <a:spLocks noGrp="1"/>
          </p:cNvSpPr>
          <p:nvPr>
            <p:ph sz="quarter" idx="11"/>
          </p:nvPr>
        </p:nvSpPr>
        <p:spPr>
          <a:xfrm>
            <a:off x="0" y="6146831"/>
            <a:ext cx="1828800" cy="457200"/>
          </a:xfrm>
        </p:spPr>
        <p:txBody>
          <a:bodyPr/>
          <a:lstStyle/>
          <a:p>
            <a:pPr lvl="0"/>
            <a:r>
              <a:rPr lang="en-US" dirty="0">
                <a:solidFill>
                  <a:srgbClr val="000000"/>
                </a:solidFill>
              </a:rPr>
              <a:t>Figure 51.8</a:t>
            </a:r>
          </a:p>
        </p:txBody>
      </p:sp>
      <p:pic>
        <p:nvPicPr>
          <p:cNvPr id="8" name="Picture 3" descr="Four photos of the poison arrow frog with tadpole, a toad with egg, a marsupial frog with larvae in a pouch, and tadpoles of darwins frog.">
            <a:extLst>
              <a:ext uri="{FF2B5EF4-FFF2-40B4-BE49-F238E27FC236}">
                <a16:creationId xmlns:a16="http://schemas.microsoft.com/office/drawing/2014/main" id="{68AA290E-198E-4E89-83F1-421C852F4DF6}"/>
              </a:ext>
            </a:extLst>
          </p:cNvPr>
          <p:cNvPicPr>
            <a:picLocks noChangeAspect="1"/>
          </p:cNvPicPr>
          <p:nvPr/>
        </p:nvPicPr>
        <p:blipFill rotWithShape="1">
          <a:blip r:embed="rId2"/>
          <a:srcRect r="5642"/>
          <a:stretch/>
        </p:blipFill>
        <p:spPr>
          <a:xfrm>
            <a:off x="274320" y="1581684"/>
            <a:ext cx="8595360" cy="2144913"/>
          </a:xfrm>
          <a:prstGeom prst="rect">
            <a:avLst/>
          </a:prstGeom>
        </p:spPr>
      </p:pic>
      <p:sp>
        <p:nvSpPr>
          <p:cNvPr id="9" name="Content Placeholder 4">
            <a:extLst>
              <a:ext uri="{FF2B5EF4-FFF2-40B4-BE49-F238E27FC236}">
                <a16:creationId xmlns:a16="http://schemas.microsoft.com/office/drawing/2014/main" id="{2578FCD9-1492-4D20-BE93-C7238A4FA9F0}"/>
              </a:ext>
            </a:extLst>
          </p:cNvPr>
          <p:cNvSpPr>
            <a:spLocks noGrp="1"/>
          </p:cNvSpPr>
          <p:nvPr>
            <p:ph sz="quarter" idx="15"/>
          </p:nvPr>
        </p:nvSpPr>
        <p:spPr>
          <a:xfrm>
            <a:off x="342900" y="4226412"/>
            <a:ext cx="8458200" cy="1755808"/>
          </a:xfrm>
        </p:spPr>
        <p:txBody>
          <a:bodyPr/>
          <a:lstStyle/>
          <a:p>
            <a:r>
              <a:rPr lang="en-US" sz="1800" dirty="0"/>
              <a:t>a. In poison arrow frogs (family </a:t>
            </a:r>
            <a:r>
              <a:rPr lang="en-US" sz="1800" dirty="0" err="1"/>
              <a:t>Dendrobatidae</a:t>
            </a:r>
            <a:r>
              <a:rPr lang="en-US" sz="1800" dirty="0"/>
              <a:t>), the male carries the tadpoles on his back. b. In the female Surinam toad, </a:t>
            </a:r>
            <a:r>
              <a:rPr lang="en-US" sz="1800" i="1" dirty="0"/>
              <a:t>Pipa </a:t>
            </a:r>
            <a:r>
              <a:rPr lang="en-US" sz="1800" i="1" dirty="0" err="1"/>
              <a:t>pipa</a:t>
            </a:r>
            <a:r>
              <a:rPr lang="en-US" sz="1800" dirty="0"/>
              <a:t>, froglets develop from eggs in special brooding pouches on the back. c. In the South American marsupial frog, </a:t>
            </a:r>
            <a:r>
              <a:rPr lang="en-US" sz="1800" i="1" dirty="0" err="1"/>
              <a:t>Gastrotheca</a:t>
            </a:r>
            <a:r>
              <a:rPr lang="en-US" sz="1800" i="1" dirty="0"/>
              <a:t> </a:t>
            </a:r>
            <a:r>
              <a:rPr lang="en-US" sz="1800" i="1" dirty="0" err="1"/>
              <a:t>riobambae</a:t>
            </a:r>
            <a:r>
              <a:rPr lang="en-US" sz="1800" dirty="0"/>
              <a:t>, the female carries the developing larvae in a pouch on her back. d. Tadpoles of the Darwin’s frog, </a:t>
            </a:r>
            <a:r>
              <a:rPr lang="en-US" sz="1800" i="1" dirty="0" err="1"/>
              <a:t>Rhinoderma</a:t>
            </a:r>
            <a:r>
              <a:rPr lang="en-US" sz="1800" i="1" dirty="0"/>
              <a:t> </a:t>
            </a:r>
            <a:r>
              <a:rPr lang="en-US" sz="1800" i="1" dirty="0" err="1"/>
              <a:t>darwinii</a:t>
            </a:r>
            <a:r>
              <a:rPr lang="en-US" sz="1800" dirty="0"/>
              <a:t>, develop into froglets in the vocal pouch of the male and emerge from the mouth. </a:t>
            </a:r>
          </a:p>
        </p:txBody>
      </p:sp>
      <p:sp>
        <p:nvSpPr>
          <p:cNvPr id="11" name="Content Placeholder 5">
            <a:extLst>
              <a:ext uri="{FF2B5EF4-FFF2-40B4-BE49-F238E27FC236}">
                <a16:creationId xmlns:a16="http://schemas.microsoft.com/office/drawing/2014/main" id="{E9071527-D2B8-4392-9CFE-446C990EA14A}"/>
              </a:ext>
            </a:extLst>
          </p:cNvPr>
          <p:cNvSpPr>
            <a:spLocks noGrp="1"/>
          </p:cNvSpPr>
          <p:nvPr>
            <p:ph sz="quarter" idx="17"/>
          </p:nvPr>
        </p:nvSpPr>
        <p:spPr>
          <a:xfrm>
            <a:off x="914400" y="3780028"/>
            <a:ext cx="7315200" cy="243332"/>
          </a:xfrm>
        </p:spPr>
        <p:txBody>
          <a:bodyPr/>
          <a:lstStyle/>
          <a:p>
            <a:pPr lvl="0" algn="ctr"/>
            <a:r>
              <a:rPr lang="en-US" sz="800" dirty="0">
                <a:solidFill>
                  <a:srgbClr val="000000"/>
                </a:solidFill>
              </a:rPr>
              <a:t>(a) Jonathan </a:t>
            </a:r>
            <a:r>
              <a:rPr lang="en-US" sz="800" dirty="0" err="1">
                <a:solidFill>
                  <a:srgbClr val="000000"/>
                </a:solidFill>
              </a:rPr>
              <a:t>Losos</a:t>
            </a:r>
            <a:r>
              <a:rPr lang="en-US" sz="800" dirty="0">
                <a:solidFill>
                  <a:srgbClr val="000000"/>
                </a:solidFill>
              </a:rPr>
              <a:t>; (b) </a:t>
            </a:r>
            <a:r>
              <a:rPr lang="en-US" sz="800" dirty="0" err="1">
                <a:solidFill>
                  <a:srgbClr val="000000"/>
                </a:solidFill>
              </a:rPr>
              <a:t>Photoshot</a:t>
            </a:r>
            <a:r>
              <a:rPr lang="en-US" sz="800" dirty="0">
                <a:solidFill>
                  <a:srgbClr val="000000"/>
                </a:solidFill>
              </a:rPr>
              <a:t>/</a:t>
            </a:r>
            <a:r>
              <a:rPr lang="en-US" sz="800" dirty="0" err="1">
                <a:solidFill>
                  <a:srgbClr val="000000"/>
                </a:solidFill>
              </a:rPr>
              <a:t>SuperStock</a:t>
            </a:r>
            <a:r>
              <a:rPr lang="en-US" sz="800" dirty="0">
                <a:solidFill>
                  <a:srgbClr val="000000"/>
                </a:solidFill>
              </a:rPr>
              <a:t>; (c) Andrea &amp; Antonella Ferrari/NHPA/</a:t>
            </a:r>
            <a:r>
              <a:rPr lang="en-US" sz="800" dirty="0" err="1">
                <a:solidFill>
                  <a:srgbClr val="000000"/>
                </a:solidFill>
              </a:rPr>
              <a:t>Photoshot</a:t>
            </a:r>
            <a:r>
              <a:rPr lang="en-US" sz="800" dirty="0">
                <a:solidFill>
                  <a:srgbClr val="000000"/>
                </a:solidFill>
              </a:rPr>
              <a:t>/Newscom; (d) Nature Picture Library/</a:t>
            </a:r>
            <a:r>
              <a:rPr lang="en-US" sz="800" dirty="0" err="1">
                <a:solidFill>
                  <a:srgbClr val="000000"/>
                </a:solidFill>
              </a:rPr>
              <a:t>Alamy</a:t>
            </a:r>
            <a:r>
              <a:rPr lang="en-US" sz="800" dirty="0">
                <a:solidFill>
                  <a:srgbClr val="000000"/>
                </a:solidFill>
              </a:rPr>
              <a:t> Stock Photo</a:t>
            </a:r>
          </a:p>
        </p:txBody>
      </p:sp>
      <p:sp>
        <p:nvSpPr>
          <p:cNvPr id="7" name="Slide Number Placeholder 6">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4169640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FF376-60DE-4586-8E58-22F19298119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Reptile Fertilization</a:t>
            </a:r>
          </a:p>
        </p:txBody>
      </p:sp>
      <p:sp>
        <p:nvSpPr>
          <p:cNvPr id="3" name="Content Placeholder 2">
            <a:extLst>
              <a:ext uri="{FF2B5EF4-FFF2-40B4-BE49-F238E27FC236}">
                <a16:creationId xmlns:a16="http://schemas.microsoft.com/office/drawing/2014/main" id="{B39406F6-E8C9-4815-BBB0-5792DA3107D4}"/>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oviparous reptiles lay eggs and abandon them</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Leathery shell on egg</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Other species of reptiles are ovoviviparous</a:t>
            </a:r>
          </a:p>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Some species are viviparous</a:t>
            </a:r>
          </a:p>
        </p:txBody>
      </p:sp>
      <p:sp>
        <p:nvSpPr>
          <p:cNvPr id="6" name="Slide Number Placeholder 3">
            <a:extLst>
              <a:ext uri="{FF2B5EF4-FFF2-40B4-BE49-F238E27FC236}">
                <a16:creationId xmlns:a16="http://schemas.microsoft.com/office/drawing/2014/main" id="{3D77BFD9-61C9-4941-9D97-AB6A8D237F86}"/>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1826557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Bird Fertilization</a:t>
            </a:r>
            <a:endParaRPr lang="en-IN" sz="1200"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900" y="1276710"/>
            <a:ext cx="4331970" cy="4678396"/>
          </a:xfrm>
        </p:spPr>
        <p:txBody>
          <a:bodyPr>
            <a:noAutofit/>
          </a:bodyPr>
          <a:lstStyle/>
          <a:p>
            <a:pPr>
              <a:spcBef>
                <a:spcPts val="624"/>
              </a:spcBef>
              <a:spcAft>
                <a:spcPts val="0"/>
              </a:spcAft>
            </a:pPr>
            <a:r>
              <a:rPr lang="en-US" dirty="0"/>
              <a:t>All birds practice internal fertilization</a:t>
            </a:r>
          </a:p>
          <a:p>
            <a:pPr>
              <a:spcBef>
                <a:spcPts val="624"/>
              </a:spcBef>
              <a:spcAft>
                <a:spcPts val="0"/>
              </a:spcAft>
            </a:pPr>
            <a:r>
              <a:rPr lang="en-US" dirty="0"/>
              <a:t>Hard calcareous shell on egg</a:t>
            </a:r>
          </a:p>
          <a:p>
            <a:pPr>
              <a:spcBef>
                <a:spcPts val="624"/>
              </a:spcBef>
              <a:spcAft>
                <a:spcPts val="0"/>
              </a:spcAft>
            </a:pPr>
            <a:r>
              <a:rPr lang="en-US" dirty="0"/>
              <a:t>Birds are endotherms</a:t>
            </a:r>
          </a:p>
          <a:p>
            <a:pPr marL="342900" indent="-342900">
              <a:spcBef>
                <a:spcPts val="624"/>
              </a:spcBef>
              <a:spcAft>
                <a:spcPts val="0"/>
              </a:spcAft>
              <a:buFont typeface="Arial" panose="020B0604020202020204" pitchFamily="34" charset="0"/>
              <a:buChar char="•"/>
            </a:pPr>
            <a:r>
              <a:rPr lang="en-US" dirty="0"/>
              <a:t>Must incubate eggs to keep them warm</a:t>
            </a:r>
          </a:p>
          <a:p>
            <a:pPr>
              <a:spcBef>
                <a:spcPts val="624"/>
              </a:spcBef>
              <a:spcAft>
                <a:spcPts val="0"/>
              </a:spcAft>
            </a:pPr>
            <a:r>
              <a:rPr lang="en-US" dirty="0"/>
              <a:t>Amniotic egg</a:t>
            </a:r>
          </a:p>
          <a:p>
            <a:pPr marL="342900" indent="-342900">
              <a:spcBef>
                <a:spcPts val="624"/>
              </a:spcBef>
              <a:spcAft>
                <a:spcPts val="0"/>
              </a:spcAft>
              <a:buFont typeface="Arial" panose="020B0604020202020204" pitchFamily="34" charset="0"/>
              <a:buChar char="•"/>
            </a:pPr>
            <a:r>
              <a:rPr lang="en-US" dirty="0"/>
              <a:t>Extraembryonic membranes</a:t>
            </a:r>
          </a:p>
          <a:p>
            <a:pPr marL="342900" indent="-342900">
              <a:spcBef>
                <a:spcPts val="624"/>
              </a:spcBef>
              <a:spcAft>
                <a:spcPts val="0"/>
              </a:spcAft>
              <a:buFont typeface="Arial" panose="020B0604020202020204" pitchFamily="34" charset="0"/>
              <a:buChar char="•"/>
            </a:pPr>
            <a:r>
              <a:rPr lang="en-US" dirty="0"/>
              <a:t>External calcareous shell</a:t>
            </a:r>
          </a:p>
          <a:p>
            <a:pPr marL="342900" indent="-342900">
              <a:spcBef>
                <a:spcPts val="624"/>
              </a:spcBef>
              <a:spcAft>
                <a:spcPts val="0"/>
              </a:spcAft>
              <a:buFont typeface="Arial" panose="020B0604020202020204" pitchFamily="34" charset="0"/>
              <a:buChar char="•"/>
            </a:pPr>
            <a:r>
              <a:rPr lang="en-US" dirty="0"/>
              <a:t>Adaptation for life on land</a:t>
            </a:r>
          </a:p>
        </p:txBody>
      </p:sp>
      <p:sp>
        <p:nvSpPr>
          <p:cNvPr id="5" name="Content Placeholder 3">
            <a:extLst>
              <a:ext uri="{FF2B5EF4-FFF2-40B4-BE49-F238E27FC236}">
                <a16:creationId xmlns:a16="http://schemas.microsoft.com/office/drawing/2014/main" id="{95810C02-6E8F-4983-A84B-FCA043A7F9A3}"/>
              </a:ext>
            </a:extLst>
          </p:cNvPr>
          <p:cNvSpPr>
            <a:spLocks noGrp="1"/>
          </p:cNvSpPr>
          <p:nvPr>
            <p:ph sz="quarter" idx="15"/>
          </p:nvPr>
        </p:nvSpPr>
        <p:spPr>
          <a:xfrm>
            <a:off x="0" y="6138710"/>
            <a:ext cx="1725930" cy="457200"/>
          </a:xfrm>
        </p:spPr>
        <p:txBody>
          <a:bodyPr/>
          <a:lstStyle/>
          <a:p>
            <a:r>
              <a:rPr lang="en-US" dirty="0"/>
              <a:t>Figure 51.9</a:t>
            </a:r>
          </a:p>
        </p:txBody>
      </p:sp>
      <p:pic>
        <p:nvPicPr>
          <p:cNvPr id="9" name="Picture 4" descr="A penguin sits on its eggs while its mate stands close by.">
            <a:extLst>
              <a:ext uri="{FF2B5EF4-FFF2-40B4-BE49-F238E27FC236}">
                <a16:creationId xmlns:a16="http://schemas.microsoft.com/office/drawing/2014/main" id="{5FD6EAF0-E56F-4E3D-A6D4-223DECD36248}"/>
              </a:ext>
            </a:extLst>
          </p:cNvPr>
          <p:cNvPicPr>
            <a:picLocks noChangeAspect="1"/>
          </p:cNvPicPr>
          <p:nvPr/>
        </p:nvPicPr>
        <p:blipFill>
          <a:blip r:embed="rId2"/>
          <a:stretch>
            <a:fillRect/>
          </a:stretch>
        </p:blipFill>
        <p:spPr>
          <a:xfrm>
            <a:off x="4881494" y="1276710"/>
            <a:ext cx="3943858" cy="2694455"/>
          </a:xfrm>
          <a:prstGeom prst="rect">
            <a:avLst/>
          </a:prstGeom>
        </p:spPr>
      </p:pic>
      <p:sp>
        <p:nvSpPr>
          <p:cNvPr id="6" name="Text Placeholder 5">
            <a:extLst>
              <a:ext uri="{FF2B5EF4-FFF2-40B4-BE49-F238E27FC236}">
                <a16:creationId xmlns:a16="http://schemas.microsoft.com/office/drawing/2014/main" id="{1F971EE1-DC99-48AC-931B-D82F726AE34F}"/>
              </a:ext>
            </a:extLst>
          </p:cNvPr>
          <p:cNvSpPr>
            <a:spLocks noGrp="1"/>
          </p:cNvSpPr>
          <p:nvPr>
            <p:ph type="body" sz="quarter" idx="39"/>
          </p:nvPr>
        </p:nvSpPr>
        <p:spPr>
          <a:xfrm>
            <a:off x="5939023" y="4016885"/>
            <a:ext cx="1828800" cy="181356"/>
          </a:xfrm>
        </p:spPr>
        <p:txBody>
          <a:bodyPr/>
          <a:lstStyle/>
          <a:p>
            <a:pPr algn="ctr"/>
            <a:r>
              <a:rPr lang="en-US" dirty="0">
                <a:solidFill>
                  <a:srgbClr val="000000"/>
                </a:solidFill>
              </a:rPr>
              <a:t>Michael Nolan/age </a:t>
            </a:r>
            <a:r>
              <a:rPr lang="en-US" dirty="0" err="1">
                <a:solidFill>
                  <a:srgbClr val="000000"/>
                </a:solidFill>
              </a:rPr>
              <a:t>fotostock</a:t>
            </a:r>
            <a:endParaRPr lang="en-US" dirty="0">
              <a:solidFill>
                <a:srgbClr val="000000"/>
              </a:solidFill>
            </a:endParaRPr>
          </a:p>
        </p:txBody>
      </p:sp>
      <p:sp>
        <p:nvSpPr>
          <p:cNvPr id="8" name="Slide Number Placeholder 6">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40793910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39E044-ED9E-445D-A8C1-4F029A2EB837}"/>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Vertebrate Reproductive Cycles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2D8EC7E-0AEB-4286-8630-CAF772DB5F74}"/>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Female reproductive cycles involve periodic release of a mature ovum (ovulation)</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females are sexually receptive to males only around time of ovulation (estrus)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Primates have menstrual cycles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Females bleed when shedding inner lining of the uterus (menstruation)</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copulate at any time in their cycle</a:t>
            </a:r>
          </a:p>
        </p:txBody>
      </p:sp>
      <p:sp>
        <p:nvSpPr>
          <p:cNvPr id="6" name="Slide Number Placeholder 3">
            <a:extLst>
              <a:ext uri="{FF2B5EF4-FFF2-40B4-BE49-F238E27FC236}">
                <a16:creationId xmlns:a16="http://schemas.microsoft.com/office/drawing/2014/main" id="{5F929F72-3526-4BF5-A590-76D29E9D572F}"/>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31390048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1704-BF9C-4431-8CC6-E3938CE562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11" name="Content Placeholder 2">
            <a:extLst>
              <a:ext uri="{FF2B5EF4-FFF2-40B4-BE49-F238E27FC236}">
                <a16:creationId xmlns:a16="http://schemas.microsoft.com/office/drawing/2014/main" id="{C277484C-B23F-478E-A3C2-F3F1EA52989F}"/>
              </a:ext>
            </a:extLst>
          </p:cNvPr>
          <p:cNvSpPr>
            <a:spLocks noGrp="1"/>
          </p:cNvSpPr>
          <p:nvPr>
            <p:ph sz="quarter" idx="11"/>
          </p:nvPr>
        </p:nvSpPr>
        <p:spPr>
          <a:xfrm>
            <a:off x="342900" y="1276710"/>
            <a:ext cx="4488407" cy="5173894"/>
          </a:xfrm>
        </p:spPr>
        <p:txBody>
          <a:bodyPr/>
          <a:lstStyle/>
          <a:p>
            <a:pPr marL="731520" indent="-731520"/>
            <a:r>
              <a:rPr lang="en-IN" b="1" dirty="0"/>
              <a:t>51.1 	</a:t>
            </a:r>
            <a:r>
              <a:rPr lang="en-IN" dirty="0"/>
              <a:t>Animal Reproductive Strategies </a:t>
            </a:r>
          </a:p>
          <a:p>
            <a:pPr marL="731520" indent="-731520"/>
            <a:r>
              <a:rPr lang="en-US" b="1" dirty="0"/>
              <a:t>51.2 	</a:t>
            </a:r>
            <a:r>
              <a:rPr lang="en-US" dirty="0"/>
              <a:t>Vertebrate Fertilization and Development </a:t>
            </a:r>
          </a:p>
          <a:p>
            <a:pPr marL="731520" indent="-731520"/>
            <a:r>
              <a:rPr lang="en-US" b="1" dirty="0"/>
              <a:t>51.3 	</a:t>
            </a:r>
            <a:r>
              <a:rPr lang="en-US" dirty="0"/>
              <a:t>Structure and Function of the Human Male Reproductive System </a:t>
            </a:r>
          </a:p>
          <a:p>
            <a:pPr marL="731520" indent="-731520"/>
            <a:r>
              <a:rPr lang="en-US" b="1" dirty="0"/>
              <a:t>51.4 	</a:t>
            </a:r>
            <a:r>
              <a:rPr lang="en-US" dirty="0"/>
              <a:t>Structure and Function of the Human Female Reproductive System </a:t>
            </a:r>
          </a:p>
          <a:p>
            <a:pPr marL="731520" indent="-731520"/>
            <a:r>
              <a:rPr lang="en-US" b="1" dirty="0"/>
              <a:t>51.5 	</a:t>
            </a:r>
            <a:r>
              <a:rPr lang="en-US" dirty="0"/>
              <a:t>Contraception and Infertility Treatments</a:t>
            </a:r>
          </a:p>
        </p:txBody>
      </p:sp>
      <p:pic>
        <p:nvPicPr>
          <p:cNvPr id="9" name="Picture 3" descr="A photograph shows a dainty green tree frog sitting on a leaf with its bubbled-up vocal sac.">
            <a:extLst>
              <a:ext uri="{FF2B5EF4-FFF2-40B4-BE49-F238E27FC236}">
                <a16:creationId xmlns:a16="http://schemas.microsoft.com/office/drawing/2014/main" id="{7EBC62BC-439B-4A31-821A-48DC5C2E9927}"/>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029597" y="1242740"/>
            <a:ext cx="3771503" cy="476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520A0887-2DBE-4C6E-AB9F-67277F6B20B4}"/>
              </a:ext>
            </a:extLst>
          </p:cNvPr>
          <p:cNvSpPr>
            <a:spLocks noGrp="1"/>
          </p:cNvSpPr>
          <p:nvPr>
            <p:ph type="body" sz="quarter" idx="39"/>
          </p:nvPr>
        </p:nvSpPr>
        <p:spPr>
          <a:xfrm>
            <a:off x="6000948" y="6067600"/>
            <a:ext cx="1828800" cy="181356"/>
          </a:xfrm>
        </p:spPr>
        <p:txBody>
          <a:bodyPr/>
          <a:lstStyle/>
          <a:p>
            <a:pPr algn="ctr"/>
            <a:r>
              <a:rPr lang="en-US" dirty="0">
                <a:solidFill>
                  <a:schemeClr val="tx1"/>
                </a:solidFill>
              </a:rPr>
              <a:t>Geordie Torr/</a:t>
            </a:r>
            <a:r>
              <a:rPr lang="en-US" dirty="0" err="1">
                <a:solidFill>
                  <a:schemeClr val="tx1"/>
                </a:solidFill>
              </a:rPr>
              <a:t>Alamy</a:t>
            </a:r>
            <a:r>
              <a:rPr lang="en-US" dirty="0">
                <a:solidFill>
                  <a:schemeClr val="tx1"/>
                </a:solidFill>
              </a:rPr>
              <a:t> Stock Photo</a:t>
            </a:r>
          </a:p>
        </p:txBody>
      </p:sp>
      <p:sp>
        <p:nvSpPr>
          <p:cNvPr id="6" name="Slide Number Placeholder 5">
            <a:extLst>
              <a:ext uri="{FF2B5EF4-FFF2-40B4-BE49-F238E27FC236}">
                <a16:creationId xmlns:a16="http://schemas.microsoft.com/office/drawing/2014/main" id="{45CCC8A6-6DF5-4C45-9B62-3F81AC1937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5817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42F9A-457F-438E-AE7E-E0325B11F9B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Reproduction in Mammals</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C1B851A6-DB0B-443E-822B-67FA2B87689B}"/>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Mammals are of three types</a:t>
            </a:r>
          </a:p>
          <a:p>
            <a:pPr marL="457200" lvl="0" indent="-457200">
              <a:spcBef>
                <a:spcPts val="1200"/>
              </a:spcBef>
              <a:spcAft>
                <a:spcPts val="600"/>
              </a:spcAft>
              <a:buClr>
                <a:srgbClr val="000000"/>
              </a:buClr>
              <a:buFont typeface="+mj-lt"/>
              <a:buAutoNum type="alphaLcParenR"/>
            </a:pPr>
            <a:r>
              <a:rPr lang="en-US" dirty="0">
                <a:solidFill>
                  <a:srgbClr val="000000"/>
                </a:solidFill>
                <a:latin typeface="Arial" panose="020B0604020202020204" pitchFamily="34" charset="0"/>
                <a:ea typeface="Verdana" panose="020B0604030504040204" pitchFamily="34" charset="0"/>
              </a:rPr>
              <a:t>Monotremes are oviparous</a:t>
            </a:r>
          </a:p>
          <a:p>
            <a:pPr marL="640080" lvl="0" indent="-283464">
              <a:spcBef>
                <a:spcPts val="1200"/>
              </a:spcBef>
              <a:spcAft>
                <a:spcPts val="6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Lay eggs</a:t>
            </a:r>
          </a:p>
          <a:p>
            <a:pPr marL="457200" lvl="0" indent="-457200">
              <a:spcBef>
                <a:spcPts val="1200"/>
              </a:spcBef>
              <a:spcAft>
                <a:spcPts val="600"/>
              </a:spcAft>
              <a:buClr>
                <a:srgbClr val="000000"/>
              </a:buClr>
              <a:buFont typeface="+mj-lt"/>
              <a:buAutoNum type="alphaLcParenR" startAt="2"/>
            </a:pPr>
            <a:r>
              <a:rPr lang="en-US" dirty="0">
                <a:solidFill>
                  <a:srgbClr val="000000"/>
                </a:solidFill>
                <a:latin typeface="Arial" panose="020B0604020202020204" pitchFamily="34" charset="0"/>
                <a:ea typeface="Verdana" panose="020B0604030504040204" pitchFamily="34" charset="0"/>
              </a:rPr>
              <a:t>Marsupials are viviparous</a:t>
            </a:r>
          </a:p>
          <a:p>
            <a:pPr marL="640080" lvl="0" indent="-283464">
              <a:spcBef>
                <a:spcPts val="1200"/>
              </a:spcBef>
              <a:spcAft>
                <a:spcPts val="6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Give birth to incompletely developed offspring, who mature in mother’s pouch</a:t>
            </a:r>
          </a:p>
          <a:p>
            <a:pPr marL="457200" lvl="0" indent="-457200">
              <a:spcBef>
                <a:spcPts val="1200"/>
              </a:spcBef>
              <a:spcAft>
                <a:spcPts val="600"/>
              </a:spcAft>
              <a:buClr>
                <a:srgbClr val="000000"/>
              </a:buClr>
              <a:buFont typeface="+mj-lt"/>
              <a:buAutoNum type="alphaLcParenR" startAt="3"/>
            </a:pPr>
            <a:r>
              <a:rPr lang="en-US" dirty="0">
                <a:solidFill>
                  <a:srgbClr val="000000"/>
                </a:solidFill>
                <a:latin typeface="Arial" panose="020B0604020202020204" pitchFamily="34" charset="0"/>
                <a:ea typeface="Verdana" panose="020B0604030504040204" pitchFamily="34" charset="0"/>
              </a:rPr>
              <a:t>Placentals are viviparous</a:t>
            </a:r>
          </a:p>
          <a:p>
            <a:pPr marL="640080" lvl="0" indent="-283464">
              <a:spcBef>
                <a:spcPts val="1200"/>
              </a:spcBef>
              <a:spcAft>
                <a:spcPts val="6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Retain young in uterus for long period of development</a:t>
            </a:r>
          </a:p>
          <a:p>
            <a:pPr marL="640080" lvl="0" indent="-283464">
              <a:spcBef>
                <a:spcPts val="1200"/>
              </a:spcBef>
              <a:spcAft>
                <a:spcPts val="6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Nourished by placenta from mother’s blood</a:t>
            </a:r>
          </a:p>
        </p:txBody>
      </p:sp>
      <p:sp>
        <p:nvSpPr>
          <p:cNvPr id="6" name="Slide Number Placeholder 3">
            <a:extLst>
              <a:ext uri="{FF2B5EF4-FFF2-40B4-BE49-F238E27FC236}">
                <a16:creationId xmlns:a16="http://schemas.microsoft.com/office/drawing/2014/main" id="{FEC9A8F5-1838-41C4-8DDF-213102AAD9E7}"/>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10249236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Reproduction in Mammals</a:t>
            </a:r>
            <a:r>
              <a:rPr lang="en-US" sz="1200" dirty="0">
                <a:solidFill>
                  <a:srgbClr val="000000"/>
                </a:solidFill>
                <a:latin typeface="Arial" panose="020B0604020202020204" pitchFamily="34" charset="0"/>
                <a:ea typeface="Verdana" panose="020B0604030504040204" pitchFamily="34" charset="0"/>
                <a:cs typeface="Arial" pitchFamily="34" charset="0"/>
              </a:rPr>
              <a:t> 2</a:t>
            </a:r>
            <a:endParaRPr lang="en-IN" sz="1200" dirty="0"/>
          </a:p>
        </p:txBody>
      </p:sp>
      <p:sp>
        <p:nvSpPr>
          <p:cNvPr id="4" name="Content Placeholder 2">
            <a:extLst>
              <a:ext uri="{FF2B5EF4-FFF2-40B4-BE49-F238E27FC236}">
                <a16:creationId xmlns:a16="http://schemas.microsoft.com/office/drawing/2014/main" id="{0A81400C-6052-4C3F-8859-277E42F0CA4E}"/>
              </a:ext>
            </a:extLst>
          </p:cNvPr>
          <p:cNvSpPr>
            <a:spLocks noGrp="1"/>
          </p:cNvSpPr>
          <p:nvPr>
            <p:ph sz="quarter" idx="11"/>
          </p:nvPr>
        </p:nvSpPr>
        <p:spPr>
          <a:xfrm>
            <a:off x="11430" y="6118860"/>
            <a:ext cx="2000250" cy="457200"/>
          </a:xfrm>
        </p:spPr>
        <p:txBody>
          <a:bodyPr/>
          <a:lstStyle/>
          <a:p>
            <a:pPr lvl="0"/>
            <a:r>
              <a:rPr lang="en-US" dirty="0">
                <a:solidFill>
                  <a:srgbClr val="000000"/>
                </a:solidFill>
              </a:rPr>
              <a:t>Figure 51.10</a:t>
            </a:r>
          </a:p>
        </p:txBody>
      </p:sp>
      <p:pic>
        <p:nvPicPr>
          <p:cNvPr id="8" name="Picture 3" descr="Three images show the monotremes with new offspring, a red kangaroo with a baby kangaroo in the pouch and a spotted deer with a baby deer.">
            <a:extLst>
              <a:ext uri="{FF2B5EF4-FFF2-40B4-BE49-F238E27FC236}">
                <a16:creationId xmlns:a16="http://schemas.microsoft.com/office/drawing/2014/main" id="{68AA290E-198E-4E89-83F1-421C852F4DF6}"/>
              </a:ext>
            </a:extLst>
          </p:cNvPr>
          <p:cNvPicPr>
            <a:picLocks noChangeAspect="1"/>
          </p:cNvPicPr>
          <p:nvPr/>
        </p:nvPicPr>
        <p:blipFill>
          <a:blip r:embed="rId2"/>
          <a:stretch>
            <a:fillRect/>
          </a:stretch>
        </p:blipFill>
        <p:spPr>
          <a:xfrm>
            <a:off x="532052" y="1318612"/>
            <a:ext cx="8079894" cy="3375085"/>
          </a:xfrm>
          <a:prstGeom prst="rect">
            <a:avLst/>
          </a:prstGeom>
        </p:spPr>
      </p:pic>
      <p:sp>
        <p:nvSpPr>
          <p:cNvPr id="5" name="Text Placeholder 4">
            <a:extLst>
              <a:ext uri="{FF2B5EF4-FFF2-40B4-BE49-F238E27FC236}">
                <a16:creationId xmlns:a16="http://schemas.microsoft.com/office/drawing/2014/main" id="{F74B417D-F737-4E38-A854-7220F45B1629}"/>
              </a:ext>
            </a:extLst>
          </p:cNvPr>
          <p:cNvSpPr>
            <a:spLocks noGrp="1"/>
          </p:cNvSpPr>
          <p:nvPr>
            <p:ph type="body" sz="quarter" idx="39"/>
          </p:nvPr>
        </p:nvSpPr>
        <p:spPr>
          <a:xfrm>
            <a:off x="2148839" y="4815546"/>
            <a:ext cx="4846320" cy="181356"/>
          </a:xfrm>
        </p:spPr>
        <p:txBody>
          <a:bodyPr/>
          <a:lstStyle/>
          <a:p>
            <a:pPr algn="ctr"/>
            <a:r>
              <a:rPr lang="en-US" dirty="0">
                <a:solidFill>
                  <a:srgbClr val="000000"/>
                </a:solidFill>
              </a:rPr>
              <a:t>(a) Jean Phillippe </a:t>
            </a:r>
            <a:r>
              <a:rPr lang="en-US" dirty="0" err="1">
                <a:solidFill>
                  <a:srgbClr val="000000"/>
                </a:solidFill>
              </a:rPr>
              <a:t>Varin</a:t>
            </a:r>
            <a:r>
              <a:rPr lang="en-US" dirty="0">
                <a:solidFill>
                  <a:srgbClr val="000000"/>
                </a:solidFill>
              </a:rPr>
              <a:t>/Science Source; (b) Tom McHugh/ Science Source; (c) </a:t>
            </a:r>
            <a:r>
              <a:rPr lang="en-US" dirty="0" err="1">
                <a:solidFill>
                  <a:srgbClr val="000000"/>
                </a:solidFill>
              </a:rPr>
              <a:t>Leene</a:t>
            </a:r>
            <a:r>
              <a:rPr lang="en-US" dirty="0">
                <a:solidFill>
                  <a:srgbClr val="000000"/>
                </a:solidFill>
              </a:rPr>
              <a:t>/Shutterstock</a:t>
            </a:r>
          </a:p>
        </p:txBody>
      </p:sp>
      <p:sp>
        <p:nvSpPr>
          <p:cNvPr id="7" name="Slide Number Placeholder 5">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4467825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47010-63C2-499A-A7FF-118F288BA138}"/>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Human Male Reproductive System</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855EA7A-631E-4AE4-AEEB-391D94EF5DDE}"/>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Seminiferous tubules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Sites of sperm production</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Leydig cells produce testosterone</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Converts indifferent external genitalia into penis and scrotum</a:t>
            </a:r>
          </a:p>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Shortly before birth, the testes descend into the scrotum because sperm need cooler temperature to develop</a:t>
            </a:r>
          </a:p>
        </p:txBody>
      </p:sp>
      <p:sp>
        <p:nvSpPr>
          <p:cNvPr id="6" name="Slide Number Placeholder 3">
            <a:extLst>
              <a:ext uri="{FF2B5EF4-FFF2-40B4-BE49-F238E27FC236}">
                <a16:creationId xmlns:a16="http://schemas.microsoft.com/office/drawing/2014/main" id="{6D6A6CFE-051B-4167-8436-E77175F15933}"/>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34634004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Anatomy of the Human Male Reproductive System</a:t>
            </a:r>
            <a:endParaRPr lang="en-IN" sz="1200" dirty="0"/>
          </a:p>
        </p:txBody>
      </p:sp>
      <p:pic>
        <p:nvPicPr>
          <p:cNvPr id="8" name="Picture 2" descr="An illustration shows the anatomy of the male mammalian reproductive system.">
            <a:extLst>
              <a:ext uri="{FF2B5EF4-FFF2-40B4-BE49-F238E27FC236}">
                <a16:creationId xmlns:a16="http://schemas.microsoft.com/office/drawing/2014/main" id="{68AA290E-198E-4E89-83F1-421C852F4DF6}"/>
              </a:ext>
            </a:extLst>
          </p:cNvPr>
          <p:cNvPicPr>
            <a:picLocks noChangeAspect="1"/>
          </p:cNvPicPr>
          <p:nvPr/>
        </p:nvPicPr>
        <p:blipFill>
          <a:blip r:embed="rId2"/>
          <a:stretch>
            <a:fillRect/>
          </a:stretch>
        </p:blipFill>
        <p:spPr>
          <a:xfrm>
            <a:off x="1560719" y="1368717"/>
            <a:ext cx="6022561" cy="4492238"/>
          </a:xfrm>
          <a:prstGeom prst="rect">
            <a:avLst/>
          </a:prstGeom>
        </p:spPr>
      </p:pic>
      <p:sp>
        <p:nvSpPr>
          <p:cNvPr id="4" name="Content Placeholder 3">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51.11</a:t>
            </a:r>
          </a:p>
        </p:txBody>
      </p:sp>
      <p:sp>
        <p:nvSpPr>
          <p:cNvPr id="10" name="Text Placeholder 4">
            <a:extLst>
              <a:ext uri="{FF2B5EF4-FFF2-40B4-BE49-F238E27FC236}">
                <a16:creationId xmlns:a16="http://schemas.microsoft.com/office/drawing/2014/main" id="{97C13715-B3C3-4FF4-8D8C-C4E5F8AA4EA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7" name="Slide Number Placeholder 5">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23124859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B0E39-0481-41A4-B526-A95F3BF65A8A}"/>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Human Male Gamete Production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5A251DE-4467-4DC2-9337-4FE9AE02091B}"/>
              </a:ext>
            </a:extLst>
          </p:cNvPr>
          <p:cNvSpPr>
            <a:spLocks noGrp="1"/>
          </p:cNvSpPr>
          <p:nvPr>
            <p:ph sz="quarter" idx="11"/>
          </p:nvPr>
        </p:nvSpPr>
        <p:spPr/>
        <p:txBody>
          <a:bodyPr/>
          <a:lstStyle/>
          <a:p>
            <a:pPr lvl="0">
              <a:lnSpc>
                <a:spcPct val="11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Spermatogonium (germ cells) divides by mitosis to produce two diploid cells</a:t>
            </a:r>
          </a:p>
          <a:p>
            <a:pPr marL="347472" lvl="0" indent="-347472">
              <a:lnSpc>
                <a:spcPct val="110000"/>
              </a:lnSpc>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One later undergoes meiosis, the other remains as a spermatogonium</a:t>
            </a:r>
          </a:p>
          <a:p>
            <a:pPr lvl="0">
              <a:lnSpc>
                <a:spcPct val="11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Primary spermatocyte – diploid cell that begins meiosis</a:t>
            </a:r>
          </a:p>
          <a:p>
            <a:pPr lvl="0">
              <a:lnSpc>
                <a:spcPct val="11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Primary spermatocyte undergoes meiosis I to produce two haploid secondary spermatocytes</a:t>
            </a:r>
          </a:p>
          <a:p>
            <a:pPr lvl="0">
              <a:lnSpc>
                <a:spcPct val="11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Each secondary spermatocyte undergoes a second meiotic division to produce 2 haploid spermatids</a:t>
            </a:r>
          </a:p>
          <a:p>
            <a:pPr lvl="0">
              <a:lnSpc>
                <a:spcPct val="11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Total of 4 haploid spermatids produced</a:t>
            </a:r>
          </a:p>
        </p:txBody>
      </p:sp>
      <p:sp>
        <p:nvSpPr>
          <p:cNvPr id="6" name="Slide Number Placeholder 3">
            <a:extLst>
              <a:ext uri="{FF2B5EF4-FFF2-40B4-BE49-F238E27FC236}">
                <a16:creationId xmlns:a16="http://schemas.microsoft.com/office/drawing/2014/main" id="{E241FAD2-E6C0-46A1-A065-CF11FA98F297}"/>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39912619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358A5-4C88-4FAC-8C4B-1BE508EE99FE}"/>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Supporting Tissues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1063C65-D6DE-461A-B38B-8E93BD2238CC}"/>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Germinal epithelium</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Spermatogonia and meiotic products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Seminiferous tubules also contain supporting cells called Sertoli cells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Nurse developing germ cells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Help convert spermatids into spermatozoa (sperm) by engulfing their extra cytoplasm</a:t>
            </a:r>
          </a:p>
        </p:txBody>
      </p:sp>
      <p:sp>
        <p:nvSpPr>
          <p:cNvPr id="6" name="Slide Number Placeholder 3">
            <a:extLst>
              <a:ext uri="{FF2B5EF4-FFF2-40B4-BE49-F238E27FC236}">
                <a16:creationId xmlns:a16="http://schemas.microsoft.com/office/drawing/2014/main" id="{63E34C8B-B718-4197-846F-20B28FCFA2BE}"/>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14688101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The Testis and Spermatogenesis </a:t>
            </a:r>
            <a:endParaRPr lang="en-IN" sz="1200" dirty="0"/>
          </a:p>
        </p:txBody>
      </p:sp>
      <p:pic>
        <p:nvPicPr>
          <p:cNvPr id="8" name="Picture 2" descr="An illustration shows the anatomy of testes and the process of spermatogenesis.">
            <a:extLst>
              <a:ext uri="{FF2B5EF4-FFF2-40B4-BE49-F238E27FC236}">
                <a16:creationId xmlns:a16="http://schemas.microsoft.com/office/drawing/2014/main" id="{68AA290E-198E-4E89-83F1-421C852F4DF6}"/>
              </a:ext>
            </a:extLst>
          </p:cNvPr>
          <p:cNvPicPr>
            <a:picLocks noChangeAspect="1"/>
          </p:cNvPicPr>
          <p:nvPr/>
        </p:nvPicPr>
        <p:blipFill>
          <a:blip r:embed="rId2"/>
          <a:stretch>
            <a:fillRect/>
          </a:stretch>
        </p:blipFill>
        <p:spPr>
          <a:xfrm>
            <a:off x="928350" y="1494387"/>
            <a:ext cx="7287299" cy="4240896"/>
          </a:xfrm>
          <a:prstGeom prst="rect">
            <a:avLst/>
          </a:prstGeom>
        </p:spPr>
      </p:pic>
      <p:sp>
        <p:nvSpPr>
          <p:cNvPr id="4" name="Content Placeholder 3">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51.12</a:t>
            </a:r>
          </a:p>
        </p:txBody>
      </p:sp>
      <p:sp>
        <p:nvSpPr>
          <p:cNvPr id="10" name="Text Placeholder 4">
            <a:extLst>
              <a:ext uri="{FF2B5EF4-FFF2-40B4-BE49-F238E27FC236}">
                <a16:creationId xmlns:a16="http://schemas.microsoft.com/office/drawing/2014/main" id="{97C13715-B3C3-4FF4-8D8C-C4E5F8AA4EA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7" name="Slide Number Placeholder 5">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26913187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66211-9C2B-408A-826F-B138D80F307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Sperm Structure</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E7EFCF74-09C1-4CAA-8551-50C27CE224D2}"/>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Head – contains a nucleus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Capped by the acrosome, which aids in penetration of the egg</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Body – consists of many mitochondria</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Provide energy</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Centriole acts as a basal body for the flagellum</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Tail – consists of a flagellum</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Provides locomotion</a:t>
            </a:r>
          </a:p>
        </p:txBody>
      </p:sp>
      <p:sp>
        <p:nvSpPr>
          <p:cNvPr id="6" name="Slide Number Placeholder 3">
            <a:extLst>
              <a:ext uri="{FF2B5EF4-FFF2-40B4-BE49-F238E27FC236}">
                <a16:creationId xmlns:a16="http://schemas.microsoft.com/office/drawing/2014/main" id="{1150EE11-DB8B-4531-8729-E1570135C7DC}"/>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6521075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Sperm Structure</a:t>
            </a:r>
            <a:r>
              <a:rPr lang="en-US" sz="1200" dirty="0">
                <a:solidFill>
                  <a:srgbClr val="000000"/>
                </a:solidFill>
                <a:latin typeface="Arial" panose="020B0604020202020204" pitchFamily="34" charset="0"/>
                <a:ea typeface="Verdana" panose="020B0604030504040204" pitchFamily="34" charset="0"/>
                <a:cs typeface="Arial" pitchFamily="34" charset="0"/>
              </a:rPr>
              <a:t> 2</a:t>
            </a:r>
            <a:endParaRPr lang="en-IN" sz="1200" dirty="0"/>
          </a:p>
        </p:txBody>
      </p:sp>
      <p:pic>
        <p:nvPicPr>
          <p:cNvPr id="8" name="Picture 2" descr="A sperm cell has a head with a nucleus connected to a body loaded with mitochondria attached to a long flagellum tail.">
            <a:extLst>
              <a:ext uri="{FF2B5EF4-FFF2-40B4-BE49-F238E27FC236}">
                <a16:creationId xmlns:a16="http://schemas.microsoft.com/office/drawing/2014/main" id="{68AA290E-198E-4E89-83F1-421C852F4DF6}"/>
              </a:ext>
            </a:extLst>
          </p:cNvPr>
          <p:cNvPicPr>
            <a:picLocks noChangeAspect="1"/>
          </p:cNvPicPr>
          <p:nvPr/>
        </p:nvPicPr>
        <p:blipFill>
          <a:blip r:embed="rId2"/>
          <a:stretch>
            <a:fillRect/>
          </a:stretch>
        </p:blipFill>
        <p:spPr>
          <a:xfrm>
            <a:off x="532052" y="1822225"/>
            <a:ext cx="8079894" cy="2654296"/>
          </a:xfrm>
          <a:prstGeom prst="rect">
            <a:avLst/>
          </a:prstGeom>
        </p:spPr>
      </p:pic>
      <p:sp>
        <p:nvSpPr>
          <p:cNvPr id="3" name="Content Placeholder 3">
            <a:extLst>
              <a:ext uri="{FF2B5EF4-FFF2-40B4-BE49-F238E27FC236}">
                <a16:creationId xmlns:a16="http://schemas.microsoft.com/office/drawing/2014/main" id="{D6EDFB2D-D8E1-4012-A098-69B9E39229C6}"/>
              </a:ext>
            </a:extLst>
          </p:cNvPr>
          <p:cNvSpPr>
            <a:spLocks noGrp="1"/>
          </p:cNvSpPr>
          <p:nvPr>
            <p:ph sz="quarter" idx="11"/>
          </p:nvPr>
        </p:nvSpPr>
        <p:spPr>
          <a:xfrm>
            <a:off x="1112703" y="4809597"/>
            <a:ext cx="6918593" cy="219301"/>
          </a:xfrm>
        </p:spPr>
        <p:txBody>
          <a:bodyPr/>
          <a:lstStyle/>
          <a:p>
            <a:pPr lvl="0" algn="ctr"/>
            <a:r>
              <a:rPr lang="en-US" sz="800" dirty="0">
                <a:solidFill>
                  <a:srgbClr val="000000"/>
                </a:solidFill>
              </a:rPr>
              <a:t>(a) David M. Phillips/Science Source</a:t>
            </a:r>
          </a:p>
        </p:txBody>
      </p:sp>
      <p:sp>
        <p:nvSpPr>
          <p:cNvPr id="4" name="Content Placeholder 4">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51.13</a:t>
            </a:r>
          </a:p>
        </p:txBody>
      </p:sp>
      <p:sp>
        <p:nvSpPr>
          <p:cNvPr id="7" name="Slide Number Placeholder 5">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42082625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76BE43-3BCF-4DAB-B05F-F06554555E57}"/>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Sperm Delivery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A34CF8B-430F-4B18-8423-C71B63435442}"/>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Sperm are delivered into the epididymis for storage and maturation</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From there sperm enter vas deferens</a:t>
            </a:r>
          </a:p>
          <a:p>
            <a:pPr marL="342900" lvl="0" indent="-342900">
              <a:spcBef>
                <a:spcPct val="20000"/>
              </a:spcBef>
              <a:spcAft>
                <a:spcPts val="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Then to the urethra</a:t>
            </a:r>
          </a:p>
        </p:txBody>
      </p:sp>
      <p:sp>
        <p:nvSpPr>
          <p:cNvPr id="6" name="Slide Number Placeholder 3">
            <a:extLst>
              <a:ext uri="{FF2B5EF4-FFF2-40B4-BE49-F238E27FC236}">
                <a16:creationId xmlns:a16="http://schemas.microsoft.com/office/drawing/2014/main" id="{806A51E0-B26D-470D-8B54-80B729F7EBFB}"/>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21947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B6A02-3CCF-484F-AAAE-7B5642D1B291}"/>
              </a:ext>
            </a:extLst>
          </p:cNvPr>
          <p:cNvSpPr>
            <a:spLocks noGrp="1"/>
          </p:cNvSpPr>
          <p:nvPr>
            <p:ph type="title"/>
          </p:nvPr>
        </p:nvSpPr>
        <p:spPr/>
        <p:txBody>
          <a:bodyPr/>
          <a:lstStyle/>
          <a:p>
            <a:pPr lvl="0"/>
            <a:r>
              <a:rPr lang="en-US" altLang="en-US">
                <a:solidFill>
                  <a:srgbClr val="000000"/>
                </a:solidFill>
                <a:latin typeface="Arial" panose="020B0604020202020204" pitchFamily="34" charset="0"/>
                <a:ea typeface="Microsoft YaHei" panose="020B0503020204020204" pitchFamily="34" charset="-122"/>
                <a:cs typeface="Arial" pitchFamily="34" charset="0"/>
              </a:rPr>
              <a:t>Animal Reproductive Strategies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AFDCF23-0E3F-42B0-90A2-AD0EC8827612}"/>
              </a:ext>
            </a:extLst>
          </p:cNvPr>
          <p:cNvSpPr>
            <a:spLocks noGrp="1"/>
          </p:cNvSpPr>
          <p:nvPr>
            <p:ph sz="quarter" idx="11"/>
          </p:nvPr>
        </p:nvSpPr>
        <p:spPr/>
        <p:txBody>
          <a:bodyPr/>
          <a:lstStyle/>
          <a:p>
            <a:pPr lvl="0">
              <a:spcBef>
                <a:spcPts val="1200"/>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Most animals reproduce sexually</a:t>
            </a:r>
          </a:p>
          <a:p>
            <a:pPr marL="347472" lvl="0" indent="-347472">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Requires meiosis to produce haploid gametes (sperm and eggs)</a:t>
            </a:r>
          </a:p>
          <a:p>
            <a:pPr marL="347472" lvl="0" indent="-347472">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Gametes united by fertilization to produce the diploid zygote</a:t>
            </a:r>
          </a:p>
          <a:p>
            <a:pPr marL="347472" lvl="0" indent="-347472">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Zygote develops by mitosis into a new multicellular organism</a:t>
            </a:r>
          </a:p>
        </p:txBody>
      </p:sp>
      <p:sp>
        <p:nvSpPr>
          <p:cNvPr id="6" name="Slide Number Placeholder 3">
            <a:extLst>
              <a:ext uri="{FF2B5EF4-FFF2-40B4-BE49-F238E27FC236}">
                <a16:creationId xmlns:a16="http://schemas.microsoft.com/office/drawing/2014/main" id="{F3FE7746-E38F-4422-836B-7EBB57E71D63}"/>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37718566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63524-C75E-4356-A066-D43A98CBF917}"/>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Semen Production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04684A6-AEEB-436E-A1F2-3B08D3E79B91}"/>
              </a:ext>
            </a:extLst>
          </p:cNvPr>
          <p:cNvSpPr>
            <a:spLocks noGrp="1"/>
          </p:cNvSpPr>
          <p:nvPr>
            <p:ph sz="quarter" idx="11"/>
          </p:nvPr>
        </p:nvSpPr>
        <p:spPr/>
        <p:txBody>
          <a:bodyPr/>
          <a:lstStyle/>
          <a:p>
            <a:pPr>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Semen</a:t>
            </a:r>
          </a:p>
          <a:p>
            <a:pPr marL="342900" indent="-342900">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Complex mixture of fluids and sperm</a:t>
            </a:r>
          </a:p>
          <a:p>
            <a:pPr marL="342900" indent="-342900">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Seminal vesicles</a:t>
            </a:r>
          </a:p>
          <a:p>
            <a:pPr lvl="2" indent="-283464">
              <a:spcBef>
                <a:spcPts val="624"/>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Produce a fructose-rich fluid, which makes up 60% of semen volume</a:t>
            </a:r>
          </a:p>
          <a:p>
            <a:pPr marL="342900" indent="-342900">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Prostate gland</a:t>
            </a:r>
          </a:p>
          <a:p>
            <a:pPr lvl="2" indent="-283464">
              <a:spcBef>
                <a:spcPts val="624"/>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Contributes about 30% of the bulk of semen</a:t>
            </a:r>
          </a:p>
          <a:p>
            <a:pPr marL="342900" indent="-342900">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Bulbourethral glands</a:t>
            </a:r>
          </a:p>
          <a:p>
            <a:pPr lvl="2" indent="-283464">
              <a:spcBef>
                <a:spcPts val="624"/>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Add secretions to make up the last 10% of semen</a:t>
            </a:r>
          </a:p>
          <a:p>
            <a:pPr lvl="2" indent="-283464">
              <a:spcBef>
                <a:spcPts val="624"/>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Also lubricate the tip of the penis</a:t>
            </a:r>
          </a:p>
        </p:txBody>
      </p:sp>
      <p:sp>
        <p:nvSpPr>
          <p:cNvPr id="6" name="Slide Number Placeholder 3">
            <a:extLst>
              <a:ext uri="{FF2B5EF4-FFF2-40B4-BE49-F238E27FC236}">
                <a16:creationId xmlns:a16="http://schemas.microsoft.com/office/drawing/2014/main" id="{7220D112-F99A-42A0-8B57-A4778C647B4B}"/>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345338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C0C16-BCCA-4186-8A35-CC17B5DE4F99}"/>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Structure of the Penis</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9BE813B8-2B49-454C-897E-23C1E88E6DCE}"/>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Consists of erectile tissue columns surrounding the urethra</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Two corpora cavernosa on dorsal side</a:t>
            </a:r>
          </a:p>
          <a:p>
            <a:pPr marL="347472" lvl="2"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One corpus spongiosum on ventral side</a:t>
            </a:r>
          </a:p>
          <a:p>
            <a:pPr marL="347472" lvl="2"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During erection, these tissues fill with blood</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Parasympathetic nerves release nitric oxide (NO), which stimulates dilation of arteries</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Ejaculation is the ejection from the penis of about 2–5 mL of semen containing an average of 300 million sperm</a:t>
            </a:r>
          </a:p>
        </p:txBody>
      </p:sp>
      <p:sp>
        <p:nvSpPr>
          <p:cNvPr id="6" name="Slide Number Placeholder 3">
            <a:extLst>
              <a:ext uri="{FF2B5EF4-FFF2-40B4-BE49-F238E27FC236}">
                <a16:creationId xmlns:a16="http://schemas.microsoft.com/office/drawing/2014/main" id="{9D3A57CC-7DB2-408B-8FA5-64BABD6A1F64}"/>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17389503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Structure of the Penis</a:t>
            </a:r>
            <a:r>
              <a:rPr lang="en-US" sz="1200" dirty="0">
                <a:solidFill>
                  <a:srgbClr val="000000"/>
                </a:solidFill>
                <a:latin typeface="Arial" panose="020B0604020202020204" pitchFamily="34" charset="0"/>
                <a:ea typeface="Verdana" panose="020B0604030504040204" pitchFamily="34" charset="0"/>
                <a:cs typeface="Arial" pitchFamily="34" charset="0"/>
              </a:rPr>
              <a:t> 2</a:t>
            </a:r>
            <a:endParaRPr lang="en-IN" sz="1200" dirty="0"/>
          </a:p>
        </p:txBody>
      </p:sp>
      <p:pic>
        <p:nvPicPr>
          <p:cNvPr id="8" name="Picture 2" descr="An illustration shows the terminal end of the penis formed by the corpus spongiosum and the urethra traveling through the center of it.">
            <a:extLst>
              <a:ext uri="{FF2B5EF4-FFF2-40B4-BE49-F238E27FC236}">
                <a16:creationId xmlns:a16="http://schemas.microsoft.com/office/drawing/2014/main" id="{68AA290E-198E-4E89-83F1-421C852F4DF6}"/>
              </a:ext>
            </a:extLst>
          </p:cNvPr>
          <p:cNvPicPr>
            <a:picLocks noChangeAspect="1"/>
          </p:cNvPicPr>
          <p:nvPr/>
        </p:nvPicPr>
        <p:blipFill>
          <a:blip r:embed="rId2"/>
          <a:stretch>
            <a:fillRect/>
          </a:stretch>
        </p:blipFill>
        <p:spPr>
          <a:xfrm>
            <a:off x="2251660" y="1049093"/>
            <a:ext cx="4640678" cy="5131485"/>
          </a:xfrm>
          <a:prstGeom prst="rect">
            <a:avLst/>
          </a:prstGeom>
        </p:spPr>
      </p:pic>
      <p:sp>
        <p:nvSpPr>
          <p:cNvPr id="4" name="Content Placeholder 3">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51.14</a:t>
            </a:r>
          </a:p>
        </p:txBody>
      </p:sp>
      <p:sp>
        <p:nvSpPr>
          <p:cNvPr id="7" name="Slide Number Placeholder 4">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16746117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C0C16-BCCA-4186-8A35-CC17B5DE4F99}"/>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Regulation of the Human Male Reproductive System</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BE813B8-2B49-454C-897E-23C1E88E6DCE}"/>
              </a:ext>
            </a:extLst>
          </p:cNvPr>
          <p:cNvSpPr>
            <a:spLocks noGrp="1"/>
          </p:cNvSpPr>
          <p:nvPr>
            <p:ph sz="quarter" idx="11"/>
          </p:nvPr>
        </p:nvSpPr>
        <p:spPr/>
        <p:txBody>
          <a:bodyPr/>
          <a:lstStyle/>
          <a:p>
            <a:pPr>
              <a:spcBef>
                <a:spcPts val="600"/>
              </a:spcBef>
              <a:spcAft>
                <a:spcPts val="600"/>
              </a:spcAft>
            </a:pPr>
            <a:r>
              <a:rPr lang="en-US" dirty="0"/>
              <a:t>Hormonal control</a:t>
            </a:r>
          </a:p>
          <a:p>
            <a:pPr marL="342900" indent="-342900">
              <a:spcBef>
                <a:spcPts val="600"/>
              </a:spcBef>
              <a:spcAft>
                <a:spcPts val="600"/>
              </a:spcAft>
              <a:buFont typeface="Arial" panose="020B0604020202020204" pitchFamily="34" charset="0"/>
              <a:buChar char="•"/>
            </a:pPr>
            <a:r>
              <a:rPr lang="en-US" dirty="0"/>
              <a:t>Hypothalamic GnRH stimulates anterior pituitary to secrete FSH and LH</a:t>
            </a:r>
          </a:p>
          <a:p>
            <a:pPr marL="342900" indent="-342900">
              <a:spcBef>
                <a:spcPts val="600"/>
              </a:spcBef>
              <a:spcAft>
                <a:spcPts val="600"/>
              </a:spcAft>
              <a:buFont typeface="Arial" panose="020B0604020202020204" pitchFamily="34" charset="0"/>
              <a:buChar char="•"/>
            </a:pPr>
            <a:r>
              <a:rPr lang="en-US" dirty="0"/>
              <a:t>FSH stimulates the Sertoli cells to facilitate sperm development</a:t>
            </a:r>
          </a:p>
          <a:p>
            <a:pPr marL="342900" indent="-342900">
              <a:spcBef>
                <a:spcPts val="600"/>
              </a:spcBef>
              <a:spcAft>
                <a:spcPts val="600"/>
              </a:spcAft>
              <a:buFont typeface="Arial" panose="020B0604020202020204" pitchFamily="34" charset="0"/>
              <a:buChar char="•"/>
            </a:pPr>
            <a:r>
              <a:rPr lang="en-US" dirty="0"/>
              <a:t>LH stimulates the Leydig cells to secrete testosterone</a:t>
            </a:r>
          </a:p>
          <a:p>
            <a:pPr marL="342900" indent="-342900">
              <a:spcBef>
                <a:spcPts val="600"/>
              </a:spcBef>
              <a:spcAft>
                <a:spcPts val="600"/>
              </a:spcAft>
              <a:buFont typeface="Arial" panose="020B0604020202020204" pitchFamily="34" charset="0"/>
              <a:buChar char="•"/>
            </a:pPr>
            <a:r>
              <a:rPr lang="en-US" dirty="0"/>
              <a:t>Controlled by negative feedback</a:t>
            </a:r>
          </a:p>
        </p:txBody>
      </p:sp>
      <p:sp>
        <p:nvSpPr>
          <p:cNvPr id="6" name="Slide Number Placeholder 3">
            <a:extLst>
              <a:ext uri="{FF2B5EF4-FFF2-40B4-BE49-F238E27FC236}">
                <a16:creationId xmlns:a16="http://schemas.microsoft.com/office/drawing/2014/main" id="{9D3A57CC-7DB2-408B-8FA5-64BABD6A1F64}"/>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27084500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C0C16-BCCA-4186-8A35-CC17B5DE4F99}"/>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Mammalian Reproductive Hormones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BE813B8-2B49-454C-897E-23C1E88E6DCE}"/>
              </a:ext>
            </a:extLst>
          </p:cNvPr>
          <p:cNvSpPr>
            <a:spLocks noGrp="1"/>
          </p:cNvSpPr>
          <p:nvPr>
            <p:ph sz="quarter" idx="11"/>
          </p:nvPr>
        </p:nvSpPr>
        <p:spPr>
          <a:xfrm>
            <a:off x="342900" y="1276710"/>
            <a:ext cx="8458200" cy="452938"/>
          </a:xfrm>
        </p:spPr>
        <p:txBody>
          <a:bodyPr/>
          <a:lstStyle/>
          <a:p>
            <a:r>
              <a:rPr lang="en-US" sz="2000" b="1" dirty="0"/>
              <a:t>TABLE 51.1 Mammalian Reproductive Hormones</a:t>
            </a:r>
          </a:p>
        </p:txBody>
      </p:sp>
      <p:sp>
        <p:nvSpPr>
          <p:cNvPr id="4" name="Content Placeholder 3">
            <a:extLst>
              <a:ext uri="{FF2B5EF4-FFF2-40B4-BE49-F238E27FC236}">
                <a16:creationId xmlns:a16="http://schemas.microsoft.com/office/drawing/2014/main" id="{D5E8EA72-2BDE-4E98-972B-DDA17FE0025F}"/>
              </a:ext>
            </a:extLst>
          </p:cNvPr>
          <p:cNvSpPr>
            <a:spLocks noGrp="1"/>
          </p:cNvSpPr>
          <p:nvPr>
            <p:ph sz="quarter" idx="15"/>
          </p:nvPr>
        </p:nvSpPr>
        <p:spPr>
          <a:xfrm>
            <a:off x="3512269" y="1687489"/>
            <a:ext cx="924040" cy="452938"/>
          </a:xfrm>
        </p:spPr>
        <p:txBody>
          <a:bodyPr/>
          <a:lstStyle/>
          <a:p>
            <a:pPr algn="ctr"/>
            <a:r>
              <a:rPr lang="en-US" sz="2000" b="1" dirty="0"/>
              <a:t>MALE</a:t>
            </a:r>
          </a:p>
        </p:txBody>
      </p:sp>
      <p:graphicFrame>
        <p:nvGraphicFramePr>
          <p:cNvPr id="9" name="Table 4">
            <a:extLst>
              <a:ext uri="{FF2B5EF4-FFF2-40B4-BE49-F238E27FC236}">
                <a16:creationId xmlns:a16="http://schemas.microsoft.com/office/drawing/2014/main" id="{23FD2955-9434-4D49-955C-F788A05A171B}"/>
              </a:ext>
            </a:extLst>
          </p:cNvPr>
          <p:cNvGraphicFramePr>
            <a:graphicFrameLocks noGrp="1"/>
          </p:cNvGraphicFramePr>
          <p:nvPr>
            <p:extLst>
              <p:ext uri="{D42A27DB-BD31-4B8C-83A1-F6EECF244321}">
                <p14:modId xmlns:p14="http://schemas.microsoft.com/office/powerpoint/2010/main" val="4187585261"/>
              </p:ext>
            </p:extLst>
          </p:nvPr>
        </p:nvGraphicFramePr>
        <p:xfrm>
          <a:off x="1007309" y="2182586"/>
          <a:ext cx="6858000" cy="1554480"/>
        </p:xfrm>
        <a:graphic>
          <a:graphicData uri="http://schemas.openxmlformats.org/drawingml/2006/table">
            <a:tbl>
              <a:tblPr firstRow="1" bandRow="1">
                <a:tableStyleId>{5940675A-B579-460E-94D1-54222C63F5DA}</a:tableStyleId>
              </a:tblPr>
              <a:tblGrid>
                <a:gridCol w="2362200">
                  <a:extLst>
                    <a:ext uri="{9D8B030D-6E8A-4147-A177-3AD203B41FA5}">
                      <a16:colId xmlns:a16="http://schemas.microsoft.com/office/drawing/2014/main" val="20000"/>
                    </a:ext>
                  </a:extLst>
                </a:gridCol>
                <a:gridCol w="4495800">
                  <a:extLst>
                    <a:ext uri="{9D8B030D-6E8A-4147-A177-3AD203B41FA5}">
                      <a16:colId xmlns:a16="http://schemas.microsoft.com/office/drawing/2014/main" val="20001"/>
                    </a:ext>
                  </a:extLst>
                </a:gridCol>
              </a:tblGrid>
              <a:tr h="131400">
                <a:tc>
                  <a:txBody>
                    <a:bodyPr/>
                    <a:lstStyle/>
                    <a:p>
                      <a:r>
                        <a:rPr lang="en-US" sz="1400" dirty="0"/>
                        <a:t>Follicle-stimulating hormone (FSH)</a:t>
                      </a:r>
                    </a:p>
                  </a:txBody>
                  <a:tcPr/>
                </a:tc>
                <a:tc>
                  <a:txBody>
                    <a:bodyPr/>
                    <a:lstStyle/>
                    <a:p>
                      <a:r>
                        <a:rPr lang="it-IT" sz="1400" dirty="0"/>
                        <a:t>Stimulates spermatogenesis via Sertoli cells</a:t>
                      </a:r>
                      <a:endParaRPr lang="en-US" sz="1400" dirty="0"/>
                    </a:p>
                  </a:txBody>
                  <a:tcPr/>
                </a:tc>
                <a:extLst>
                  <a:ext uri="{0D108BD9-81ED-4DB2-BD59-A6C34878D82A}">
                    <a16:rowId xmlns:a16="http://schemas.microsoft.com/office/drawing/2014/main" val="10000"/>
                  </a:ext>
                </a:extLst>
              </a:tr>
              <a:tr h="137160">
                <a:tc>
                  <a:txBody>
                    <a:bodyPr/>
                    <a:lstStyle/>
                    <a:p>
                      <a:r>
                        <a:rPr lang="en-US" sz="1400" dirty="0"/>
                        <a:t>Luteinizing hormone (LH)</a:t>
                      </a:r>
                    </a:p>
                  </a:txBody>
                  <a:tcPr/>
                </a:tc>
                <a:tc>
                  <a:txBody>
                    <a:bodyPr/>
                    <a:lstStyle/>
                    <a:p>
                      <a:r>
                        <a:rPr lang="en-US" sz="1400" dirty="0"/>
                        <a:t>Stimulates secretion of testosterone by </a:t>
                      </a:r>
                      <a:r>
                        <a:rPr lang="en-US" sz="1400" dirty="0" err="1"/>
                        <a:t>Leydig</a:t>
                      </a:r>
                      <a:r>
                        <a:rPr lang="en-US" sz="1400" dirty="0"/>
                        <a:t> cells</a:t>
                      </a:r>
                    </a:p>
                  </a:txBody>
                  <a:tcPr/>
                </a:tc>
                <a:extLst>
                  <a:ext uri="{0D108BD9-81ED-4DB2-BD59-A6C34878D82A}">
                    <a16:rowId xmlns:a16="http://schemas.microsoft.com/office/drawing/2014/main" val="10001"/>
                  </a:ext>
                </a:extLst>
              </a:tr>
              <a:tr h="194400">
                <a:tc>
                  <a:txBody>
                    <a:bodyPr/>
                    <a:lstStyle/>
                    <a:p>
                      <a:r>
                        <a:rPr lang="en-US" sz="1400" dirty="0"/>
                        <a:t>Testosterone</a:t>
                      </a:r>
                    </a:p>
                  </a:txBody>
                  <a:tcPr/>
                </a:tc>
                <a:tc>
                  <a:txBody>
                    <a:bodyPr/>
                    <a:lstStyle/>
                    <a:p>
                      <a:r>
                        <a:rPr lang="en-US" sz="1400" dirty="0"/>
                        <a:t>Stimulates development and maintenance of male secondary sexual</a:t>
                      </a:r>
                      <a:r>
                        <a:rPr lang="en-US" sz="1400" baseline="0" dirty="0"/>
                        <a:t> </a:t>
                      </a:r>
                      <a:r>
                        <a:rPr lang="en-US" sz="1400" dirty="0"/>
                        <a:t>characteristics, accessory sex organs, and spermatogenesis</a:t>
                      </a:r>
                    </a:p>
                  </a:txBody>
                  <a:tcPr/>
                </a:tc>
                <a:extLst>
                  <a:ext uri="{0D108BD9-81ED-4DB2-BD59-A6C34878D82A}">
                    <a16:rowId xmlns:a16="http://schemas.microsoft.com/office/drawing/2014/main" val="10002"/>
                  </a:ext>
                </a:extLst>
              </a:tr>
            </a:tbl>
          </a:graphicData>
        </a:graphic>
      </p:graphicFrame>
      <p:sp>
        <p:nvSpPr>
          <p:cNvPr id="5" name="Content Placeholder 5">
            <a:extLst>
              <a:ext uri="{FF2B5EF4-FFF2-40B4-BE49-F238E27FC236}">
                <a16:creationId xmlns:a16="http://schemas.microsoft.com/office/drawing/2014/main" id="{7B78C104-6FFD-4AA0-BA26-59C5589B501F}"/>
              </a:ext>
            </a:extLst>
          </p:cNvPr>
          <p:cNvSpPr>
            <a:spLocks noGrp="1"/>
          </p:cNvSpPr>
          <p:nvPr>
            <p:ph sz="quarter" idx="17"/>
          </p:nvPr>
        </p:nvSpPr>
        <p:spPr>
          <a:xfrm>
            <a:off x="3382178" y="3821384"/>
            <a:ext cx="1455604" cy="452938"/>
          </a:xfrm>
        </p:spPr>
        <p:txBody>
          <a:bodyPr/>
          <a:lstStyle/>
          <a:p>
            <a:pPr algn="ctr"/>
            <a:r>
              <a:rPr lang="en-US" sz="2000" b="1" dirty="0"/>
              <a:t>FEMALE</a:t>
            </a:r>
          </a:p>
        </p:txBody>
      </p:sp>
      <p:graphicFrame>
        <p:nvGraphicFramePr>
          <p:cNvPr id="10" name="Table 6">
            <a:extLst>
              <a:ext uri="{FF2B5EF4-FFF2-40B4-BE49-F238E27FC236}">
                <a16:creationId xmlns:a16="http://schemas.microsoft.com/office/drawing/2014/main" id="{2BD2A754-AC39-45B4-BBA3-32781F90FBB9}"/>
              </a:ext>
            </a:extLst>
          </p:cNvPr>
          <p:cNvGraphicFramePr>
            <a:graphicFrameLocks noGrp="1"/>
          </p:cNvGraphicFramePr>
          <p:nvPr>
            <p:extLst>
              <p:ext uri="{D42A27DB-BD31-4B8C-83A1-F6EECF244321}">
                <p14:modId xmlns:p14="http://schemas.microsoft.com/office/powerpoint/2010/main" val="1695565934"/>
              </p:ext>
            </p:extLst>
          </p:nvPr>
        </p:nvGraphicFramePr>
        <p:xfrm>
          <a:off x="508635" y="4358640"/>
          <a:ext cx="8126730" cy="2194560"/>
        </p:xfrm>
        <a:graphic>
          <a:graphicData uri="http://schemas.openxmlformats.org/drawingml/2006/table">
            <a:tbl>
              <a:tblPr firstRow="1" bandRow="1">
                <a:tableStyleId>{5940675A-B579-460E-94D1-54222C63F5DA}</a:tableStyleId>
              </a:tblPr>
              <a:tblGrid>
                <a:gridCol w="2926080">
                  <a:extLst>
                    <a:ext uri="{9D8B030D-6E8A-4147-A177-3AD203B41FA5}">
                      <a16:colId xmlns:a16="http://schemas.microsoft.com/office/drawing/2014/main" val="20000"/>
                    </a:ext>
                  </a:extLst>
                </a:gridCol>
                <a:gridCol w="5200650">
                  <a:extLst>
                    <a:ext uri="{9D8B030D-6E8A-4147-A177-3AD203B41FA5}">
                      <a16:colId xmlns:a16="http://schemas.microsoft.com/office/drawing/2014/main" val="20001"/>
                    </a:ext>
                  </a:extLst>
                </a:gridCol>
              </a:tblGrid>
              <a:tr h="157550">
                <a:tc>
                  <a:txBody>
                    <a:bodyPr/>
                    <a:lstStyle/>
                    <a:p>
                      <a:r>
                        <a:rPr lang="en-US" sz="1200" dirty="0"/>
                        <a:t>Follicle-stimulating hormone (FSH)</a:t>
                      </a:r>
                    </a:p>
                  </a:txBody>
                  <a:tcPr/>
                </a:tc>
                <a:tc>
                  <a:txBody>
                    <a:bodyPr/>
                    <a:lstStyle/>
                    <a:p>
                      <a:r>
                        <a:rPr lang="en-US" sz="1200" dirty="0"/>
                        <a:t>Stimulates growth of ovarian follicles and secretion of estradiol</a:t>
                      </a:r>
                    </a:p>
                  </a:txBody>
                  <a:tcPr/>
                </a:tc>
                <a:extLst>
                  <a:ext uri="{0D108BD9-81ED-4DB2-BD59-A6C34878D82A}">
                    <a16:rowId xmlns:a16="http://schemas.microsoft.com/office/drawing/2014/main" val="10000"/>
                  </a:ext>
                </a:extLst>
              </a:tr>
              <a:tr h="354487">
                <a:tc>
                  <a:txBody>
                    <a:bodyPr/>
                    <a:lstStyle/>
                    <a:p>
                      <a:r>
                        <a:rPr lang="en-US" sz="1200" dirty="0"/>
                        <a:t>Luteinizing hormone (LH)</a:t>
                      </a:r>
                    </a:p>
                  </a:txBody>
                  <a:tcPr/>
                </a:tc>
                <a:tc>
                  <a:txBody>
                    <a:bodyPr/>
                    <a:lstStyle/>
                    <a:p>
                      <a:r>
                        <a:rPr lang="en-US" sz="1200" dirty="0"/>
                        <a:t>Stimulates ovulation, conversion of ovarian follicles into corpus </a:t>
                      </a:r>
                      <a:r>
                        <a:rPr lang="en-US" sz="1200" dirty="0" err="1"/>
                        <a:t>luteum</a:t>
                      </a:r>
                      <a:r>
                        <a:rPr lang="en-US" sz="1200" dirty="0"/>
                        <a:t>,</a:t>
                      </a:r>
                      <a:r>
                        <a:rPr lang="en-US" sz="1200" baseline="0" dirty="0"/>
                        <a:t> </a:t>
                      </a:r>
                      <a:r>
                        <a:rPr lang="en-US" sz="1200" dirty="0"/>
                        <a:t>and secretion of estradiol and progesterone by corpus </a:t>
                      </a:r>
                      <a:r>
                        <a:rPr lang="en-US" sz="1200" dirty="0" err="1"/>
                        <a:t>luteum</a:t>
                      </a:r>
                      <a:endParaRPr lang="en-US" sz="1200" dirty="0"/>
                    </a:p>
                  </a:txBody>
                  <a:tcPr/>
                </a:tc>
                <a:extLst>
                  <a:ext uri="{0D108BD9-81ED-4DB2-BD59-A6C34878D82A}">
                    <a16:rowId xmlns:a16="http://schemas.microsoft.com/office/drawing/2014/main" val="10001"/>
                  </a:ext>
                </a:extLst>
              </a:tr>
              <a:tr h="354487">
                <a:tc>
                  <a:txBody>
                    <a:bodyPr/>
                    <a:lstStyle/>
                    <a:p>
                      <a:r>
                        <a:rPr lang="en-US" sz="1200" dirty="0"/>
                        <a:t>Estradiol (estrogen)</a:t>
                      </a:r>
                    </a:p>
                  </a:txBody>
                  <a:tcPr/>
                </a:tc>
                <a:tc>
                  <a:txBody>
                    <a:bodyPr/>
                    <a:lstStyle/>
                    <a:p>
                      <a:r>
                        <a:rPr lang="en-US" sz="1200" dirty="0"/>
                        <a:t>Stimulates development and maintenance of female secondary sexual characteristics; prompts monthly preparation of uterus for pregnancy</a:t>
                      </a:r>
                    </a:p>
                  </a:txBody>
                  <a:tcPr/>
                </a:tc>
                <a:extLst>
                  <a:ext uri="{0D108BD9-81ED-4DB2-BD59-A6C34878D82A}">
                    <a16:rowId xmlns:a16="http://schemas.microsoft.com/office/drawing/2014/main" val="10002"/>
                  </a:ext>
                </a:extLst>
              </a:tr>
              <a:tr h="256018">
                <a:tc>
                  <a:txBody>
                    <a:bodyPr/>
                    <a:lstStyle/>
                    <a:p>
                      <a:r>
                        <a:rPr lang="en-US" sz="1200" dirty="0"/>
                        <a:t>Progesterone</a:t>
                      </a:r>
                    </a:p>
                  </a:txBody>
                  <a:tcPr/>
                </a:tc>
                <a:tc>
                  <a:txBody>
                    <a:bodyPr/>
                    <a:lstStyle/>
                    <a:p>
                      <a:r>
                        <a:rPr lang="en-US" sz="1200" dirty="0"/>
                        <a:t>Completes preparation of uterus for pregnancy; helps maintain female secondary sexual characteristics</a:t>
                      </a:r>
                    </a:p>
                  </a:txBody>
                  <a:tcPr/>
                </a:tc>
                <a:extLst>
                  <a:ext uri="{0D108BD9-81ED-4DB2-BD59-A6C34878D82A}">
                    <a16:rowId xmlns:a16="http://schemas.microsoft.com/office/drawing/2014/main" val="10003"/>
                  </a:ext>
                </a:extLst>
              </a:tr>
              <a:tr h="157550">
                <a:tc>
                  <a:txBody>
                    <a:bodyPr/>
                    <a:lstStyle/>
                    <a:p>
                      <a:r>
                        <a:rPr lang="en-US" sz="1200" dirty="0"/>
                        <a:t>Oxytocin</a:t>
                      </a:r>
                    </a:p>
                  </a:txBody>
                  <a:tcPr/>
                </a:tc>
                <a:tc>
                  <a:txBody>
                    <a:bodyPr/>
                    <a:lstStyle/>
                    <a:p>
                      <a:r>
                        <a:rPr lang="en-US" sz="1200" dirty="0"/>
                        <a:t>Stimulates contraction of uterus and milk-ejection reflex</a:t>
                      </a:r>
                    </a:p>
                  </a:txBody>
                  <a:tcPr/>
                </a:tc>
                <a:extLst>
                  <a:ext uri="{0D108BD9-81ED-4DB2-BD59-A6C34878D82A}">
                    <a16:rowId xmlns:a16="http://schemas.microsoft.com/office/drawing/2014/main" val="10004"/>
                  </a:ext>
                </a:extLst>
              </a:tr>
              <a:tr h="157550">
                <a:tc>
                  <a:txBody>
                    <a:bodyPr/>
                    <a:lstStyle/>
                    <a:p>
                      <a:r>
                        <a:rPr lang="en-US" sz="1200" dirty="0"/>
                        <a:t>Prolactin</a:t>
                      </a:r>
                    </a:p>
                  </a:txBody>
                  <a:tcPr/>
                </a:tc>
                <a:tc>
                  <a:txBody>
                    <a:bodyPr/>
                    <a:lstStyle/>
                    <a:p>
                      <a:r>
                        <a:rPr lang="en-US" sz="1200" dirty="0"/>
                        <a:t>Stimulates milk production</a:t>
                      </a:r>
                    </a:p>
                  </a:txBody>
                  <a:tcPr/>
                </a:tc>
                <a:extLst>
                  <a:ext uri="{0D108BD9-81ED-4DB2-BD59-A6C34878D82A}">
                    <a16:rowId xmlns:a16="http://schemas.microsoft.com/office/drawing/2014/main" val="10005"/>
                  </a:ext>
                </a:extLst>
              </a:tr>
            </a:tbl>
          </a:graphicData>
        </a:graphic>
      </p:graphicFrame>
      <p:sp>
        <p:nvSpPr>
          <p:cNvPr id="6" name="Slide Number Placeholder 7">
            <a:extLst>
              <a:ext uri="{FF2B5EF4-FFF2-40B4-BE49-F238E27FC236}">
                <a16:creationId xmlns:a16="http://schemas.microsoft.com/office/drawing/2014/main" id="{9D3A57CC-7DB2-408B-8FA5-64BABD6A1F64}"/>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19947202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Hormonal Feedback Loops in Males</a:t>
            </a:r>
            <a:endParaRPr lang="en-IN" sz="1200" dirty="0"/>
          </a:p>
        </p:txBody>
      </p:sp>
      <p:pic>
        <p:nvPicPr>
          <p:cNvPr id="8" name="Picture 2" descr="An illustration shows the hormonal interactions between the testes and the anterior pituitary.">
            <a:extLst>
              <a:ext uri="{FF2B5EF4-FFF2-40B4-BE49-F238E27FC236}">
                <a16:creationId xmlns:a16="http://schemas.microsoft.com/office/drawing/2014/main" id="{68AA290E-198E-4E89-83F1-421C852F4DF6}"/>
              </a:ext>
            </a:extLst>
          </p:cNvPr>
          <p:cNvPicPr>
            <a:picLocks noChangeAspect="1"/>
          </p:cNvPicPr>
          <p:nvPr/>
        </p:nvPicPr>
        <p:blipFill>
          <a:blip r:embed="rId2"/>
          <a:stretch>
            <a:fillRect/>
          </a:stretch>
        </p:blipFill>
        <p:spPr>
          <a:xfrm>
            <a:off x="2019627" y="1228812"/>
            <a:ext cx="5104746" cy="4772046"/>
          </a:xfrm>
          <a:prstGeom prst="rect">
            <a:avLst/>
          </a:prstGeom>
        </p:spPr>
      </p:pic>
      <p:sp>
        <p:nvSpPr>
          <p:cNvPr id="4" name="Content Placeholder 3">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51.15</a:t>
            </a:r>
          </a:p>
        </p:txBody>
      </p:sp>
      <p:sp>
        <p:nvSpPr>
          <p:cNvPr id="10" name="Text Placeholder 4">
            <a:extLst>
              <a:ext uri="{FF2B5EF4-FFF2-40B4-BE49-F238E27FC236}">
                <a16:creationId xmlns:a16="http://schemas.microsoft.com/office/drawing/2014/main" id="{97C13715-B3C3-4FF4-8D8C-C4E5F8AA4EA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7" name="Slide Number Placeholder 5">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7766056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39AD7-7A90-42B0-8B72-E2D998ACAAB6}"/>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Development of the Human Female Reproductive System</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17E1AED-2DCC-40B8-B8E5-B1DC9E680BFE}"/>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Ovaries develop more slowly than the testes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Female embryo develops a clitoris and labia majora</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the absence of testosterone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Homologous structures to penis and scrotum</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Ovaries contain microscopic structures called ovarian follicles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follicle contains a potential egg cell called a primary oocyte and smaller granulosa cells</a:t>
            </a:r>
          </a:p>
        </p:txBody>
      </p:sp>
      <p:sp>
        <p:nvSpPr>
          <p:cNvPr id="6" name="Slide Number Placeholder 3">
            <a:extLst>
              <a:ext uri="{FF2B5EF4-FFF2-40B4-BE49-F238E27FC236}">
                <a16:creationId xmlns:a16="http://schemas.microsoft.com/office/drawing/2014/main" id="{29F8ECA0-04A0-4FD1-A23E-66A41CEB44F1}"/>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23231746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Anatomy of the Human Female Reproductive System</a:t>
            </a:r>
            <a:endParaRPr lang="en-IN" sz="1200" dirty="0"/>
          </a:p>
        </p:txBody>
      </p:sp>
      <p:pic>
        <p:nvPicPr>
          <p:cNvPr id="8" name="Picture 2" descr="An illustration shows the anatomy of the female mammalian reproductive system.">
            <a:extLst>
              <a:ext uri="{FF2B5EF4-FFF2-40B4-BE49-F238E27FC236}">
                <a16:creationId xmlns:a16="http://schemas.microsoft.com/office/drawing/2014/main" id="{68AA290E-198E-4E89-83F1-421C852F4DF6}"/>
              </a:ext>
            </a:extLst>
          </p:cNvPr>
          <p:cNvPicPr>
            <a:picLocks noChangeAspect="1"/>
          </p:cNvPicPr>
          <p:nvPr/>
        </p:nvPicPr>
        <p:blipFill>
          <a:blip r:embed="rId2"/>
          <a:stretch>
            <a:fillRect/>
          </a:stretch>
        </p:blipFill>
        <p:spPr>
          <a:xfrm>
            <a:off x="2019626" y="1273015"/>
            <a:ext cx="5104746" cy="4683639"/>
          </a:xfrm>
          <a:prstGeom prst="rect">
            <a:avLst/>
          </a:prstGeom>
        </p:spPr>
      </p:pic>
      <p:sp>
        <p:nvSpPr>
          <p:cNvPr id="4" name="Content Placeholder 3">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51.16</a:t>
            </a:r>
          </a:p>
        </p:txBody>
      </p:sp>
      <p:sp>
        <p:nvSpPr>
          <p:cNvPr id="10" name="Text Placeholder 4">
            <a:extLst>
              <a:ext uri="{FF2B5EF4-FFF2-40B4-BE49-F238E27FC236}">
                <a16:creationId xmlns:a16="http://schemas.microsoft.com/office/drawing/2014/main" id="{97C13715-B3C3-4FF4-8D8C-C4E5F8AA4EA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28054547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D9460-0137-454A-A943-6871911E6A64}"/>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Human Female Reproductive System</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CCEFBCC6-9505-4990-B928-3D7623ED7286}"/>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At puberty, granulosa cells secrete estrogen</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Triggers menarche, first menstrual cycle</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Stimulates secondary sexual characteristics</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At birth, ovaries contain about 1 million follicles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contains a primary oocyte that is arrested in prophase of meiosis I</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The human menstrual cycle lasts ~ 1 month</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Divided into follicular phase, ovulation, and luteal phase</a:t>
            </a:r>
          </a:p>
        </p:txBody>
      </p:sp>
      <p:sp>
        <p:nvSpPr>
          <p:cNvPr id="6" name="Slide Number Placeholder 3">
            <a:extLst>
              <a:ext uri="{FF2B5EF4-FFF2-40B4-BE49-F238E27FC236}">
                <a16:creationId xmlns:a16="http://schemas.microsoft.com/office/drawing/2014/main" id="{0D97E3A4-D450-42A7-B9FD-B3E96B336ED4}"/>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6505323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6FFE8-A718-4705-8380-61471F73F664}"/>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Menstrual Cycle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788CF71-C3E7-44F0-A3A0-3AB3875A6C9D}"/>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Ovarian events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Follicular phase</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Several follicles are stimulated to grow</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But only one achieves full maturity as a tertiary, or Graafian, follicle</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Estrogen causes growth of the endometrium</a:t>
            </a:r>
          </a:p>
          <a:p>
            <a:pPr marL="1005840" lvl="3" indent="-283464">
              <a:spcBef>
                <a:spcPts val="1200"/>
              </a:spcBef>
              <a:spcAft>
                <a:spcPts val="600"/>
              </a:spcAft>
              <a:buClr>
                <a:srgbClr val="000000"/>
              </a:buClr>
            </a:pPr>
            <a:r>
              <a:rPr lang="en-US" sz="1800" dirty="0">
                <a:solidFill>
                  <a:srgbClr val="000000"/>
                </a:solidFill>
                <a:latin typeface="Arial" panose="020B0604020202020204" pitchFamily="34" charset="0"/>
                <a:ea typeface="Verdana" panose="020B0604030504040204" pitchFamily="34" charset="0"/>
              </a:rPr>
              <a:t>Proliferative phase of the endometrium</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Primary oocyte completes meiosis I</a:t>
            </a:r>
          </a:p>
          <a:p>
            <a:pPr marL="1005840" lvl="3" indent="-283464">
              <a:spcBef>
                <a:spcPts val="1200"/>
              </a:spcBef>
              <a:spcAft>
                <a:spcPts val="600"/>
              </a:spcAft>
              <a:buClr>
                <a:srgbClr val="000000"/>
              </a:buClr>
            </a:pPr>
            <a:r>
              <a:rPr lang="en-US" sz="1800" dirty="0">
                <a:solidFill>
                  <a:srgbClr val="000000"/>
                </a:solidFill>
                <a:latin typeface="Arial" panose="020B0604020202020204" pitchFamily="34" charset="0"/>
                <a:ea typeface="Verdana" panose="020B0604030504040204" pitchFamily="34" charset="0"/>
              </a:rPr>
              <a:t>Produces one large secondary oocyte and one tiny polar body</a:t>
            </a:r>
          </a:p>
        </p:txBody>
      </p:sp>
      <p:sp>
        <p:nvSpPr>
          <p:cNvPr id="6" name="Slide Number Placeholder 3">
            <a:extLst>
              <a:ext uri="{FF2B5EF4-FFF2-40B4-BE49-F238E27FC236}">
                <a16:creationId xmlns:a16="http://schemas.microsoft.com/office/drawing/2014/main" id="{C06044FA-3B9B-4B75-977B-B68D546BECE4}"/>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26467400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Asexual Reproduction </a:t>
            </a:r>
            <a:endParaRPr lang="en-IN"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900" y="1276710"/>
            <a:ext cx="4411980" cy="4650366"/>
          </a:xfrm>
        </p:spPr>
        <p:txBody>
          <a:bodyPr>
            <a:noAutofit/>
          </a:bodyPr>
          <a:lstStyle/>
          <a:p>
            <a:pPr>
              <a:lnSpc>
                <a:spcPct val="110000"/>
              </a:lnSpc>
              <a:spcBef>
                <a:spcPts val="624"/>
              </a:spcBef>
              <a:spcAft>
                <a:spcPts val="600"/>
              </a:spcAft>
            </a:pPr>
            <a:r>
              <a:rPr lang="en-US" dirty="0"/>
              <a:t>Genetically identical cells are produced from a single parent cell through mitosis </a:t>
            </a:r>
          </a:p>
          <a:p>
            <a:pPr>
              <a:lnSpc>
                <a:spcPct val="110000"/>
              </a:lnSpc>
              <a:spcBef>
                <a:spcPts val="624"/>
              </a:spcBef>
              <a:spcAft>
                <a:spcPts val="600"/>
              </a:spcAft>
            </a:pPr>
            <a:r>
              <a:rPr lang="en-US" dirty="0"/>
              <a:t>Single-celled organisms utilize fission</a:t>
            </a:r>
          </a:p>
          <a:p>
            <a:pPr>
              <a:lnSpc>
                <a:spcPct val="110000"/>
              </a:lnSpc>
              <a:spcBef>
                <a:spcPts val="624"/>
              </a:spcBef>
              <a:spcAft>
                <a:spcPts val="600"/>
              </a:spcAft>
            </a:pPr>
            <a:r>
              <a:rPr lang="en-US" dirty="0"/>
              <a:t>Cnidarians reproduce by budding</a:t>
            </a:r>
          </a:p>
          <a:p>
            <a:pPr>
              <a:lnSpc>
                <a:spcPct val="110000"/>
              </a:lnSpc>
              <a:spcBef>
                <a:spcPts val="624"/>
              </a:spcBef>
              <a:spcAft>
                <a:spcPts val="600"/>
              </a:spcAft>
            </a:pPr>
            <a:r>
              <a:rPr lang="en-US" dirty="0"/>
              <a:t>Parthenogenesis</a:t>
            </a:r>
          </a:p>
          <a:p>
            <a:pPr marL="342900" indent="-342900">
              <a:lnSpc>
                <a:spcPct val="110000"/>
              </a:lnSpc>
              <a:spcBef>
                <a:spcPts val="624"/>
              </a:spcBef>
              <a:buFont typeface="Arial" panose="020B0604020202020204" pitchFamily="34" charset="0"/>
              <a:buChar char="•"/>
            </a:pPr>
            <a:r>
              <a:rPr lang="en-US" dirty="0"/>
              <a:t>Females produce offspring from unfertilized eggs</a:t>
            </a:r>
          </a:p>
        </p:txBody>
      </p:sp>
      <p:sp>
        <p:nvSpPr>
          <p:cNvPr id="13" name="Content Placeholder 3">
            <a:extLst>
              <a:ext uri="{FF2B5EF4-FFF2-40B4-BE49-F238E27FC236}">
                <a16:creationId xmlns:a16="http://schemas.microsoft.com/office/drawing/2014/main" id="{AF8C99DA-B681-4BA6-877B-23C361EC1EC8}"/>
              </a:ext>
            </a:extLst>
          </p:cNvPr>
          <p:cNvSpPr>
            <a:spLocks noGrp="1"/>
          </p:cNvSpPr>
          <p:nvPr>
            <p:ph sz="quarter" idx="15"/>
          </p:nvPr>
        </p:nvSpPr>
        <p:spPr>
          <a:xfrm>
            <a:off x="0" y="6154314"/>
            <a:ext cx="1794510" cy="444606"/>
          </a:xfrm>
        </p:spPr>
        <p:txBody>
          <a:bodyPr/>
          <a:lstStyle/>
          <a:p>
            <a:r>
              <a:rPr lang="en-US" dirty="0"/>
              <a:t>Figure 51.1</a:t>
            </a:r>
          </a:p>
        </p:txBody>
      </p:sp>
      <p:pic>
        <p:nvPicPr>
          <p:cNvPr id="9" name="Picture 4" descr="An electron micrograph shows the cnidarians budding with 14x magnifications.">
            <a:extLst>
              <a:ext uri="{FF2B5EF4-FFF2-40B4-BE49-F238E27FC236}">
                <a16:creationId xmlns:a16="http://schemas.microsoft.com/office/drawing/2014/main" id="{5FD6EAF0-E56F-4E3D-A6D4-223DECD36248}"/>
              </a:ext>
            </a:extLst>
          </p:cNvPr>
          <p:cNvPicPr>
            <a:picLocks noChangeAspect="1"/>
          </p:cNvPicPr>
          <p:nvPr/>
        </p:nvPicPr>
        <p:blipFill rotWithShape="1">
          <a:blip r:embed="rId2"/>
          <a:srcRect l="837" t="1591" r="2187" b="4526"/>
          <a:stretch/>
        </p:blipFill>
        <p:spPr>
          <a:xfrm>
            <a:off x="4916292" y="1276710"/>
            <a:ext cx="3931920" cy="2915576"/>
          </a:xfrm>
          <a:prstGeom prst="rect">
            <a:avLst/>
          </a:prstGeom>
        </p:spPr>
      </p:pic>
      <p:sp>
        <p:nvSpPr>
          <p:cNvPr id="15" name="Content Placeholder 5">
            <a:extLst>
              <a:ext uri="{FF2B5EF4-FFF2-40B4-BE49-F238E27FC236}">
                <a16:creationId xmlns:a16="http://schemas.microsoft.com/office/drawing/2014/main" id="{170C28F1-BCBA-4886-A964-029CFCD105CB}"/>
              </a:ext>
            </a:extLst>
          </p:cNvPr>
          <p:cNvSpPr>
            <a:spLocks noGrp="1"/>
          </p:cNvSpPr>
          <p:nvPr>
            <p:ph sz="quarter" idx="17"/>
          </p:nvPr>
        </p:nvSpPr>
        <p:spPr>
          <a:xfrm>
            <a:off x="5510652" y="4221531"/>
            <a:ext cx="2743200" cy="264054"/>
          </a:xfrm>
        </p:spPr>
        <p:txBody>
          <a:bodyPr/>
          <a:lstStyle/>
          <a:p>
            <a:pPr lvl="0" algn="ctr"/>
            <a:r>
              <a:rPr lang="en-US" sz="800" dirty="0">
                <a:solidFill>
                  <a:srgbClr val="000000"/>
                </a:solidFill>
              </a:rPr>
              <a:t>Science Photo Library/Science Source</a:t>
            </a:r>
          </a:p>
        </p:txBody>
      </p:sp>
      <p:sp>
        <p:nvSpPr>
          <p:cNvPr id="8" name="Slide Number Placeholder 6">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18192284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The Menstrual Cycle and Hormonal Feedback Loops</a:t>
            </a:r>
            <a:endParaRPr lang="en-IN" sz="1200" dirty="0"/>
          </a:p>
        </p:txBody>
      </p:sp>
      <p:pic>
        <p:nvPicPr>
          <p:cNvPr id="8" name="Picture 2" descr="An illustration shows the follicular maturation over several cycles with the courses of a single ovarian and uterine cycle.">
            <a:extLst>
              <a:ext uri="{FF2B5EF4-FFF2-40B4-BE49-F238E27FC236}">
                <a16:creationId xmlns:a16="http://schemas.microsoft.com/office/drawing/2014/main" id="{68AA290E-198E-4E89-83F1-421C852F4DF6}"/>
              </a:ext>
            </a:extLst>
          </p:cNvPr>
          <p:cNvPicPr>
            <a:picLocks noChangeAspect="1"/>
          </p:cNvPicPr>
          <p:nvPr/>
        </p:nvPicPr>
        <p:blipFill>
          <a:blip r:embed="rId2"/>
          <a:stretch>
            <a:fillRect/>
          </a:stretch>
        </p:blipFill>
        <p:spPr>
          <a:xfrm>
            <a:off x="1764389" y="1318228"/>
            <a:ext cx="5615221" cy="4593213"/>
          </a:xfrm>
          <a:prstGeom prst="rect">
            <a:avLst/>
          </a:prstGeom>
        </p:spPr>
      </p:pic>
      <p:sp>
        <p:nvSpPr>
          <p:cNvPr id="4" name="Content Placeholder 3">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51.17</a:t>
            </a:r>
          </a:p>
        </p:txBody>
      </p:sp>
      <p:sp>
        <p:nvSpPr>
          <p:cNvPr id="10" name="Text Placeholder 4">
            <a:extLst>
              <a:ext uri="{FF2B5EF4-FFF2-40B4-BE49-F238E27FC236}">
                <a16:creationId xmlns:a16="http://schemas.microsoft.com/office/drawing/2014/main" id="{97C13715-B3C3-4FF4-8D8C-C4E5F8AA4EA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32783597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Follicular Phase</a:t>
            </a:r>
            <a:endParaRPr lang="en-IN" sz="1200"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899" y="1276710"/>
            <a:ext cx="4229101" cy="4650366"/>
          </a:xfrm>
        </p:spPr>
        <p:txBody>
          <a:bodyPr>
            <a:noAutofit/>
          </a:bodyPr>
          <a:lstStyle/>
          <a:p>
            <a:pPr marL="342900" indent="-342900">
              <a:spcBef>
                <a:spcPts val="600"/>
              </a:spcBef>
              <a:spcAft>
                <a:spcPts val="600"/>
              </a:spcAft>
              <a:buFont typeface="Arial" panose="020B0604020202020204" pitchFamily="34" charset="0"/>
              <a:buChar char="•"/>
            </a:pPr>
            <a:r>
              <a:rPr lang="en-US" dirty="0"/>
              <a:t>Secondary oocyte begins meiosis II</a:t>
            </a:r>
          </a:p>
          <a:p>
            <a:pPr marL="342900" indent="-342900">
              <a:spcBef>
                <a:spcPts val="600"/>
              </a:spcBef>
              <a:spcAft>
                <a:spcPts val="600"/>
              </a:spcAft>
              <a:buFont typeface="Arial" panose="020B0604020202020204" pitchFamily="34" charset="0"/>
              <a:buChar char="•"/>
            </a:pPr>
            <a:r>
              <a:rPr lang="en-US" dirty="0"/>
              <a:t>However, its progress is arrested in metaphase II</a:t>
            </a:r>
          </a:p>
          <a:p>
            <a:pPr marL="342900" indent="-342900">
              <a:spcBef>
                <a:spcPts val="600"/>
              </a:spcBef>
              <a:spcAft>
                <a:spcPts val="600"/>
              </a:spcAft>
              <a:buFont typeface="Arial" panose="020B0604020202020204" pitchFamily="34" charset="0"/>
              <a:buChar char="•"/>
            </a:pPr>
            <a:r>
              <a:rPr lang="en-US" dirty="0"/>
              <a:t>Does not complete the second meiotic division unless it becomes fertilized in the Fallopian tube</a:t>
            </a:r>
          </a:p>
        </p:txBody>
      </p:sp>
      <p:pic>
        <p:nvPicPr>
          <p:cNvPr id="9" name="Picture 3" descr="A secondary oocyte is at the center of large mature Graafian cells. Many layers of substantially smaller granulosa cells surround the Graafian cell.">
            <a:extLst>
              <a:ext uri="{FF2B5EF4-FFF2-40B4-BE49-F238E27FC236}">
                <a16:creationId xmlns:a16="http://schemas.microsoft.com/office/drawing/2014/main" id="{5FD6EAF0-E56F-4E3D-A6D4-223DECD36248}"/>
              </a:ext>
            </a:extLst>
          </p:cNvPr>
          <p:cNvPicPr>
            <a:picLocks noChangeAspect="1"/>
          </p:cNvPicPr>
          <p:nvPr/>
        </p:nvPicPr>
        <p:blipFill>
          <a:blip r:embed="rId2"/>
          <a:stretch>
            <a:fillRect/>
          </a:stretch>
        </p:blipFill>
        <p:spPr>
          <a:xfrm>
            <a:off x="4716702" y="1227363"/>
            <a:ext cx="4277950" cy="4339447"/>
          </a:xfrm>
          <a:prstGeom prst="rect">
            <a:avLst/>
          </a:prstGeom>
        </p:spPr>
      </p:pic>
      <p:sp>
        <p:nvSpPr>
          <p:cNvPr id="4" name="Content Placeholder 4">
            <a:extLst>
              <a:ext uri="{FF2B5EF4-FFF2-40B4-BE49-F238E27FC236}">
                <a16:creationId xmlns:a16="http://schemas.microsoft.com/office/drawing/2014/main" id="{865066A5-6E80-4520-A44D-7927CB0EE2FF}"/>
              </a:ext>
            </a:extLst>
          </p:cNvPr>
          <p:cNvSpPr>
            <a:spLocks noGrp="1"/>
          </p:cNvSpPr>
          <p:nvPr>
            <p:ph sz="quarter" idx="15"/>
          </p:nvPr>
        </p:nvSpPr>
        <p:spPr>
          <a:xfrm>
            <a:off x="5529797" y="5659479"/>
            <a:ext cx="2651760" cy="182880"/>
          </a:xfrm>
        </p:spPr>
        <p:txBody>
          <a:bodyPr/>
          <a:lstStyle/>
          <a:p>
            <a:pPr lvl="0" algn="ctr"/>
            <a:r>
              <a:rPr lang="en-US" sz="800" dirty="0">
                <a:solidFill>
                  <a:srgbClr val="000000"/>
                </a:solidFill>
              </a:rPr>
              <a:t>Ed Reschke</a:t>
            </a:r>
          </a:p>
        </p:txBody>
      </p:sp>
      <p:sp>
        <p:nvSpPr>
          <p:cNvPr id="5" name="Content Placeholder 5">
            <a:extLst>
              <a:ext uri="{FF2B5EF4-FFF2-40B4-BE49-F238E27FC236}">
                <a16:creationId xmlns:a16="http://schemas.microsoft.com/office/drawing/2014/main" id="{95810C02-6E8F-4983-A84B-FCA043A7F9A3}"/>
              </a:ext>
            </a:extLst>
          </p:cNvPr>
          <p:cNvSpPr>
            <a:spLocks noGrp="1"/>
          </p:cNvSpPr>
          <p:nvPr>
            <p:ph sz="quarter" idx="17"/>
          </p:nvPr>
        </p:nvSpPr>
        <p:spPr>
          <a:xfrm>
            <a:off x="114300" y="6218720"/>
            <a:ext cx="1554480" cy="365760"/>
          </a:xfrm>
        </p:spPr>
        <p:txBody>
          <a:bodyPr/>
          <a:lstStyle/>
          <a:p>
            <a:r>
              <a:rPr lang="en-US" sz="1800" dirty="0"/>
              <a:t>Figure 51.18</a:t>
            </a:r>
          </a:p>
        </p:txBody>
      </p:sp>
      <p:sp>
        <p:nvSpPr>
          <p:cNvPr id="8" name="Slide Number Placeholder 6">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27117336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6AF27-6153-4B32-B9A5-E214A334DBB2}"/>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Ovulation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BD40DFB-7957-453D-87AD-7659A4BF0E00}"/>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Estrogen stimulates the anterior pituitary to secrete LH about midcycle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LH surge causes the Graafian follicle to burst, releasing its secondary oocyte into the Fallopian tube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If oocyte is not fertilized, it disintegrates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If it is fertilized, it completes meiosis II, forming a mature ovum and second polar body</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Fusion of the nuclei from the ovum and the sperm produces a diploid zygote</a:t>
            </a:r>
          </a:p>
        </p:txBody>
      </p:sp>
      <p:sp>
        <p:nvSpPr>
          <p:cNvPr id="6" name="Slide Number Placeholder 3">
            <a:extLst>
              <a:ext uri="{FF2B5EF4-FFF2-40B4-BE49-F238E27FC236}">
                <a16:creationId xmlns:a16="http://schemas.microsoft.com/office/drawing/2014/main" id="{1B54D788-FD85-4D58-A1B0-D2FD7D31B908}"/>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6702036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Oogenesis</a:t>
            </a:r>
            <a:endParaRPr lang="en-IN" sz="1200" dirty="0"/>
          </a:p>
        </p:txBody>
      </p:sp>
      <p:pic>
        <p:nvPicPr>
          <p:cNvPr id="8" name="Picture 2" descr="An illustration shows the meiotic events of oogenesis in humans.">
            <a:extLst>
              <a:ext uri="{FF2B5EF4-FFF2-40B4-BE49-F238E27FC236}">
                <a16:creationId xmlns:a16="http://schemas.microsoft.com/office/drawing/2014/main" id="{68AA290E-198E-4E89-83F1-421C852F4DF6}"/>
              </a:ext>
            </a:extLst>
          </p:cNvPr>
          <p:cNvPicPr>
            <a:picLocks noChangeAspect="1"/>
          </p:cNvPicPr>
          <p:nvPr/>
        </p:nvPicPr>
        <p:blipFill>
          <a:blip r:embed="rId2"/>
          <a:stretch>
            <a:fillRect/>
          </a:stretch>
        </p:blipFill>
        <p:spPr>
          <a:xfrm>
            <a:off x="835070" y="1450929"/>
            <a:ext cx="7473859" cy="4327810"/>
          </a:xfrm>
          <a:prstGeom prst="rect">
            <a:avLst/>
          </a:prstGeom>
        </p:spPr>
      </p:pic>
      <p:sp>
        <p:nvSpPr>
          <p:cNvPr id="4" name="Content Placeholder 3">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51.19</a:t>
            </a:r>
          </a:p>
        </p:txBody>
      </p:sp>
      <p:sp>
        <p:nvSpPr>
          <p:cNvPr id="10" name="Text Placeholder 4">
            <a:extLst>
              <a:ext uri="{FF2B5EF4-FFF2-40B4-BE49-F238E27FC236}">
                <a16:creationId xmlns:a16="http://schemas.microsoft.com/office/drawing/2014/main" id="{97C13715-B3C3-4FF4-8D8C-C4E5F8AA4EA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17949124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B7C237-6E05-48AA-B2F1-8A31D266A584}"/>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Luteal Phase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C0273D8E-583B-4629-A061-ACCED0087699}"/>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LH stimulation transforms the Graafian follicle into the corpus luteum </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Corpus luteum secretes estrogen and progesterone</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Exert negative feedback on FSH and LH</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Cause endometrium to become more vascular and glandular</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Secretory phase of endometrium</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Prepare uterus for embryo implantation</a:t>
            </a:r>
          </a:p>
        </p:txBody>
      </p:sp>
      <p:sp>
        <p:nvSpPr>
          <p:cNvPr id="6" name="Slide Number Placeholder 3">
            <a:extLst>
              <a:ext uri="{FF2B5EF4-FFF2-40B4-BE49-F238E27FC236}">
                <a16:creationId xmlns:a16="http://schemas.microsoft.com/office/drawing/2014/main" id="{A81C4D25-76D0-4531-B501-30B6B3701C3F}"/>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18921214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9AF48-9BAC-46EE-83B5-64FD749054BF}"/>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Absence of Fertilization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595EC00-6A54-46BB-9318-83BFEE0001CD}"/>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 the absence of fertilization, the corpus luteum degenerates due to decreasing levels of FSH and LH</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Built-up endometrium is sloughed off with accompanying bleeding</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Menstrual phase of endometrium</a:t>
            </a:r>
          </a:p>
        </p:txBody>
      </p:sp>
      <p:sp>
        <p:nvSpPr>
          <p:cNvPr id="6" name="Slide Number Placeholder 3">
            <a:extLst>
              <a:ext uri="{FF2B5EF4-FFF2-40B4-BE49-F238E27FC236}">
                <a16:creationId xmlns:a16="http://schemas.microsoft.com/office/drawing/2014/main" id="{FE76A738-1317-4336-9090-A4F3DD775FE1}"/>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40797868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6925C-B081-4C08-BCF9-50A26F6B8200}"/>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If Fertilization Occurs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B70EA3F-828A-4E10-A7DA-BDC084D3DF76}"/>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If ovulated oocyte is fertilized, the corpus luteum is maintained by human chorionic gonadotropin (</a:t>
            </a:r>
            <a:r>
              <a:rPr lang="en-US" dirty="0" err="1">
                <a:solidFill>
                  <a:srgbClr val="000000"/>
                </a:solidFill>
                <a:latin typeface="Arial" panose="020B0604020202020204" pitchFamily="34" charset="0"/>
                <a:ea typeface="Verdana" panose="020B0604030504040204" pitchFamily="34" charset="0"/>
              </a:rPr>
              <a:t>hCG</a:t>
            </a:r>
            <a:r>
              <a:rPr lang="en-US" dirty="0">
                <a:solidFill>
                  <a:srgbClr val="000000"/>
                </a:solidFill>
                <a:latin typeface="Arial" panose="020B0604020202020204" pitchFamily="34" charset="0"/>
                <a:ea typeface="Verdana" panose="020B0604030504040204" pitchFamily="34" charset="0"/>
              </a:rPr>
              <a:t>) </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Keeps high levels of estrogen and progesterone, and so prevents menstruation until placenta takes over</a:t>
            </a:r>
          </a:p>
          <a:p>
            <a:pPr lvl="0">
              <a:spcBef>
                <a:spcPts val="1200"/>
              </a:spcBef>
              <a:spcAft>
                <a:spcPts val="600"/>
              </a:spcAft>
              <a:buClr>
                <a:srgbClr val="003B48"/>
              </a:buClr>
            </a:pPr>
            <a:r>
              <a:rPr lang="en-US" dirty="0" err="1">
                <a:solidFill>
                  <a:srgbClr val="000000"/>
                </a:solidFill>
                <a:latin typeface="Arial" panose="020B0604020202020204" pitchFamily="34" charset="0"/>
                <a:ea typeface="Verdana" panose="020B0604030504040204" pitchFamily="34" charset="0"/>
              </a:rPr>
              <a:t>hCG</a:t>
            </a:r>
            <a:r>
              <a:rPr lang="en-US" dirty="0">
                <a:solidFill>
                  <a:srgbClr val="000000"/>
                </a:solidFill>
                <a:latin typeface="Arial" panose="020B0604020202020204" pitchFamily="34" charset="0"/>
                <a:ea typeface="Verdana" panose="020B0604030504040204" pitchFamily="34" charset="0"/>
              </a:rPr>
              <a:t> is produced by the embryo</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Tested for in all pregnancy tests</a:t>
            </a:r>
          </a:p>
        </p:txBody>
      </p:sp>
      <p:sp>
        <p:nvSpPr>
          <p:cNvPr id="6" name="Slide Number Placeholder 3">
            <a:extLst>
              <a:ext uri="{FF2B5EF4-FFF2-40B4-BE49-F238E27FC236}">
                <a16:creationId xmlns:a16="http://schemas.microsoft.com/office/drawing/2014/main" id="{0D7B205C-0981-4C46-BE42-20AEA037E382}"/>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27499998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Journey of an Egg</a:t>
            </a:r>
            <a:endParaRPr lang="en-IN" sz="1200" dirty="0"/>
          </a:p>
        </p:txBody>
      </p:sp>
      <p:pic>
        <p:nvPicPr>
          <p:cNvPr id="8" name="Picture 2" descr="An illustration shows the journey of an egg.">
            <a:extLst>
              <a:ext uri="{FF2B5EF4-FFF2-40B4-BE49-F238E27FC236}">
                <a16:creationId xmlns:a16="http://schemas.microsoft.com/office/drawing/2014/main" id="{68AA290E-198E-4E89-83F1-421C852F4DF6}"/>
              </a:ext>
            </a:extLst>
          </p:cNvPr>
          <p:cNvPicPr>
            <a:picLocks noChangeAspect="1"/>
          </p:cNvPicPr>
          <p:nvPr/>
        </p:nvPicPr>
        <p:blipFill>
          <a:blip r:embed="rId2"/>
          <a:stretch>
            <a:fillRect/>
          </a:stretch>
        </p:blipFill>
        <p:spPr>
          <a:xfrm>
            <a:off x="1620011" y="1261804"/>
            <a:ext cx="5903977" cy="4760591"/>
          </a:xfrm>
          <a:prstGeom prst="rect">
            <a:avLst/>
          </a:prstGeom>
        </p:spPr>
      </p:pic>
      <p:sp>
        <p:nvSpPr>
          <p:cNvPr id="4" name="Content Placeholder 3">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51.20</a:t>
            </a:r>
          </a:p>
        </p:txBody>
      </p:sp>
      <p:sp>
        <p:nvSpPr>
          <p:cNvPr id="10" name="Text Placeholder 4">
            <a:extLst>
              <a:ext uri="{FF2B5EF4-FFF2-40B4-BE49-F238E27FC236}">
                <a16:creationId xmlns:a16="http://schemas.microsoft.com/office/drawing/2014/main" id="{97C13715-B3C3-4FF4-8D8C-C4E5F8AA4EA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7" name="Slide Number Placeholder 5">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23957313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F4F06-1CEE-4F8D-8A1F-A60129A29E0A}"/>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The Estrous Cycle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4AFDE36-6A96-4747-AADB-37E24B601CC3}"/>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Menstruation is absent in mammals with estrous cycles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Endometrium is cyclically shed without bleeding</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Estrous cycle is divided into four phases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Proestrus, estrus, metestrus, and diestrus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Correspond to the proliferative, midcycle, secretory, and menstrual phases of the endometrium in the menstrual cycle</a:t>
            </a:r>
          </a:p>
        </p:txBody>
      </p:sp>
      <p:sp>
        <p:nvSpPr>
          <p:cNvPr id="6" name="Slide Number Placeholder 3">
            <a:extLst>
              <a:ext uri="{FF2B5EF4-FFF2-40B4-BE49-F238E27FC236}">
                <a16:creationId xmlns:a16="http://schemas.microsoft.com/office/drawing/2014/main" id="{58370DF9-E378-416A-BC03-3704E44D7CD6}"/>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24835013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F4F06-1CEE-4F8D-8A1F-A60129A29E0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Female Accessory Sex Organs</a:t>
            </a:r>
          </a:p>
        </p:txBody>
      </p:sp>
      <p:sp>
        <p:nvSpPr>
          <p:cNvPr id="3" name="Content Placeholder 2">
            <a:extLst>
              <a:ext uri="{FF2B5EF4-FFF2-40B4-BE49-F238E27FC236}">
                <a16:creationId xmlns:a16="http://schemas.microsoft.com/office/drawing/2014/main" id="{B4AFDE36-6A96-4747-AADB-37E24B601CC3}"/>
              </a:ext>
            </a:extLst>
          </p:cNvPr>
          <p:cNvSpPr>
            <a:spLocks noGrp="1"/>
          </p:cNvSpPr>
          <p:nvPr>
            <p:ph sz="quarter" idx="11"/>
          </p:nvPr>
        </p:nvSpPr>
        <p:spPr/>
        <p:txBody>
          <a:bodyPr/>
          <a:lstStyle/>
          <a:p>
            <a:pPr marL="342900" indent="-342900">
              <a:spcBef>
                <a:spcPts val="600"/>
              </a:spcBef>
              <a:spcAft>
                <a:spcPts val="600"/>
              </a:spcAft>
              <a:buFont typeface="Arial" panose="020B0604020202020204" pitchFamily="34" charset="0"/>
              <a:buChar char="•"/>
            </a:pPr>
            <a:r>
              <a:rPr lang="en-US" dirty="0"/>
              <a:t>Fallopian tubes (uterine tubes or oviducts)</a:t>
            </a:r>
          </a:p>
          <a:p>
            <a:pPr marL="342900" indent="-342900">
              <a:spcBef>
                <a:spcPts val="600"/>
              </a:spcBef>
              <a:spcAft>
                <a:spcPts val="600"/>
              </a:spcAft>
              <a:buFont typeface="Arial" panose="020B0604020202020204" pitchFamily="34" charset="0"/>
              <a:buChar char="•"/>
            </a:pPr>
            <a:r>
              <a:rPr lang="en-US" dirty="0"/>
              <a:t>Uterus – muscular pear-shaped organ</a:t>
            </a:r>
          </a:p>
          <a:p>
            <a:pPr marL="342900" indent="-342900">
              <a:spcBef>
                <a:spcPts val="600"/>
              </a:spcBef>
              <a:spcAft>
                <a:spcPts val="600"/>
              </a:spcAft>
              <a:buFont typeface="Arial" panose="020B0604020202020204" pitchFamily="34" charset="0"/>
              <a:buChar char="•"/>
            </a:pPr>
            <a:r>
              <a:rPr lang="en-US" dirty="0"/>
              <a:t>Cervix – narrow opening</a:t>
            </a:r>
          </a:p>
          <a:p>
            <a:pPr marL="342900" indent="-342900">
              <a:spcBef>
                <a:spcPts val="600"/>
              </a:spcBef>
              <a:spcAft>
                <a:spcPts val="600"/>
              </a:spcAft>
              <a:buFont typeface="Arial" panose="020B0604020202020204" pitchFamily="34" charset="0"/>
              <a:buChar char="•"/>
            </a:pPr>
            <a:r>
              <a:rPr lang="en-US" dirty="0"/>
              <a:t>Vagina – initially covered by a membrane called the hymen</a:t>
            </a:r>
          </a:p>
          <a:p>
            <a:pPr marL="342900" indent="-342900">
              <a:spcBef>
                <a:spcPts val="600"/>
              </a:spcBef>
              <a:spcAft>
                <a:spcPts val="600"/>
              </a:spcAft>
              <a:buFont typeface="Arial" panose="020B0604020202020204" pitchFamily="34" charset="0"/>
              <a:buChar char="•"/>
            </a:pPr>
            <a:r>
              <a:rPr lang="en-US" dirty="0"/>
              <a:t>Bartholin’s glands secrete lubricant that facilitates penetration by penis</a:t>
            </a:r>
          </a:p>
          <a:p>
            <a:pPr marL="342900" indent="-342900">
              <a:spcBef>
                <a:spcPts val="600"/>
              </a:spcBef>
              <a:spcAft>
                <a:spcPts val="600"/>
              </a:spcAft>
              <a:buFont typeface="Arial" panose="020B0604020202020204" pitchFamily="34" charset="0"/>
              <a:buChar char="•"/>
            </a:pPr>
            <a:r>
              <a:rPr lang="en-US" dirty="0"/>
              <a:t>During sexual arousal, external genitalia become engorged with blood</a:t>
            </a:r>
          </a:p>
        </p:txBody>
      </p:sp>
      <p:sp>
        <p:nvSpPr>
          <p:cNvPr id="6" name="Slide Number Placeholder 3">
            <a:extLst>
              <a:ext uri="{FF2B5EF4-FFF2-40B4-BE49-F238E27FC236}">
                <a16:creationId xmlns:a16="http://schemas.microsoft.com/office/drawing/2014/main" id="{58370DF9-E378-416A-BC03-3704E44D7CD6}"/>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12431077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Haploid-diploid</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0" y="1276710"/>
            <a:ext cx="4114800" cy="2377440"/>
          </a:xfrm>
        </p:spPr>
        <p:txBody>
          <a:bodyPr/>
          <a:lstStyle/>
          <a:p>
            <a:pPr marL="342900" indent="-342900">
              <a:spcBef>
                <a:spcPts val="1200"/>
              </a:spcBef>
              <a:spcAft>
                <a:spcPts val="1200"/>
              </a:spcAft>
              <a:buFont typeface="Arial" panose="020B0604020202020204" pitchFamily="34" charset="0"/>
              <a:buChar char="•"/>
            </a:pPr>
            <a:r>
              <a:rPr lang="en-US" dirty="0"/>
              <a:t>Switch between sexual reproduction and parthenogenesis</a:t>
            </a:r>
          </a:p>
          <a:p>
            <a:pPr marL="342900" indent="-342900">
              <a:spcBef>
                <a:spcPts val="1200"/>
              </a:spcBef>
              <a:spcAft>
                <a:spcPts val="1200"/>
              </a:spcAft>
              <a:buFont typeface="Arial" panose="020B0604020202020204" pitchFamily="34" charset="0"/>
              <a:buChar char="•"/>
            </a:pPr>
            <a:r>
              <a:rPr lang="en-US" dirty="0"/>
              <a:t>Many species of bees and ants</a:t>
            </a:r>
          </a:p>
        </p:txBody>
      </p:sp>
      <p:sp>
        <p:nvSpPr>
          <p:cNvPr id="4" name="Content Placeholder 4">
            <a:extLst>
              <a:ext uri="{FF2B5EF4-FFF2-40B4-BE49-F238E27FC236}">
                <a16:creationId xmlns:a16="http://schemas.microsoft.com/office/drawing/2014/main" id="{E3317E8D-BDD1-46E2-9F8C-A86295E631BE}"/>
              </a:ext>
            </a:extLst>
          </p:cNvPr>
          <p:cNvSpPr>
            <a:spLocks noGrp="1"/>
          </p:cNvSpPr>
          <p:nvPr>
            <p:ph sz="quarter" idx="15"/>
          </p:nvPr>
        </p:nvSpPr>
        <p:spPr>
          <a:xfrm>
            <a:off x="0" y="6141720"/>
            <a:ext cx="1794510" cy="457200"/>
          </a:xfrm>
        </p:spPr>
        <p:txBody>
          <a:bodyPr/>
          <a:lstStyle/>
          <a:p>
            <a:r>
              <a:rPr lang="en-US" dirty="0"/>
              <a:t>Figure 51.2</a:t>
            </a:r>
          </a:p>
        </p:txBody>
      </p:sp>
      <p:pic>
        <p:nvPicPr>
          <p:cNvPr id="8" name="Picture 3" descr="An illustration shows the haploid-diploid system.">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5305182" y="1142562"/>
            <a:ext cx="3231443" cy="4998434"/>
          </a:xfrm>
          <a:prstGeom prst="rect">
            <a:avLst/>
          </a:prstGeom>
        </p:spPr>
      </p:pic>
      <p:sp>
        <p:nvSpPr>
          <p:cNvPr id="7" name="Text Placeholder 5">
            <a:extLst>
              <a:ext uri="{FF2B5EF4-FFF2-40B4-BE49-F238E27FC236}">
                <a16:creationId xmlns:a16="http://schemas.microsoft.com/office/drawing/2014/main" id="{B14E6877-DC1E-40EB-AC95-0BD15068AD44}"/>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2316356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Mammalian Reproductive Tracts</a:t>
            </a:r>
            <a:endParaRPr lang="en-IN"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900" y="1276710"/>
            <a:ext cx="8458200" cy="849545"/>
          </a:xfrm>
        </p:spPr>
        <p:txBody>
          <a:bodyPr/>
          <a:lstStyle/>
          <a:p>
            <a:r>
              <a:rPr lang="en-US" dirty="0"/>
              <a:t>Mammals other than primates have more complex female reproductive tracts</a:t>
            </a:r>
          </a:p>
        </p:txBody>
      </p:sp>
      <p:pic>
        <p:nvPicPr>
          <p:cNvPr id="9" name="Picture 3" descr="The shape and structure of the uterus in different mammals vary.">
            <a:extLst>
              <a:ext uri="{FF2B5EF4-FFF2-40B4-BE49-F238E27FC236}">
                <a16:creationId xmlns:a16="http://schemas.microsoft.com/office/drawing/2014/main" id="{5FD6EAF0-E56F-4E3D-A6D4-223DECD36248}"/>
              </a:ext>
            </a:extLst>
          </p:cNvPr>
          <p:cNvPicPr>
            <a:picLocks noChangeAspect="1"/>
          </p:cNvPicPr>
          <p:nvPr/>
        </p:nvPicPr>
        <p:blipFill>
          <a:blip r:embed="rId2"/>
          <a:stretch>
            <a:fillRect/>
          </a:stretch>
        </p:blipFill>
        <p:spPr>
          <a:xfrm>
            <a:off x="540079" y="2419554"/>
            <a:ext cx="8063842" cy="3037035"/>
          </a:xfrm>
          <a:prstGeom prst="rect">
            <a:avLst/>
          </a:prstGeom>
        </p:spPr>
      </p:pic>
      <p:sp>
        <p:nvSpPr>
          <p:cNvPr id="5" name="Content Placeholder 4">
            <a:extLst>
              <a:ext uri="{FF2B5EF4-FFF2-40B4-BE49-F238E27FC236}">
                <a16:creationId xmlns:a16="http://schemas.microsoft.com/office/drawing/2014/main" id="{95810C02-6E8F-4983-A84B-FCA043A7F9A3}"/>
              </a:ext>
            </a:extLst>
          </p:cNvPr>
          <p:cNvSpPr>
            <a:spLocks noGrp="1"/>
          </p:cNvSpPr>
          <p:nvPr>
            <p:ph sz="quarter" idx="17"/>
          </p:nvPr>
        </p:nvSpPr>
        <p:spPr>
          <a:xfrm>
            <a:off x="114300" y="6218720"/>
            <a:ext cx="1554480" cy="365760"/>
          </a:xfrm>
        </p:spPr>
        <p:txBody>
          <a:bodyPr/>
          <a:lstStyle/>
          <a:p>
            <a:r>
              <a:rPr lang="en-US" sz="1800" dirty="0"/>
              <a:t>Figure 51.21</a:t>
            </a:r>
          </a:p>
        </p:txBody>
      </p:sp>
      <p:sp>
        <p:nvSpPr>
          <p:cNvPr id="11" name="Text Placeholder 5">
            <a:extLst>
              <a:ext uri="{FF2B5EF4-FFF2-40B4-BE49-F238E27FC236}">
                <a16:creationId xmlns:a16="http://schemas.microsoft.com/office/drawing/2014/main" id="{B82931AF-12A6-49B4-8E09-DAD4C0B42C1B}"/>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25529442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93052C-AE9C-4B81-A082-5812BF749627}"/>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Contraception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C7549C50-F532-4D92-8248-39070D6D67D8}"/>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Throughout history, people have attempted to control reproduction without avoiding sexual intercourse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Prevention of pregnancy or giving birth is known as birth control</a:t>
            </a:r>
          </a:p>
          <a:p>
            <a:pPr marL="342900" lvl="0" indent="-342900">
              <a:spcBef>
                <a:spcPct val="20000"/>
              </a:spcBef>
              <a:spcAft>
                <a:spcPts val="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Methods of birth control that act prior to implantation are usually termed contraception</a:t>
            </a:r>
          </a:p>
        </p:txBody>
      </p:sp>
      <p:sp>
        <p:nvSpPr>
          <p:cNvPr id="6" name="Slide Number Placeholder 3">
            <a:extLst>
              <a:ext uri="{FF2B5EF4-FFF2-40B4-BE49-F238E27FC236}">
                <a16:creationId xmlns:a16="http://schemas.microsoft.com/office/drawing/2014/main" id="{675F1B4D-77B6-4513-B53A-61482FAB2238}"/>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38624304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C9ACF-BE3B-43F8-927C-CB6BB6ABFD90}"/>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Types of Contraception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8ADB7B8-9D71-4C87-997C-FF667BFD775C}"/>
              </a:ext>
            </a:extLst>
          </p:cNvPr>
          <p:cNvSpPr>
            <a:spLocks noGrp="1"/>
          </p:cNvSpPr>
          <p:nvPr>
            <p:ph sz="quarter" idx="11"/>
          </p:nvPr>
        </p:nvSpPr>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Abstinence</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 sexual intercourse at all</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reliable way to avoid pregnancy</a:t>
            </a:r>
          </a:p>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Sperm blockage</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Prevention of sperm entry into the uterus</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Condoms, cervical caps, and diaphragms</a:t>
            </a:r>
          </a:p>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Sperm destruction</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Elimination of sperm after ejaculation</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Douches have a failure rate of 40%</a:t>
            </a:r>
          </a:p>
        </p:txBody>
      </p:sp>
      <p:sp>
        <p:nvSpPr>
          <p:cNvPr id="6" name="Slide Number Placeholder 3">
            <a:extLst>
              <a:ext uri="{FF2B5EF4-FFF2-40B4-BE49-F238E27FC236}">
                <a16:creationId xmlns:a16="http://schemas.microsoft.com/office/drawing/2014/main" id="{CBA98950-FDE4-4C14-938D-825E880E8DC0}"/>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32857188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FEB74-1F3C-4155-AE6E-E40A75F60467}"/>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Additional Types of Contraception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5E580E2-63C9-4581-83A5-38EDD81E181F}"/>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Prevention of ovulation</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Birth control pills or oral contraceptives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Contain analogues of progesterone, sometimes with estrogens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Prevent follicle development</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Hormone-containing capsules can also be implanted beneath the skin</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Prevention of embryo implantation</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Intrauterine devices (IUD)</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“Morning-after pill,” or Plan B</a:t>
            </a:r>
          </a:p>
        </p:txBody>
      </p:sp>
      <p:sp>
        <p:nvSpPr>
          <p:cNvPr id="6" name="Slide Number Placeholder 3">
            <a:extLst>
              <a:ext uri="{FF2B5EF4-FFF2-40B4-BE49-F238E27FC236}">
                <a16:creationId xmlns:a16="http://schemas.microsoft.com/office/drawing/2014/main" id="{41CA1956-7B6E-4EC3-926C-33835965E047}"/>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6379324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F9257-C2E7-4BBE-81A2-F05079EEDA9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Methods of Birth Control</a:t>
            </a:r>
          </a:p>
        </p:txBody>
      </p:sp>
      <p:sp>
        <p:nvSpPr>
          <p:cNvPr id="17" name="Content Placeholder 2">
            <a:extLst>
              <a:ext uri="{FF2B5EF4-FFF2-40B4-BE49-F238E27FC236}">
                <a16:creationId xmlns:a16="http://schemas.microsoft.com/office/drawing/2014/main" id="{0697BEFE-FC30-4222-A402-D3E078965B43}"/>
              </a:ext>
            </a:extLst>
          </p:cNvPr>
          <p:cNvSpPr>
            <a:spLocks noGrp="1"/>
          </p:cNvSpPr>
          <p:nvPr>
            <p:ph sz="quarter" idx="11"/>
          </p:nvPr>
        </p:nvSpPr>
        <p:spPr>
          <a:xfrm>
            <a:off x="171149" y="1063828"/>
            <a:ext cx="8458200" cy="353786"/>
          </a:xfrm>
        </p:spPr>
        <p:txBody>
          <a:bodyPr/>
          <a:lstStyle/>
          <a:p>
            <a:r>
              <a:rPr lang="en-US" sz="1800" b="1" dirty="0"/>
              <a:t>TABLE 51.2 Methods of Birth Control</a:t>
            </a:r>
            <a:r>
              <a:rPr lang="en-US" sz="1800" dirty="0"/>
              <a:t>	</a:t>
            </a:r>
          </a:p>
        </p:txBody>
      </p:sp>
      <p:graphicFrame>
        <p:nvGraphicFramePr>
          <p:cNvPr id="21" name="Table 3">
            <a:extLst>
              <a:ext uri="{FF2B5EF4-FFF2-40B4-BE49-F238E27FC236}">
                <a16:creationId xmlns:a16="http://schemas.microsoft.com/office/drawing/2014/main" id="{5A512029-0B44-43E5-ADD7-C96E3CE1B5E9}"/>
              </a:ext>
            </a:extLst>
          </p:cNvPr>
          <p:cNvGraphicFramePr>
            <a:graphicFrameLocks noGrp="1"/>
          </p:cNvGraphicFramePr>
          <p:nvPr>
            <p:extLst>
              <p:ext uri="{D42A27DB-BD31-4B8C-83A1-F6EECF244321}">
                <p14:modId xmlns:p14="http://schemas.microsoft.com/office/powerpoint/2010/main" val="1586000969"/>
              </p:ext>
            </p:extLst>
          </p:nvPr>
        </p:nvGraphicFramePr>
        <p:xfrm>
          <a:off x="171149" y="1486194"/>
          <a:ext cx="8801703" cy="4626864"/>
        </p:xfrm>
        <a:graphic>
          <a:graphicData uri="http://schemas.openxmlformats.org/drawingml/2006/table">
            <a:tbl>
              <a:tblPr firstRow="1" bandRow="1">
                <a:tableStyleId>{5C22544A-7EE6-4342-B048-85BDC9FD1C3A}</a:tableStyleId>
              </a:tblPr>
              <a:tblGrid>
                <a:gridCol w="1005840">
                  <a:extLst>
                    <a:ext uri="{9D8B030D-6E8A-4147-A177-3AD203B41FA5}">
                      <a16:colId xmlns:a16="http://schemas.microsoft.com/office/drawing/2014/main" val="2695963222"/>
                    </a:ext>
                  </a:extLst>
                </a:gridCol>
                <a:gridCol w="1920901">
                  <a:extLst>
                    <a:ext uri="{9D8B030D-6E8A-4147-A177-3AD203B41FA5}">
                      <a16:colId xmlns:a16="http://schemas.microsoft.com/office/drawing/2014/main" val="912420839"/>
                    </a:ext>
                  </a:extLst>
                </a:gridCol>
                <a:gridCol w="1160026">
                  <a:extLst>
                    <a:ext uri="{9D8B030D-6E8A-4147-A177-3AD203B41FA5}">
                      <a16:colId xmlns:a16="http://schemas.microsoft.com/office/drawing/2014/main" val="4004263242"/>
                    </a:ext>
                  </a:extLst>
                </a:gridCol>
                <a:gridCol w="2008214">
                  <a:extLst>
                    <a:ext uri="{9D8B030D-6E8A-4147-A177-3AD203B41FA5}">
                      <a16:colId xmlns:a16="http://schemas.microsoft.com/office/drawing/2014/main" val="3192710102"/>
                    </a:ext>
                  </a:extLst>
                </a:gridCol>
                <a:gridCol w="2706722">
                  <a:extLst>
                    <a:ext uri="{9D8B030D-6E8A-4147-A177-3AD203B41FA5}">
                      <a16:colId xmlns:a16="http://schemas.microsoft.com/office/drawing/2014/main" val="3486077478"/>
                    </a:ext>
                  </a:extLst>
                </a:gridCol>
              </a:tblGrid>
              <a:tr h="228600">
                <a:tc>
                  <a:txBody>
                    <a:bodyPr/>
                    <a:lstStyle/>
                    <a:p>
                      <a:pPr>
                        <a:spcBef>
                          <a:spcPts val="1200"/>
                        </a:spcBef>
                      </a:pPr>
                      <a:r>
                        <a:rPr lang="en-IN" sz="900" dirty="0">
                          <a:solidFill>
                            <a:schemeClr val="tx1"/>
                          </a:solidFill>
                        </a:rPr>
                        <a:t>Device</a:t>
                      </a:r>
                    </a:p>
                  </a:txBody>
                  <a:tcPr marL="9144" marR="9144" marT="9144" marB="9144">
                    <a:solidFill>
                      <a:srgbClr val="E8E6D5"/>
                    </a:solidFill>
                  </a:tcPr>
                </a:tc>
                <a:tc>
                  <a:txBody>
                    <a:bodyPr/>
                    <a:lstStyle/>
                    <a:p>
                      <a:pPr>
                        <a:spcBef>
                          <a:spcPts val="1200"/>
                        </a:spcBef>
                      </a:pPr>
                      <a:r>
                        <a:rPr lang="en-IN" sz="900" dirty="0">
                          <a:solidFill>
                            <a:schemeClr val="tx1"/>
                          </a:solidFill>
                        </a:rPr>
                        <a:t>Action</a:t>
                      </a:r>
                    </a:p>
                  </a:txBody>
                  <a:tcPr marL="9144" marR="9144" marT="9144" marB="9144">
                    <a:solidFill>
                      <a:srgbClr val="E8E6D5"/>
                    </a:solidFill>
                  </a:tcPr>
                </a:tc>
                <a:tc>
                  <a:txBody>
                    <a:bodyPr/>
                    <a:lstStyle/>
                    <a:p>
                      <a:pPr>
                        <a:spcBef>
                          <a:spcPts val="1200"/>
                        </a:spcBef>
                      </a:pPr>
                      <a:r>
                        <a:rPr lang="en-IN" sz="900" dirty="0">
                          <a:solidFill>
                            <a:schemeClr val="tx1"/>
                          </a:solidFill>
                        </a:rPr>
                        <a:t>Failure Rate*</a:t>
                      </a:r>
                    </a:p>
                  </a:txBody>
                  <a:tcPr marL="9144" marR="9144" marT="9144" marB="9144">
                    <a:solidFill>
                      <a:srgbClr val="E8E6D5"/>
                    </a:solidFill>
                  </a:tcPr>
                </a:tc>
                <a:tc>
                  <a:txBody>
                    <a:bodyPr/>
                    <a:lstStyle/>
                    <a:p>
                      <a:pPr>
                        <a:spcBef>
                          <a:spcPts val="1200"/>
                        </a:spcBef>
                      </a:pPr>
                      <a:r>
                        <a:rPr lang="en-IN" sz="900" dirty="0">
                          <a:solidFill>
                            <a:schemeClr val="tx1"/>
                          </a:solidFill>
                        </a:rPr>
                        <a:t>Advantages</a:t>
                      </a:r>
                    </a:p>
                  </a:txBody>
                  <a:tcPr marL="9144" marR="9144" marT="9144" marB="9144">
                    <a:solidFill>
                      <a:srgbClr val="E8E6D5"/>
                    </a:solidFill>
                  </a:tcPr>
                </a:tc>
                <a:tc>
                  <a:txBody>
                    <a:bodyPr/>
                    <a:lstStyle/>
                    <a:p>
                      <a:pPr>
                        <a:spcBef>
                          <a:spcPts val="1200"/>
                        </a:spcBef>
                      </a:pPr>
                      <a:r>
                        <a:rPr lang="en-IN" sz="900" dirty="0">
                          <a:solidFill>
                            <a:schemeClr val="tx1"/>
                          </a:solidFill>
                        </a:rPr>
                        <a:t>Disadvantages</a:t>
                      </a:r>
                    </a:p>
                  </a:txBody>
                  <a:tcPr marL="9144" marR="9144" marT="9144" marB="9144">
                    <a:solidFill>
                      <a:srgbClr val="E8E6D5"/>
                    </a:solidFill>
                  </a:tcPr>
                </a:tc>
                <a:extLst>
                  <a:ext uri="{0D108BD9-81ED-4DB2-BD59-A6C34878D82A}">
                    <a16:rowId xmlns:a16="http://schemas.microsoft.com/office/drawing/2014/main" val="820946066"/>
                  </a:ext>
                </a:extLst>
              </a:tr>
              <a:tr h="551669">
                <a:tc>
                  <a:txBody>
                    <a:bodyPr/>
                    <a:lstStyle/>
                    <a:p>
                      <a:pPr>
                        <a:spcBef>
                          <a:spcPts val="1200"/>
                        </a:spcBef>
                      </a:pPr>
                      <a:r>
                        <a:rPr lang="en-IN" sz="900" dirty="0">
                          <a:solidFill>
                            <a:schemeClr val="tx1"/>
                          </a:solidFill>
                        </a:rPr>
                        <a:t>Oral contraceptive</a:t>
                      </a:r>
                    </a:p>
                  </a:txBody>
                  <a:tcPr marL="9144" marR="9144" marT="9144" marB="9144">
                    <a:solidFill>
                      <a:srgbClr val="E8E6D5"/>
                    </a:solidFill>
                  </a:tcPr>
                </a:tc>
                <a:tc>
                  <a:txBody>
                    <a:bodyPr/>
                    <a:lstStyle/>
                    <a:p>
                      <a:pPr>
                        <a:spcBef>
                          <a:spcPts val="1200"/>
                        </a:spcBef>
                      </a:pPr>
                      <a:r>
                        <a:rPr lang="en-US" sz="900" dirty="0">
                          <a:solidFill>
                            <a:schemeClr val="tx1"/>
                          </a:solidFill>
                        </a:rPr>
                        <a:t>Hormones (progesterone analog alone or in combination with other hormones) primarily prevent ovulation</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IN" sz="900" dirty="0">
                          <a:solidFill>
                            <a:schemeClr val="tx1"/>
                          </a:solidFill>
                        </a:rPr>
                        <a:t>9, depending on type</a:t>
                      </a:r>
                    </a:p>
                  </a:txBody>
                  <a:tcPr marL="9144" marR="9144" marT="9144" marB="9144">
                    <a:solidFill>
                      <a:srgbClr val="E8E6D5"/>
                    </a:solidFill>
                  </a:tcPr>
                </a:tc>
                <a:tc>
                  <a:txBody>
                    <a:bodyPr/>
                    <a:lstStyle/>
                    <a:p>
                      <a:pPr>
                        <a:spcBef>
                          <a:spcPts val="1200"/>
                        </a:spcBef>
                      </a:pPr>
                      <a:r>
                        <a:rPr lang="en-US" sz="900" dirty="0">
                          <a:solidFill>
                            <a:schemeClr val="tx1"/>
                          </a:solidFill>
                        </a:rPr>
                        <a:t>Convenient; highly effective; provides significant </a:t>
                      </a:r>
                      <a:r>
                        <a:rPr lang="en-US" sz="900" dirty="0" err="1">
                          <a:solidFill>
                            <a:schemeClr val="tx1"/>
                          </a:solidFill>
                        </a:rPr>
                        <a:t>noncontraceptive</a:t>
                      </a:r>
                      <a:r>
                        <a:rPr lang="en-US" sz="900" dirty="0">
                          <a:solidFill>
                            <a:schemeClr val="tx1"/>
                          </a:solidFill>
                        </a:rPr>
                        <a:t> health benefits such as protection against ovarian and endometrial cancers</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US" sz="900" dirty="0">
                          <a:solidFill>
                            <a:schemeClr val="tx1"/>
                          </a:solidFill>
                        </a:rPr>
                        <a:t>Must be taken regularly; possible minor side effects, which new formulations have reduced; not for women with cardiovascular risks (mostly smokers over age 35)</a:t>
                      </a:r>
                      <a:endParaRPr lang="en-IN" sz="900" dirty="0">
                        <a:solidFill>
                          <a:schemeClr val="tx1"/>
                        </a:solidFill>
                      </a:endParaRPr>
                    </a:p>
                  </a:txBody>
                  <a:tcPr marL="9144" marR="9144" marT="9144" marB="9144">
                    <a:solidFill>
                      <a:srgbClr val="E8E6D5"/>
                    </a:solidFill>
                  </a:tcPr>
                </a:tc>
                <a:extLst>
                  <a:ext uri="{0D108BD9-81ED-4DB2-BD59-A6C34878D82A}">
                    <a16:rowId xmlns:a16="http://schemas.microsoft.com/office/drawing/2014/main" val="754880964"/>
                  </a:ext>
                </a:extLst>
              </a:tr>
              <a:tr h="418201">
                <a:tc>
                  <a:txBody>
                    <a:bodyPr/>
                    <a:lstStyle/>
                    <a:p>
                      <a:pPr>
                        <a:spcBef>
                          <a:spcPts val="1200"/>
                        </a:spcBef>
                      </a:pPr>
                      <a:r>
                        <a:rPr lang="en-IN" sz="900" dirty="0">
                          <a:solidFill>
                            <a:schemeClr val="tx1"/>
                          </a:solidFill>
                        </a:rPr>
                        <a:t>Condom</a:t>
                      </a:r>
                    </a:p>
                  </a:txBody>
                  <a:tcPr marL="9144" marR="9144" marT="9144" marB="9144">
                    <a:solidFill>
                      <a:srgbClr val="E8E6D5"/>
                    </a:solidFill>
                  </a:tcPr>
                </a:tc>
                <a:tc>
                  <a:txBody>
                    <a:bodyPr/>
                    <a:lstStyle/>
                    <a:p>
                      <a:pPr>
                        <a:spcBef>
                          <a:spcPts val="1200"/>
                        </a:spcBef>
                      </a:pPr>
                      <a:r>
                        <a:rPr lang="en-US" sz="900" dirty="0">
                          <a:solidFill>
                            <a:schemeClr val="tx1"/>
                          </a:solidFill>
                        </a:rPr>
                        <a:t>Thin sheath for penis collects semen; “female condoms” sheath vaginal walls</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US" sz="900" dirty="0">
                          <a:solidFill>
                            <a:schemeClr val="tx1"/>
                          </a:solidFill>
                        </a:rPr>
                        <a:t>18</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US" sz="900" dirty="0">
                          <a:solidFill>
                            <a:schemeClr val="tx1"/>
                          </a:solidFill>
                        </a:rPr>
                        <a:t>Easy to use, effective, inexpensive, protects against some sexually transmitted diseases</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US" sz="900" dirty="0">
                          <a:solidFill>
                            <a:schemeClr val="tx1"/>
                          </a:solidFill>
                        </a:rPr>
                        <a:t>Requires male cooperation, may diminish spontaneity, may deteriorate on the shelf</a:t>
                      </a:r>
                      <a:endParaRPr lang="en-IN" sz="900" dirty="0">
                        <a:solidFill>
                          <a:schemeClr val="tx1"/>
                        </a:solidFill>
                      </a:endParaRPr>
                    </a:p>
                  </a:txBody>
                  <a:tcPr marL="9144" marR="9144" marT="9144" marB="9144">
                    <a:solidFill>
                      <a:srgbClr val="E8E6D5"/>
                    </a:solidFill>
                  </a:tcPr>
                </a:tc>
                <a:extLst>
                  <a:ext uri="{0D108BD9-81ED-4DB2-BD59-A6C34878D82A}">
                    <a16:rowId xmlns:a16="http://schemas.microsoft.com/office/drawing/2014/main" val="2409976635"/>
                  </a:ext>
                </a:extLst>
              </a:tr>
              <a:tr h="551669">
                <a:tc>
                  <a:txBody>
                    <a:bodyPr/>
                    <a:lstStyle/>
                    <a:p>
                      <a:pPr>
                        <a:spcBef>
                          <a:spcPts val="1200"/>
                        </a:spcBef>
                      </a:pPr>
                      <a:r>
                        <a:rPr lang="en-IN" sz="900" dirty="0">
                          <a:solidFill>
                            <a:schemeClr val="tx1"/>
                          </a:solidFill>
                        </a:rPr>
                        <a:t>Diaphragm</a:t>
                      </a:r>
                    </a:p>
                  </a:txBody>
                  <a:tcPr marL="9144" marR="9144" marT="9144" marB="9144">
                    <a:solidFill>
                      <a:srgbClr val="E8E6D5"/>
                    </a:solidFill>
                  </a:tcPr>
                </a:tc>
                <a:tc>
                  <a:txBody>
                    <a:bodyPr/>
                    <a:lstStyle/>
                    <a:p>
                      <a:pPr>
                        <a:spcBef>
                          <a:spcPts val="1200"/>
                        </a:spcBef>
                      </a:pPr>
                      <a:r>
                        <a:rPr lang="en-US" sz="900" dirty="0">
                          <a:solidFill>
                            <a:schemeClr val="tx1"/>
                          </a:solidFill>
                        </a:rPr>
                        <a:t>Soft rubber cup covers entrance to uterus; prevents sperm from reaching egg, holds spermicide</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US" sz="900" dirty="0">
                          <a:solidFill>
                            <a:schemeClr val="tx1"/>
                          </a:solidFill>
                        </a:rPr>
                        <a:t>12</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US" sz="900" dirty="0">
                          <a:solidFill>
                            <a:schemeClr val="tx1"/>
                          </a:solidFill>
                        </a:rPr>
                        <a:t>No dangerous side effects; reliable if used properly; provides some protection against sexually transmitted diseases and cervical cancer</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US" sz="900" dirty="0">
                          <a:solidFill>
                            <a:schemeClr val="tx1"/>
                          </a:solidFill>
                        </a:rPr>
                        <a:t>Requires careful fitting, some inconvenience associated with insertion and removal; may be dislodged during intercourse</a:t>
                      </a:r>
                      <a:endParaRPr lang="en-IN" sz="900" dirty="0">
                        <a:solidFill>
                          <a:schemeClr val="tx1"/>
                        </a:solidFill>
                      </a:endParaRPr>
                    </a:p>
                  </a:txBody>
                  <a:tcPr marL="9144" marR="9144" marT="9144" marB="9144">
                    <a:solidFill>
                      <a:srgbClr val="E8E6D5"/>
                    </a:solidFill>
                  </a:tcPr>
                </a:tc>
                <a:extLst>
                  <a:ext uri="{0D108BD9-81ED-4DB2-BD59-A6C34878D82A}">
                    <a16:rowId xmlns:a16="http://schemas.microsoft.com/office/drawing/2014/main" val="1851657864"/>
                  </a:ext>
                </a:extLst>
              </a:tr>
              <a:tr h="685137">
                <a:tc>
                  <a:txBody>
                    <a:bodyPr/>
                    <a:lstStyle/>
                    <a:p>
                      <a:pPr>
                        <a:spcBef>
                          <a:spcPts val="1200"/>
                        </a:spcBef>
                      </a:pPr>
                      <a:r>
                        <a:rPr lang="en-IN" sz="900" dirty="0">
                          <a:solidFill>
                            <a:schemeClr val="tx1"/>
                          </a:solidFill>
                        </a:rPr>
                        <a:t>Intrauterine device (IUD)</a:t>
                      </a:r>
                    </a:p>
                  </a:txBody>
                  <a:tcPr marL="9144" marR="9144" marT="9144" marB="9144">
                    <a:solidFill>
                      <a:srgbClr val="E8E6D5"/>
                    </a:solidFill>
                  </a:tcPr>
                </a:tc>
                <a:tc>
                  <a:txBody>
                    <a:bodyPr/>
                    <a:lstStyle/>
                    <a:p>
                      <a:pPr>
                        <a:spcBef>
                          <a:spcPts val="1200"/>
                        </a:spcBef>
                      </a:pPr>
                      <a:r>
                        <a:rPr lang="en-US" sz="900" dirty="0">
                          <a:solidFill>
                            <a:schemeClr val="tx1"/>
                          </a:solidFill>
                        </a:rPr>
                        <a:t>Small plastic or metal device placed in the uterus, prevents implantation; some contain copper, others release hormones</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US" sz="900" dirty="0">
                          <a:solidFill>
                            <a:schemeClr val="tx1"/>
                          </a:solidFill>
                        </a:rPr>
                        <a:t>1</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US" sz="900" dirty="0">
                          <a:solidFill>
                            <a:schemeClr val="tx1"/>
                          </a:solidFill>
                        </a:rPr>
                        <a:t>Convenient, highly effective; infrequent replacement</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US" sz="900" dirty="0">
                          <a:solidFill>
                            <a:schemeClr val="tx1"/>
                          </a:solidFill>
                        </a:rPr>
                        <a:t>Can cause excess menstrual bleeding and pain; risk of perforation, infection, expulsion, pelvic inflammatory disease, and infertility; not recommended for those who eventually intend to conceive or are not monogamous; dangerous in pregnancy</a:t>
                      </a:r>
                      <a:endParaRPr lang="en-IN" sz="900" dirty="0">
                        <a:solidFill>
                          <a:schemeClr val="tx1"/>
                        </a:solidFill>
                      </a:endParaRPr>
                    </a:p>
                  </a:txBody>
                  <a:tcPr marL="9144" marR="9144" marT="9144" marB="9144">
                    <a:solidFill>
                      <a:srgbClr val="E8E6D5"/>
                    </a:solidFill>
                  </a:tcPr>
                </a:tc>
                <a:extLst>
                  <a:ext uri="{0D108BD9-81ED-4DB2-BD59-A6C34878D82A}">
                    <a16:rowId xmlns:a16="http://schemas.microsoft.com/office/drawing/2014/main" val="2633693789"/>
                  </a:ext>
                </a:extLst>
              </a:tr>
              <a:tr h="418201">
                <a:tc>
                  <a:txBody>
                    <a:bodyPr/>
                    <a:lstStyle/>
                    <a:p>
                      <a:pPr>
                        <a:spcBef>
                          <a:spcPts val="1200"/>
                        </a:spcBef>
                      </a:pPr>
                      <a:r>
                        <a:rPr lang="en-IN" sz="900" dirty="0">
                          <a:solidFill>
                            <a:schemeClr val="tx1"/>
                          </a:solidFill>
                        </a:rPr>
                        <a:t>Cervical cap</a:t>
                      </a:r>
                    </a:p>
                  </a:txBody>
                  <a:tcPr marL="9144" marR="9144" marT="9144" marB="9144">
                    <a:solidFill>
                      <a:srgbClr val="E8E6D5"/>
                    </a:solidFill>
                  </a:tcPr>
                </a:tc>
                <a:tc>
                  <a:txBody>
                    <a:bodyPr/>
                    <a:lstStyle/>
                    <a:p>
                      <a:pPr>
                        <a:spcBef>
                          <a:spcPts val="1200"/>
                        </a:spcBef>
                      </a:pPr>
                      <a:r>
                        <a:rPr lang="en-US" sz="900" dirty="0">
                          <a:solidFill>
                            <a:schemeClr val="tx1"/>
                          </a:solidFill>
                        </a:rPr>
                        <a:t>Miniature diaphragm covers cervix closely, prevents sperm from reaching egg, holds spermicide</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US" sz="900" dirty="0">
                          <a:solidFill>
                            <a:schemeClr val="tx1"/>
                          </a:solidFill>
                        </a:rPr>
                        <a:t>Probably similar to that of diaphragm</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US" sz="900" dirty="0">
                          <a:solidFill>
                            <a:schemeClr val="tx1"/>
                          </a:solidFill>
                        </a:rPr>
                        <a:t>No dangerous side effects; fairly effective; can remain in place longer than diaphragm</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US" sz="900" dirty="0">
                          <a:solidFill>
                            <a:schemeClr val="tx1"/>
                          </a:solidFill>
                        </a:rPr>
                        <a:t>Problems with fitting and insertion; comes in limited number of sizes</a:t>
                      </a:r>
                      <a:endParaRPr lang="en-IN" sz="900" dirty="0">
                        <a:solidFill>
                          <a:schemeClr val="tx1"/>
                        </a:solidFill>
                      </a:endParaRPr>
                    </a:p>
                  </a:txBody>
                  <a:tcPr marL="9144" marR="9144" marT="9144" marB="9144">
                    <a:solidFill>
                      <a:srgbClr val="E8E6D5"/>
                    </a:solidFill>
                  </a:tcPr>
                </a:tc>
                <a:extLst>
                  <a:ext uri="{0D108BD9-81ED-4DB2-BD59-A6C34878D82A}">
                    <a16:rowId xmlns:a16="http://schemas.microsoft.com/office/drawing/2014/main" val="1174456355"/>
                  </a:ext>
                </a:extLst>
              </a:tr>
              <a:tr h="551669">
                <a:tc>
                  <a:txBody>
                    <a:bodyPr/>
                    <a:lstStyle/>
                    <a:p>
                      <a:pPr>
                        <a:spcBef>
                          <a:spcPts val="1200"/>
                        </a:spcBef>
                      </a:pPr>
                      <a:r>
                        <a:rPr lang="en-US" sz="900" dirty="0">
                          <a:solidFill>
                            <a:schemeClr val="tx1"/>
                          </a:solidFill>
                        </a:rPr>
                        <a:t>Foams, creams, jellies, vaginal suppositories</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US" sz="900" dirty="0">
                          <a:solidFill>
                            <a:schemeClr val="tx1"/>
                          </a:solidFill>
                        </a:rPr>
                        <a:t>Chemical spermicides inserted in vagina before intercourse prevent sperm from entering uterus</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IN" sz="900" dirty="0">
                          <a:solidFill>
                            <a:schemeClr val="tx1"/>
                          </a:solidFill>
                        </a:rPr>
                        <a:t>10–28</a:t>
                      </a:r>
                    </a:p>
                  </a:txBody>
                  <a:tcPr marL="9144" marR="9144" marT="9144" marB="9144">
                    <a:solidFill>
                      <a:srgbClr val="E8E6D5"/>
                    </a:solidFill>
                  </a:tcPr>
                </a:tc>
                <a:tc>
                  <a:txBody>
                    <a:bodyPr/>
                    <a:lstStyle/>
                    <a:p>
                      <a:pPr>
                        <a:spcBef>
                          <a:spcPts val="1200"/>
                        </a:spcBef>
                      </a:pPr>
                      <a:r>
                        <a:rPr lang="en-US" sz="900" dirty="0">
                          <a:solidFill>
                            <a:schemeClr val="tx1"/>
                          </a:solidFill>
                        </a:rPr>
                        <a:t>Can be used by anyone who is not allergic; protect against some sexually transmitted diseases; no known side effects</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US" sz="900" dirty="0">
                          <a:solidFill>
                            <a:schemeClr val="tx1"/>
                          </a:solidFill>
                        </a:rPr>
                        <a:t>Relatively unreliable; sometimes messy; must be used 5–10 minutes before each act of intercourse</a:t>
                      </a:r>
                      <a:endParaRPr lang="en-IN" sz="900" dirty="0">
                        <a:solidFill>
                          <a:schemeClr val="tx1"/>
                        </a:solidFill>
                      </a:endParaRPr>
                    </a:p>
                  </a:txBody>
                  <a:tcPr marL="9144" marR="9144" marT="9144" marB="9144">
                    <a:solidFill>
                      <a:srgbClr val="E8E6D5"/>
                    </a:solidFill>
                  </a:tcPr>
                </a:tc>
                <a:extLst>
                  <a:ext uri="{0D108BD9-81ED-4DB2-BD59-A6C34878D82A}">
                    <a16:rowId xmlns:a16="http://schemas.microsoft.com/office/drawing/2014/main" val="2631841060"/>
                  </a:ext>
                </a:extLst>
              </a:tr>
              <a:tr h="551669">
                <a:tc>
                  <a:txBody>
                    <a:bodyPr/>
                    <a:lstStyle/>
                    <a:p>
                      <a:pPr>
                        <a:spcBef>
                          <a:spcPts val="1200"/>
                        </a:spcBef>
                      </a:pPr>
                      <a:r>
                        <a:rPr lang="en-IN" sz="900" dirty="0">
                          <a:solidFill>
                            <a:schemeClr val="tx1"/>
                          </a:solidFill>
                        </a:rPr>
                        <a:t>Implant</a:t>
                      </a:r>
                    </a:p>
                  </a:txBody>
                  <a:tcPr marL="9144" marR="9144" marT="9144" marB="9144">
                    <a:solidFill>
                      <a:srgbClr val="E8E6D5"/>
                    </a:solidFill>
                  </a:tcPr>
                </a:tc>
                <a:tc>
                  <a:txBody>
                    <a:bodyPr/>
                    <a:lstStyle/>
                    <a:p>
                      <a:pPr>
                        <a:spcBef>
                          <a:spcPts val="1200"/>
                        </a:spcBef>
                      </a:pPr>
                      <a:r>
                        <a:rPr lang="en-US" sz="900" dirty="0">
                          <a:solidFill>
                            <a:schemeClr val="tx1"/>
                          </a:solidFill>
                        </a:rPr>
                        <a:t>Capsule surgically implanted under skin slowly releases hormone that blocks ovulation</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IN" sz="900" dirty="0">
                          <a:solidFill>
                            <a:schemeClr val="tx1"/>
                          </a:solidFill>
                        </a:rPr>
                        <a:t>0.05</a:t>
                      </a:r>
                    </a:p>
                  </a:txBody>
                  <a:tcPr marL="9144" marR="9144" marT="9144" marB="9144">
                    <a:solidFill>
                      <a:srgbClr val="E8E6D5"/>
                    </a:solidFill>
                  </a:tcPr>
                </a:tc>
                <a:tc>
                  <a:txBody>
                    <a:bodyPr/>
                    <a:lstStyle/>
                    <a:p>
                      <a:pPr>
                        <a:spcBef>
                          <a:spcPts val="1200"/>
                        </a:spcBef>
                      </a:pPr>
                      <a:r>
                        <a:rPr lang="en-US" sz="900" dirty="0">
                          <a:solidFill>
                            <a:schemeClr val="tx1"/>
                          </a:solidFill>
                        </a:rPr>
                        <a:t>Very safe, convenient, and effective; very long-lasting; may have nonreproductive health benefits like those of oral contraceptives</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US" sz="900" dirty="0">
                          <a:solidFill>
                            <a:schemeClr val="tx1"/>
                          </a:solidFill>
                        </a:rPr>
                        <a:t>Irregular or absent periods; minor surgical procedure needed for insertion and removal; some scarring may occur</a:t>
                      </a:r>
                      <a:endParaRPr lang="en-IN" sz="900" dirty="0">
                        <a:solidFill>
                          <a:schemeClr val="tx1"/>
                        </a:solidFill>
                      </a:endParaRPr>
                    </a:p>
                  </a:txBody>
                  <a:tcPr marL="9144" marR="9144" marT="9144" marB="9144">
                    <a:solidFill>
                      <a:srgbClr val="E8E6D5"/>
                    </a:solidFill>
                  </a:tcPr>
                </a:tc>
                <a:extLst>
                  <a:ext uri="{0D108BD9-81ED-4DB2-BD59-A6C34878D82A}">
                    <a16:rowId xmlns:a16="http://schemas.microsoft.com/office/drawing/2014/main" val="2874706142"/>
                  </a:ext>
                </a:extLst>
              </a:tr>
              <a:tr h="418201">
                <a:tc>
                  <a:txBody>
                    <a:bodyPr/>
                    <a:lstStyle/>
                    <a:p>
                      <a:pPr>
                        <a:spcBef>
                          <a:spcPts val="1200"/>
                        </a:spcBef>
                      </a:pPr>
                      <a:r>
                        <a:rPr lang="en-IN" sz="900" dirty="0">
                          <a:solidFill>
                            <a:schemeClr val="tx1"/>
                          </a:solidFill>
                        </a:rPr>
                        <a:t>Injectable contraceptive</a:t>
                      </a:r>
                    </a:p>
                  </a:txBody>
                  <a:tcPr marL="9144" marR="9144" marT="9144" marB="9144">
                    <a:solidFill>
                      <a:srgbClr val="E8E6D5"/>
                    </a:solidFill>
                  </a:tcPr>
                </a:tc>
                <a:tc>
                  <a:txBody>
                    <a:bodyPr/>
                    <a:lstStyle/>
                    <a:p>
                      <a:pPr>
                        <a:spcBef>
                          <a:spcPts val="1200"/>
                        </a:spcBef>
                      </a:pPr>
                      <a:r>
                        <a:rPr lang="en-US" sz="900" dirty="0">
                          <a:solidFill>
                            <a:schemeClr val="tx1"/>
                          </a:solidFill>
                        </a:rPr>
                        <a:t>Injection every 3 months of a hormone that is slowly released and prevents ovulation</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US" sz="900" dirty="0">
                          <a:solidFill>
                            <a:schemeClr val="tx1"/>
                          </a:solidFill>
                        </a:rPr>
                        <a:t>6</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US" sz="900" dirty="0">
                          <a:solidFill>
                            <a:schemeClr val="tx1"/>
                          </a:solidFill>
                        </a:rPr>
                        <a:t>Convenient and highly effective; no serious side effects other than occasional heavy menstrual bleeding</a:t>
                      </a:r>
                      <a:endParaRPr lang="en-IN" sz="900" dirty="0">
                        <a:solidFill>
                          <a:schemeClr val="tx1"/>
                        </a:solidFill>
                      </a:endParaRPr>
                    </a:p>
                  </a:txBody>
                  <a:tcPr marL="9144" marR="9144" marT="9144" marB="9144">
                    <a:solidFill>
                      <a:srgbClr val="E8E6D5"/>
                    </a:solidFill>
                  </a:tcPr>
                </a:tc>
                <a:tc>
                  <a:txBody>
                    <a:bodyPr/>
                    <a:lstStyle/>
                    <a:p>
                      <a:pPr>
                        <a:spcBef>
                          <a:spcPts val="1200"/>
                        </a:spcBef>
                      </a:pPr>
                      <a:r>
                        <a:rPr lang="en-IN" sz="900" dirty="0">
                          <a:solidFill>
                            <a:schemeClr val="tx1"/>
                          </a:solidFill>
                        </a:rPr>
                        <a:t>Occasional heavy menstrual bleeding</a:t>
                      </a:r>
                    </a:p>
                  </a:txBody>
                  <a:tcPr marL="9144" marR="9144" marT="9144" marB="9144">
                    <a:solidFill>
                      <a:srgbClr val="E8E6D5"/>
                    </a:solidFill>
                  </a:tcPr>
                </a:tc>
                <a:extLst>
                  <a:ext uri="{0D108BD9-81ED-4DB2-BD59-A6C34878D82A}">
                    <a16:rowId xmlns:a16="http://schemas.microsoft.com/office/drawing/2014/main" val="967931221"/>
                  </a:ext>
                </a:extLst>
              </a:tr>
            </a:tbl>
          </a:graphicData>
        </a:graphic>
      </p:graphicFrame>
      <p:sp>
        <p:nvSpPr>
          <p:cNvPr id="18" name="Content Placeholder 4">
            <a:extLst>
              <a:ext uri="{FF2B5EF4-FFF2-40B4-BE49-F238E27FC236}">
                <a16:creationId xmlns:a16="http://schemas.microsoft.com/office/drawing/2014/main" id="{6E151631-BDAA-42B7-AEBA-E21A1A9FF9A1}"/>
              </a:ext>
            </a:extLst>
          </p:cNvPr>
          <p:cNvSpPr>
            <a:spLocks noGrp="1"/>
          </p:cNvSpPr>
          <p:nvPr>
            <p:ph sz="quarter" idx="15"/>
          </p:nvPr>
        </p:nvSpPr>
        <p:spPr>
          <a:xfrm>
            <a:off x="171149" y="6180464"/>
            <a:ext cx="8458200" cy="353786"/>
          </a:xfrm>
        </p:spPr>
        <p:txBody>
          <a:bodyPr/>
          <a:lstStyle/>
          <a:p>
            <a:pPr>
              <a:spcAft>
                <a:spcPts val="0"/>
              </a:spcAft>
            </a:pPr>
            <a:r>
              <a:rPr lang="en-US" sz="800" dirty="0"/>
              <a:t>*Failure rate is expressed as pregnancies per 100 actual users per year.</a:t>
            </a:r>
          </a:p>
          <a:p>
            <a:r>
              <a:rPr lang="en-US" sz="800" dirty="0"/>
              <a:t>Source: Data from American College of Obstetricians and Gynecologists: Contraception, Patient Education Pamphlet No. AP005. ACOG, Washington, D.C., 1990 </a:t>
            </a:r>
            <a:endParaRPr lang="en-IN" sz="800" dirty="0"/>
          </a:p>
        </p:txBody>
      </p:sp>
      <p:sp>
        <p:nvSpPr>
          <p:cNvPr id="6" name="Slide Number Placeholder 5">
            <a:extLst>
              <a:ext uri="{FF2B5EF4-FFF2-40B4-BE49-F238E27FC236}">
                <a16:creationId xmlns:a16="http://schemas.microsoft.com/office/drawing/2014/main" id="{D58E3C16-713D-41C9-86DB-EB55E6E44C92}"/>
              </a:ext>
            </a:extLst>
          </p:cNvPr>
          <p:cNvSpPr>
            <a:spLocks noGrp="1"/>
          </p:cNvSpPr>
          <p:nvPr>
            <p:ph type="sldNum" sz="quarter" idx="10"/>
          </p:nvPr>
        </p:nvSpPr>
        <p:spPr>
          <a:xfrm>
            <a:off x="8647432" y="6684041"/>
            <a:ext cx="355840" cy="161396"/>
          </a:xfrm>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111241349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Sterilization </a:t>
            </a:r>
            <a:endParaRPr lang="en-IN"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900" y="1276710"/>
            <a:ext cx="8458200" cy="981748"/>
          </a:xfrm>
        </p:spPr>
        <p:txBody>
          <a:bodyPr/>
          <a:lstStyle/>
          <a:p>
            <a:pPr marL="342900" indent="-342900">
              <a:spcAft>
                <a:spcPts val="1200"/>
              </a:spcAft>
              <a:buFont typeface="Arial" panose="020B0604020202020204" pitchFamily="34" charset="0"/>
              <a:buChar char="•"/>
            </a:pPr>
            <a:r>
              <a:rPr lang="en-US" dirty="0"/>
              <a:t>Vasectomy in males</a:t>
            </a:r>
          </a:p>
          <a:p>
            <a:pPr marL="342900" indent="-342900">
              <a:spcAft>
                <a:spcPts val="1200"/>
              </a:spcAft>
              <a:buFont typeface="Arial" panose="020B0604020202020204" pitchFamily="34" charset="0"/>
              <a:buChar char="•"/>
            </a:pPr>
            <a:r>
              <a:rPr lang="en-US" dirty="0"/>
              <a:t>Tubal ligation in females</a:t>
            </a:r>
          </a:p>
        </p:txBody>
      </p:sp>
      <p:pic>
        <p:nvPicPr>
          <p:cNvPr id="9" name="Picture 3" descr="Two illustrations show birth control through vasectomy and tubal ligation.">
            <a:extLst>
              <a:ext uri="{FF2B5EF4-FFF2-40B4-BE49-F238E27FC236}">
                <a16:creationId xmlns:a16="http://schemas.microsoft.com/office/drawing/2014/main" id="{5FD6EAF0-E56F-4E3D-A6D4-223DECD36248}"/>
              </a:ext>
            </a:extLst>
          </p:cNvPr>
          <p:cNvPicPr>
            <a:picLocks noChangeAspect="1"/>
          </p:cNvPicPr>
          <p:nvPr/>
        </p:nvPicPr>
        <p:blipFill>
          <a:blip r:embed="rId2"/>
          <a:stretch>
            <a:fillRect/>
          </a:stretch>
        </p:blipFill>
        <p:spPr>
          <a:xfrm>
            <a:off x="540079" y="2715931"/>
            <a:ext cx="8063842" cy="2739324"/>
          </a:xfrm>
          <a:prstGeom prst="rect">
            <a:avLst/>
          </a:prstGeom>
        </p:spPr>
      </p:pic>
      <p:sp>
        <p:nvSpPr>
          <p:cNvPr id="5" name="Content Placeholder 4">
            <a:extLst>
              <a:ext uri="{FF2B5EF4-FFF2-40B4-BE49-F238E27FC236}">
                <a16:creationId xmlns:a16="http://schemas.microsoft.com/office/drawing/2014/main" id="{95810C02-6E8F-4983-A84B-FCA043A7F9A3}"/>
              </a:ext>
            </a:extLst>
          </p:cNvPr>
          <p:cNvSpPr>
            <a:spLocks noGrp="1"/>
          </p:cNvSpPr>
          <p:nvPr>
            <p:ph sz="quarter" idx="17"/>
          </p:nvPr>
        </p:nvSpPr>
        <p:spPr>
          <a:xfrm>
            <a:off x="114300" y="6218720"/>
            <a:ext cx="1554480" cy="365760"/>
          </a:xfrm>
        </p:spPr>
        <p:txBody>
          <a:bodyPr/>
          <a:lstStyle/>
          <a:p>
            <a:r>
              <a:rPr lang="en-US" sz="1800" dirty="0"/>
              <a:t>Figure 51.22</a:t>
            </a:r>
          </a:p>
        </p:txBody>
      </p:sp>
      <p:sp>
        <p:nvSpPr>
          <p:cNvPr id="11" name="Text Placeholder 5">
            <a:extLst>
              <a:ext uri="{FF2B5EF4-FFF2-40B4-BE49-F238E27FC236}">
                <a16:creationId xmlns:a16="http://schemas.microsoft.com/office/drawing/2014/main" id="{B82931AF-12A6-49B4-8E09-DAD4C0B42C1B}"/>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6">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21471367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94B0C-8A6C-4DC8-B650-3F6D23779F6B}"/>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Infertility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573C509-F448-40D5-9B7F-F8E3F137059D}"/>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Infertility is the inability to conceive after one year of contraception-free sexual intercourse</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Female infertility</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occur due to a failure at any stage from oocyte production to embryo implantation</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Pelvic inflammatory disease (PID)</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Endometriosis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Premature ovarian failure (POF)</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Hormonal imbalances</a:t>
            </a:r>
          </a:p>
        </p:txBody>
      </p:sp>
      <p:sp>
        <p:nvSpPr>
          <p:cNvPr id="6" name="Slide Number Placeholder 3">
            <a:extLst>
              <a:ext uri="{FF2B5EF4-FFF2-40B4-BE49-F238E27FC236}">
                <a16:creationId xmlns:a16="http://schemas.microsoft.com/office/drawing/2014/main" id="{C670D2D0-C542-4F85-A774-1C4B1E6C8CF8}"/>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15666892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E024A-F061-4FB1-811C-FECA044CABD9}"/>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Male Infertility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88D542B-19B8-4C2A-ABA8-E4E6F470E244}"/>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t>Can occur due to a reduced number, viability, or motility of sperm in the ejaculate</a:t>
            </a:r>
          </a:p>
          <a:p>
            <a:pPr marL="342900" lvl="0" indent="-342900">
              <a:spcBef>
                <a:spcPct val="20000"/>
              </a:spcBef>
              <a:spcAft>
                <a:spcPts val="1200"/>
              </a:spcAft>
              <a:buClr>
                <a:schemeClr val="tx1"/>
              </a:buClr>
              <a:buFont typeface="Arial" panose="020B0604020202020204" pitchFamily="34" charset="0"/>
              <a:buChar char="•"/>
            </a:pPr>
            <a:r>
              <a:rPr lang="en-US" dirty="0"/>
              <a:t>Infection</a:t>
            </a:r>
          </a:p>
          <a:p>
            <a:pPr marL="342900" lvl="0" indent="-342900">
              <a:spcBef>
                <a:spcPct val="20000"/>
              </a:spcBef>
              <a:spcAft>
                <a:spcPts val="1200"/>
              </a:spcAft>
              <a:buClr>
                <a:schemeClr val="tx1"/>
              </a:buClr>
              <a:buFont typeface="Arial" panose="020B0604020202020204" pitchFamily="34" charset="0"/>
              <a:buChar char="•"/>
            </a:pPr>
            <a:r>
              <a:rPr lang="en-US" dirty="0"/>
              <a:t>Hormonal imbalances</a:t>
            </a:r>
          </a:p>
          <a:p>
            <a:pPr marL="342900" lvl="0" indent="-342900">
              <a:spcBef>
                <a:spcPct val="20000"/>
              </a:spcBef>
              <a:spcAft>
                <a:spcPts val="1200"/>
              </a:spcAft>
              <a:buClr>
                <a:schemeClr val="tx1"/>
              </a:buClr>
              <a:buFont typeface="Arial" panose="020B0604020202020204" pitchFamily="34" charset="0"/>
              <a:buChar char="•"/>
            </a:pPr>
            <a:r>
              <a:rPr lang="en-US" dirty="0"/>
              <a:t>Autoimmunity to sperm</a:t>
            </a:r>
          </a:p>
          <a:p>
            <a:pPr marL="342900" lvl="0" indent="-342900">
              <a:spcBef>
                <a:spcPct val="20000"/>
              </a:spcBef>
              <a:spcAft>
                <a:spcPts val="1200"/>
              </a:spcAft>
              <a:buClr>
                <a:schemeClr val="tx1"/>
              </a:buClr>
              <a:buFont typeface="Arial" panose="020B0604020202020204" pitchFamily="34" charset="0"/>
              <a:buChar char="•"/>
            </a:pPr>
            <a:r>
              <a:rPr lang="en-US" dirty="0"/>
              <a:t>Damage to vas deferens or seminiferous tubules</a:t>
            </a:r>
          </a:p>
        </p:txBody>
      </p:sp>
      <p:sp>
        <p:nvSpPr>
          <p:cNvPr id="6" name="Slide Number Placeholder 3">
            <a:extLst>
              <a:ext uri="{FF2B5EF4-FFF2-40B4-BE49-F238E27FC236}">
                <a16:creationId xmlns:a16="http://schemas.microsoft.com/office/drawing/2014/main" id="{231FE8C4-0593-42F6-B8AE-19A38C7DE0C3}"/>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300293773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6F119-91F5-44FD-AD50-CDE59DEBD6B0}"/>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Treatment of Infertility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2C367CC-8536-401B-AEB1-D5CA1DA223C8}"/>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Hormonal treatment</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To produce high levels of FSH and LH</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Clomiphene (Clomid)</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Assistive reproductive technology (ART)</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Artificial insemination</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Gametic intrafallopian transfer (GIFT)</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vitro fertilization (IVF)</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Intracytoplasmic sperm injection (ICSI)</a:t>
            </a:r>
          </a:p>
        </p:txBody>
      </p:sp>
      <p:sp>
        <p:nvSpPr>
          <p:cNvPr id="6" name="Slide Number Placeholder 3">
            <a:extLst>
              <a:ext uri="{FF2B5EF4-FFF2-40B4-BE49-F238E27FC236}">
                <a16:creationId xmlns:a16="http://schemas.microsoft.com/office/drawing/2014/main" id="{9A223DFE-70D5-4513-ACB5-752FB9AEA1CC}"/>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37533876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Hermaphroditism</a:t>
            </a:r>
            <a:endParaRPr lang="en-IN"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900" y="1276710"/>
            <a:ext cx="4229100" cy="4586880"/>
          </a:xfrm>
        </p:spPr>
        <p:txBody>
          <a:bodyPr>
            <a:noAutofit/>
          </a:bodyPr>
          <a:lstStyle/>
          <a:p>
            <a:pPr>
              <a:spcBef>
                <a:spcPts val="624"/>
              </a:spcBef>
              <a:spcAft>
                <a:spcPts val="0"/>
              </a:spcAft>
            </a:pPr>
            <a:r>
              <a:rPr lang="en-US" dirty="0"/>
              <a:t>One individual has both testes and ovaries</a:t>
            </a:r>
          </a:p>
          <a:p>
            <a:pPr>
              <a:spcBef>
                <a:spcPts val="624"/>
              </a:spcBef>
              <a:spcAft>
                <a:spcPts val="0"/>
              </a:spcAft>
            </a:pPr>
            <a:r>
              <a:rPr lang="en-US" dirty="0"/>
              <a:t>Most need another individual to reproduce</a:t>
            </a:r>
          </a:p>
          <a:p>
            <a:pPr>
              <a:spcBef>
                <a:spcPts val="624"/>
              </a:spcBef>
              <a:spcAft>
                <a:spcPts val="0"/>
              </a:spcAft>
            </a:pPr>
            <a:r>
              <a:rPr lang="en-US" dirty="0"/>
              <a:t>May be sequential</a:t>
            </a:r>
          </a:p>
          <a:p>
            <a:pPr marL="342900" indent="-342900">
              <a:spcBef>
                <a:spcPts val="624"/>
              </a:spcBef>
              <a:spcAft>
                <a:spcPts val="0"/>
              </a:spcAft>
              <a:buFont typeface="Arial" panose="020B0604020202020204" pitchFamily="34" charset="0"/>
              <a:buChar char="•"/>
            </a:pPr>
            <a:r>
              <a:rPr lang="en-US" dirty="0"/>
              <a:t>Protogyny – female-to-male change (for example blue headed wrasse)</a:t>
            </a:r>
          </a:p>
          <a:p>
            <a:pPr marL="342900" indent="-342900">
              <a:spcBef>
                <a:spcPts val="624"/>
              </a:spcBef>
              <a:spcAft>
                <a:spcPts val="0"/>
              </a:spcAft>
              <a:buFont typeface="Arial" panose="020B0604020202020204" pitchFamily="34" charset="0"/>
              <a:buChar char="•"/>
            </a:pPr>
            <a:r>
              <a:rPr lang="en-US" dirty="0"/>
              <a:t>Protandry – male-to-female change</a:t>
            </a:r>
          </a:p>
          <a:p>
            <a:pPr>
              <a:spcBef>
                <a:spcPts val="624"/>
              </a:spcBef>
              <a:spcAft>
                <a:spcPts val="0"/>
              </a:spcAft>
            </a:pPr>
            <a:r>
              <a:rPr lang="en-US" dirty="0"/>
              <a:t>Many species of fish</a:t>
            </a:r>
          </a:p>
        </p:txBody>
      </p:sp>
      <p:sp>
        <p:nvSpPr>
          <p:cNvPr id="5" name="Content Placeholder 3">
            <a:extLst>
              <a:ext uri="{FF2B5EF4-FFF2-40B4-BE49-F238E27FC236}">
                <a16:creationId xmlns:a16="http://schemas.microsoft.com/office/drawing/2014/main" id="{95810C02-6E8F-4983-A84B-FCA043A7F9A3}"/>
              </a:ext>
            </a:extLst>
          </p:cNvPr>
          <p:cNvSpPr>
            <a:spLocks noGrp="1"/>
          </p:cNvSpPr>
          <p:nvPr>
            <p:ph sz="quarter" idx="15"/>
          </p:nvPr>
        </p:nvSpPr>
        <p:spPr>
          <a:xfrm>
            <a:off x="0" y="6118860"/>
            <a:ext cx="1817370" cy="457200"/>
          </a:xfrm>
        </p:spPr>
        <p:txBody>
          <a:bodyPr/>
          <a:lstStyle/>
          <a:p>
            <a:r>
              <a:rPr lang="en-US" dirty="0"/>
              <a:t>Figure 51.3</a:t>
            </a:r>
          </a:p>
        </p:txBody>
      </p:sp>
      <p:pic>
        <p:nvPicPr>
          <p:cNvPr id="9" name="Picture 4" descr="An image shows the bluehead wrasse fishes with one large and four small fishes.">
            <a:extLst>
              <a:ext uri="{FF2B5EF4-FFF2-40B4-BE49-F238E27FC236}">
                <a16:creationId xmlns:a16="http://schemas.microsoft.com/office/drawing/2014/main" id="{5FD6EAF0-E56F-4E3D-A6D4-223DECD36248}"/>
              </a:ext>
            </a:extLst>
          </p:cNvPr>
          <p:cNvPicPr>
            <a:picLocks noChangeAspect="1"/>
          </p:cNvPicPr>
          <p:nvPr/>
        </p:nvPicPr>
        <p:blipFill>
          <a:blip r:embed="rId2"/>
          <a:stretch>
            <a:fillRect/>
          </a:stretch>
        </p:blipFill>
        <p:spPr>
          <a:xfrm>
            <a:off x="4773806" y="1276710"/>
            <a:ext cx="4138026" cy="2495039"/>
          </a:xfrm>
          <a:prstGeom prst="rect">
            <a:avLst/>
          </a:prstGeom>
        </p:spPr>
      </p:pic>
      <p:sp>
        <p:nvSpPr>
          <p:cNvPr id="10" name="Text Placeholder 5">
            <a:extLst>
              <a:ext uri="{FF2B5EF4-FFF2-40B4-BE49-F238E27FC236}">
                <a16:creationId xmlns:a16="http://schemas.microsoft.com/office/drawing/2014/main" id="{66D57E22-BFE4-46DA-9C45-94ADA52DB242}"/>
              </a:ext>
            </a:extLst>
          </p:cNvPr>
          <p:cNvSpPr>
            <a:spLocks noGrp="1"/>
          </p:cNvSpPr>
          <p:nvPr>
            <p:ph type="body" sz="quarter" idx="39"/>
          </p:nvPr>
        </p:nvSpPr>
        <p:spPr>
          <a:xfrm>
            <a:off x="5928419" y="3849402"/>
            <a:ext cx="1828800" cy="181356"/>
          </a:xfrm>
        </p:spPr>
        <p:txBody>
          <a:bodyPr/>
          <a:lstStyle/>
          <a:p>
            <a:pPr algn="ctr"/>
            <a:r>
              <a:rPr lang="en-IN" dirty="0">
                <a:solidFill>
                  <a:schemeClr val="tx1"/>
                </a:solidFill>
              </a:rPr>
              <a:t> Humberto Ramirez/Getty Images </a:t>
            </a:r>
          </a:p>
        </p:txBody>
      </p:sp>
      <p:sp>
        <p:nvSpPr>
          <p:cNvPr id="8" name="Slide Number Placeholder 6">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25502483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Haploid-diploid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honey bee shows two haploid eggs with 16 chromosomes. One haploid leads to parthenogenesis and produces a haploid male with 16 chromosomes. The other haploid egg forms the diploid female with 32 chromosomes through fertilization.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Sex determination in mammals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Researchers hypothesized that sex in mammals was determined by a gene on the Y chromosome and first predicted that individuals lacking a Y chromosome would develop as females. To test this, they compared individuals with unusual sets of sex chromosomes. They found that individuals with Turner syndrome, who have only a single X sex chromosome, developed as females, and individuals with Klinefelter syndrome, who have 2 X chromosomes and a Y chromosome, developed as males. The researchers then predicted that the SRY gene on the Y chromosome was responsible for the development of male sexual characteristics. To test this, they bred transgenic mice that have one X and one Y chromosome but have a mutation in the SRY gene on the Y chromosome. They found that these transgenic mice developed as females. Mammalian gonads are indifferent early in embryo development, meaning they can develop into either ovaries or testis and associated sex organs. The presence of the SRY gene early in embryo development leads to the development of testes, seminiferous tubules, and Leydig cells. Later in the third trimester of embryo development, if the SRY gene is absent, ovaries and follicles will develop.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5898844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Evolution of Reproductive Systems</a:t>
            </a:r>
            <a:r>
              <a:rPr lang="en-US" sz="1200" dirty="0"/>
              <a:t> 2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Across the three lineages of fish, internal fertilization has developed more than fifteen times, while live birth has evolved more than forty times. Internal fertilization evolved twice in the amphibian lineage, and live birth evolved five times. Internal fertilization and an amniotic egg evolved in common ancestors of squamates, rhynchocephalians, birds, crocodilians, and mammals. In the squamate lineage, live birth has evolved more than 1 hundred times. The common ancestor of marsupials and placental mammals evolved live birth.</a:t>
            </a:r>
            <a:r>
              <a:rPr lang="en-US" sz="180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3201045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Anatomy of the Human Male Reproductive System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Male mammalians have two external reproductive organs, the rod-shaped penis and the testes, in a skin sack called the scrotum. The penis sticks out from the anterior side of the groin, and the testis hangs between the legs posterior to it. Each testis is connected to a tube called the vas deferens, which travels superiorly, then posteriorly to the seminal vesicle located posterior to the bladder. The ejaculatory duct connects the seminal vesicle to the urethra, which travels through the penis, opens to the outside of the body, and is the common portal for semen and urine from the bladder. In between the urethra and the seminal vesicle, the ejaculatory duct travels through the prostate gland.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6748639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The Testis and Spermatogenesis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Each testis is egg-shaped. Internally the testis is composed of numerous sac-like divisions, and each contains a coiled seminiferous tubule. The seminiferous tubules exit the posterior side of the testis and connect to a coiled tubular mass called the epididymis that forms a C-shape around the posterior side of the testis. The tubules of the epididymis unite to form the thicker tube called the vas deferens that travels out of the scrotum toward the body cavity and the seminal vesicle. The interior walls of the seminiferous tubules are lined with a thick layer of Sertoli cells. Germ cells are found just inside the wall of the seminiferous tubules. The germ cells divide by mitosis to form primary spermatocytes found just interior to the germ cells and divide by meiosis 1, forming haploid secondary spermatocytes found further to the interior of the seminiferous tubules. Secondary spermatocytes divide through meiosis 2 to form spermatids, which differentiate in the innermost internal region of the Sertoli cell mass into spermatozoa that are subsequently released free into the seminiferous tubule. </a:t>
            </a:r>
            <a:endParaRPr lang="en-US" sz="16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5310628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Hormonal Feedback Loops in Males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GnRH from the hypothalamus reaches the anterior-pituitary gland. The LH and FSH from the anterior-pituitary gland form the </a:t>
            </a:r>
            <a:r>
              <a:rPr lang="en-US" dirty="0" err="1"/>
              <a:t>leydig</a:t>
            </a:r>
            <a:r>
              <a:rPr lang="en-US" dirty="0"/>
              <a:t> cells and Sertoli cells. Both cells lead to the testis through spermatogenesis and maintain secondary sex characteristics.</a:t>
            </a:r>
            <a:r>
              <a:rPr lang="en-US" sz="1800" dirty="0"/>
              <a:t> </a:t>
            </a:r>
            <a:endParaRPr lang="en-US" sz="16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8862285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Anatomy of the Human Female Reproductive System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groin between the legs of female mammals, the labia minora surround the opening to the vagina. The clitoris is found anterior to the labia minora in the center of the groin. The vaginal opening leads superiorly with the rectum to the posterior, bladder, and urethra to the anterior, to the narrow opening of the uterus called the cervix. The uterus forms a thick-walled sac that sits superior to the bladder. The ovaries are superior to the uterus and connected to it by the fallopian tubes. </a:t>
            </a:r>
            <a:endParaRPr lang="en-US" sz="16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635525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The Menstrual Cycle and Hormonal Feedback Loops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400" dirty="0"/>
              <a:t>Hormone levels in the ovaries and the uterus fluctuate throughout the ovarian and uterine cycles. In the ovaries, the LH hormone gradually increases and then spikes in the middle of the cycle around day 14, after which it declines rapidly for a day and then slowly to the end of the cycle. FSH in the ovaries declines gradually for the first 12 days of a cycle, then spikes up and down rapidly over two to three days and gradually increases thereafter until the start of another cycle. Simultaneous with changing hormone levels, the dominant follicle develops into a Graafian follicle during the follicular phase that lasts until ovulation around day 14. The Graafian follicle develops into the corpus luteum during the luteal phase that lasts for the second half of the cycle. Toward the end of the 28-day cycle, the corpus luteum undergoes luteal regression. In the uterus, estradiol increases gradually until about day 12 of the cycle, it then declines somewhat rapidly over six days before increasing gradually to day 25 and decreasing gradually to the end of the cycle. Progesterone in the uterus is at low levels until day 10, after which it gradually increases before rapidly increasing at day fifteen to a peak at day 20, after which it declines to the low level that started the cycle. Simultaneous with estradiol and progesterone fluctuations, the endometrium of the uterus undergoes substantial changes. Over the first few days of the uterine cycle, the endometrium formed in the previous cycle is shed during menstruation. The endometrium regrows, thickens, and becomes increasingly vascularized during the proliferation phase that lasts until ovulation at day 14. The endometrium continues thickening during the secretory phase that lasts until menstruation begins in the last few days of the cycle. </a:t>
            </a:r>
            <a:endParaRPr lang="en-US" sz="11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455197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Oogenesis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circular-shaped structure with two sets of tubular structures inside shows the germinal cell. The germinal cell leads to the primary oocyte. In primary oocyte, it shows the four pairs of an x-shaped tubular structure. Meiosis forms the first polar body and secondary oocyte with two pairs of x-shaped tubular structures. The first polar body forms two cells through meiosis 2. The secondary oocyte forms the second polar body and ovum through meiosis 2.</a:t>
            </a:r>
            <a:r>
              <a:rPr lang="en-US" sz="1400" dirty="0"/>
              <a:t> </a:t>
            </a:r>
            <a:endParaRPr lang="en-US" sz="11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81319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110629-92FC-4ACE-B183-296EB1323370}"/>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Sex Determination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73E66D2-1B40-4467-8FC4-6995A2AC7B75}"/>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Temperature-sensitive</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many fish and reptiles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Has evolved many times</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Genetic</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X</a:t>
            </a:r>
            <a:r>
              <a:rPr lang="en-US" sz="100"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X</a:t>
            </a:r>
            <a:r>
              <a:rPr lang="en-US" dirty="0">
                <a:solidFill>
                  <a:srgbClr val="000000"/>
                </a:solidFill>
                <a:latin typeface="Arial" panose="020B0604020202020204" pitchFamily="34" charset="0"/>
                <a:ea typeface="Verdana" panose="020B0604030504040204" pitchFamily="34" charset="0"/>
              </a:rPr>
              <a:t> or X</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Y</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Humans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Embryonic gonads indifferent for first 40 days</a:t>
            </a:r>
          </a:p>
          <a:p>
            <a:pPr lvl="2" indent="-283464">
              <a:spcBef>
                <a:spcPts val="1200"/>
              </a:spcBef>
              <a:spcAft>
                <a:spcPts val="600"/>
              </a:spcAft>
              <a:buClr>
                <a:srgbClr val="000000"/>
              </a:buClr>
            </a:pPr>
            <a:r>
              <a:rPr lang="en-US" i="1" dirty="0">
                <a:solidFill>
                  <a:srgbClr val="000000"/>
                </a:solidFill>
                <a:latin typeface="Arial" panose="020B0604020202020204" pitchFamily="34" charset="0"/>
                <a:ea typeface="Verdana" panose="020B0604030504040204" pitchFamily="34" charset="0"/>
              </a:rPr>
              <a:t>S</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R</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Y</a:t>
            </a:r>
            <a:r>
              <a:rPr lang="en-US" dirty="0">
                <a:solidFill>
                  <a:srgbClr val="000000"/>
                </a:solidFill>
                <a:latin typeface="Arial" panose="020B0604020202020204" pitchFamily="34" charset="0"/>
                <a:ea typeface="Verdana" panose="020B0604030504040204" pitchFamily="34" charset="0"/>
              </a:rPr>
              <a:t> gene on Y converts gonads to testes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Testosterone promotes male development</a:t>
            </a:r>
          </a:p>
        </p:txBody>
      </p:sp>
      <p:sp>
        <p:nvSpPr>
          <p:cNvPr id="6" name="Slide Number Placeholder 3">
            <a:extLst>
              <a:ext uri="{FF2B5EF4-FFF2-40B4-BE49-F238E27FC236}">
                <a16:creationId xmlns:a16="http://schemas.microsoft.com/office/drawing/2014/main" id="{B7F4EFFF-4AC2-4313-9E35-47A82D1CC1D6}"/>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76033520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Journey of an Egg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developing follicles on the ovary enter the fallopian tube through ovulation. The meiosis 1 and 2 in the fallopian tube forms the cleavage and morula. The blastocyst enters the uterus and implants in the uterus. The external layer of the fallopian tube shows the thin tubular structures, cilia. The irregular spherical-shaped structure with a central oval-shaped shaded region shows the corpus luteum. The small bead shows structure with an internal cluster of the circle showing the morula. </a:t>
            </a:r>
            <a:endParaRPr lang="en-US" sz="11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6171786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Mammalian Reproductive Tracts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primate uterus has an overall upside-down pyramid shape with long oviducts connecting the superior end of the uterus to the ovaries. In cats, dogs, and cows, the uterus has an overall wishbone or Y shape. The base of the Y terminates with the cervix connecting to the vagina, while the arms of the Y terminate in short oviducts leading to the ovaries. In marsupials, the whole vagina to the uterus to ovary system is altered. In marsupials, each oviduct bulges to form two separate uteruses, and these unite in the </a:t>
            </a:r>
            <a:r>
              <a:rPr lang="en-US" dirty="0" err="1"/>
              <a:t>pseudovaginal</a:t>
            </a:r>
            <a:r>
              <a:rPr lang="en-US" dirty="0"/>
              <a:t> birth canal that leads to the vagina. On either side of the </a:t>
            </a:r>
            <a:r>
              <a:rPr lang="en-US" dirty="0" err="1"/>
              <a:t>pseudovaginal</a:t>
            </a:r>
            <a:r>
              <a:rPr lang="en-US" dirty="0"/>
              <a:t> birth canal, there is a separate tube-like structure called a lateral vagina that connects each uterus to the vagina, thus bypassing the </a:t>
            </a:r>
            <a:r>
              <a:rPr lang="en-US" dirty="0" err="1"/>
              <a:t>pseudovaginal</a:t>
            </a:r>
            <a:r>
              <a:rPr lang="en-US" dirty="0"/>
              <a:t> birth canal. </a:t>
            </a:r>
            <a:endParaRPr lang="en-US" sz="11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8716061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Sterilization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a vasectomy, the vas deferens are cut and tied within the spermatic cord. In tubal ligation, the fallopian tube is cut and tied. </a:t>
            </a:r>
            <a:endParaRPr lang="en-US" sz="11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720759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Sex determination in mammals</a:t>
            </a:r>
            <a:endParaRPr lang="en-IN" dirty="0"/>
          </a:p>
        </p:txBody>
      </p:sp>
      <p:sp>
        <p:nvSpPr>
          <p:cNvPr id="4" name="Content Placeholder 3">
            <a:extLst>
              <a:ext uri="{FF2B5EF4-FFF2-40B4-BE49-F238E27FC236}">
                <a16:creationId xmlns:a16="http://schemas.microsoft.com/office/drawing/2014/main" id="{0A81400C-6052-4C3F-8859-277E42F0CA4E}"/>
              </a:ext>
            </a:extLst>
          </p:cNvPr>
          <p:cNvSpPr>
            <a:spLocks noGrp="1"/>
          </p:cNvSpPr>
          <p:nvPr>
            <p:ph sz="quarter" idx="15"/>
          </p:nvPr>
        </p:nvSpPr>
        <p:spPr>
          <a:xfrm>
            <a:off x="0" y="6137978"/>
            <a:ext cx="1885950" cy="457200"/>
          </a:xfrm>
        </p:spPr>
        <p:txBody>
          <a:bodyPr/>
          <a:lstStyle/>
          <a:p>
            <a:pPr lvl="0"/>
            <a:r>
              <a:rPr lang="en-US" dirty="0">
                <a:solidFill>
                  <a:srgbClr val="000000"/>
                </a:solidFill>
              </a:rPr>
              <a:t>Figure 51.4</a:t>
            </a:r>
          </a:p>
        </p:txBody>
      </p:sp>
      <p:pic>
        <p:nvPicPr>
          <p:cNvPr id="8" name="Picture 2" descr="An experiment investigates the mammalian sex chromosomes.">
            <a:extLst>
              <a:ext uri="{FF2B5EF4-FFF2-40B4-BE49-F238E27FC236}">
                <a16:creationId xmlns:a16="http://schemas.microsoft.com/office/drawing/2014/main" id="{68AA290E-198E-4E89-83F1-421C852F4DF6}"/>
              </a:ext>
            </a:extLst>
          </p:cNvPr>
          <p:cNvPicPr>
            <a:picLocks noChangeAspect="1"/>
          </p:cNvPicPr>
          <p:nvPr/>
        </p:nvPicPr>
        <p:blipFill>
          <a:blip r:embed="rId2"/>
          <a:stretch>
            <a:fillRect/>
          </a:stretch>
        </p:blipFill>
        <p:spPr>
          <a:xfrm>
            <a:off x="3200400" y="1089071"/>
            <a:ext cx="2743200" cy="5079921"/>
          </a:xfrm>
          <a:prstGeom prst="rect">
            <a:avLst/>
          </a:prstGeom>
        </p:spPr>
      </p:pic>
      <p:sp>
        <p:nvSpPr>
          <p:cNvPr id="10" name="Text Placeholder 4">
            <a:extLst>
              <a:ext uri="{FF2B5EF4-FFF2-40B4-BE49-F238E27FC236}">
                <a16:creationId xmlns:a16="http://schemas.microsoft.com/office/drawing/2014/main" id="{97C13715-B3C3-4FF4-8D8C-C4E5F8AA4EA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7" name="Slide Number Placeholder 5">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6443725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2B694D-EE6D-4ECD-80BC-910B1A1B75A2}"/>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Vertebrate Fertilization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7ACC976-5989-46D2-9F59-DFC5F8B37E8D}"/>
              </a:ext>
            </a:extLst>
          </p:cNvPr>
          <p:cNvSpPr>
            <a:spLocks noGrp="1"/>
          </p:cNvSpPr>
          <p:nvPr>
            <p:ph sz="quarter" idx="11"/>
          </p:nvPr>
        </p:nvSpPr>
        <p:spPr/>
        <p:txBody>
          <a:bodyPr/>
          <a:lstStyle/>
          <a:p>
            <a:pPr lvl="0">
              <a:spcBef>
                <a:spcPts val="624"/>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Vertebrate sexual reproduction evolved in in the ocean before vertebrates colonized land</a:t>
            </a:r>
          </a:p>
          <a:p>
            <a:pPr lvl="0">
              <a:spcBef>
                <a:spcPts val="624"/>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Marine bony fish use external fertilization</a:t>
            </a:r>
          </a:p>
          <a:p>
            <a:pPr marL="347472" lvl="0" indent="-347472">
              <a:spcBef>
                <a:spcPts val="624"/>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Eggs and sperm are released into the water where union of free gametes occurs</a:t>
            </a:r>
          </a:p>
          <a:p>
            <a:pPr lvl="0">
              <a:spcBef>
                <a:spcPts val="624"/>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Terrestrial vertebrates use internal fertilization</a:t>
            </a:r>
          </a:p>
          <a:p>
            <a:pPr marL="347472" lvl="0" indent="-347472">
              <a:spcBef>
                <a:spcPts val="624"/>
              </a:spcBef>
              <a:spcAft>
                <a:spcPts val="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Sperm are introduced into the female reproductive tract</a:t>
            </a:r>
          </a:p>
        </p:txBody>
      </p:sp>
      <p:sp>
        <p:nvSpPr>
          <p:cNvPr id="6" name="Slide Number Placeholder 3">
            <a:extLst>
              <a:ext uri="{FF2B5EF4-FFF2-40B4-BE49-F238E27FC236}">
                <a16:creationId xmlns:a16="http://schemas.microsoft.com/office/drawing/2014/main" id="{F4458346-0E62-4019-97E8-3F9891604A38}"/>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4024725370"/>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5132</TotalTime>
  <Words>4585</Words>
  <Application>Microsoft Office PowerPoint</Application>
  <PresentationFormat>On-screen Show (4:3)</PresentationFormat>
  <Paragraphs>522</Paragraphs>
  <Slides>72</Slides>
  <Notes>0</Notes>
  <HiddenSlides>13</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72</vt:i4>
      </vt:variant>
    </vt:vector>
  </HeadingPairs>
  <TitlesOfParts>
    <vt:vector size="83"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51</vt:lpstr>
      <vt:lpstr>Lecture Outline</vt:lpstr>
      <vt:lpstr>Animal Reproductive Strategies</vt:lpstr>
      <vt:lpstr>Asexual Reproduction </vt:lpstr>
      <vt:lpstr>Haploid-diploid</vt:lpstr>
      <vt:lpstr>Hermaphroditism</vt:lpstr>
      <vt:lpstr>Sex Determination</vt:lpstr>
      <vt:lpstr>Sex determination in mammals</vt:lpstr>
      <vt:lpstr>Vertebrate Fertilization</vt:lpstr>
      <vt:lpstr>Developmental Strategies</vt:lpstr>
      <vt:lpstr>Viviparity</vt:lpstr>
      <vt:lpstr>Evolution of Reproductive Systems 1</vt:lpstr>
      <vt:lpstr>Evolution of Reproductive Systems 2</vt:lpstr>
      <vt:lpstr>Fish Fertilization</vt:lpstr>
      <vt:lpstr>Amphibian Fertilization 1</vt:lpstr>
      <vt:lpstr>Amphibian fertilization 2</vt:lpstr>
      <vt:lpstr>Reptile Fertilization</vt:lpstr>
      <vt:lpstr>Bird Fertilization</vt:lpstr>
      <vt:lpstr>Vertebrate Reproductive Cycles</vt:lpstr>
      <vt:lpstr>Reproduction in Mammals 1</vt:lpstr>
      <vt:lpstr>Reproduction in Mammals 2</vt:lpstr>
      <vt:lpstr>Human Male Reproductive System</vt:lpstr>
      <vt:lpstr>Anatomy of the Human Male Reproductive System</vt:lpstr>
      <vt:lpstr>Human Male Gamete Production</vt:lpstr>
      <vt:lpstr>Supporting Tissues</vt:lpstr>
      <vt:lpstr>The Testis and Spermatogenesis </vt:lpstr>
      <vt:lpstr>Sperm Structure 1</vt:lpstr>
      <vt:lpstr>Sperm Structure 2</vt:lpstr>
      <vt:lpstr>Sperm Delivery</vt:lpstr>
      <vt:lpstr>Semen Production</vt:lpstr>
      <vt:lpstr>Structure of the Penis 1</vt:lpstr>
      <vt:lpstr>Structure of the Penis 2</vt:lpstr>
      <vt:lpstr>Regulation of the Human Male Reproductive System</vt:lpstr>
      <vt:lpstr>Mammalian Reproductive Hormones</vt:lpstr>
      <vt:lpstr>Hormonal Feedback Loops in Males</vt:lpstr>
      <vt:lpstr>Development of the Human Female Reproductive System</vt:lpstr>
      <vt:lpstr>Anatomy of the Human Female Reproductive System</vt:lpstr>
      <vt:lpstr>Human Female Reproductive System</vt:lpstr>
      <vt:lpstr>Menstrual Cycle</vt:lpstr>
      <vt:lpstr>The Menstrual Cycle and Hormonal Feedback Loops</vt:lpstr>
      <vt:lpstr>Follicular Phase</vt:lpstr>
      <vt:lpstr>Ovulation</vt:lpstr>
      <vt:lpstr>Oogenesis</vt:lpstr>
      <vt:lpstr>Luteal Phase</vt:lpstr>
      <vt:lpstr>Absence of Fertilization</vt:lpstr>
      <vt:lpstr>If Fertilization Occurs</vt:lpstr>
      <vt:lpstr>Journey of an Egg</vt:lpstr>
      <vt:lpstr>The Estrous Cycle</vt:lpstr>
      <vt:lpstr>Female Accessory Sex Organs</vt:lpstr>
      <vt:lpstr>Mammalian Reproductive Tracts</vt:lpstr>
      <vt:lpstr>Contraception</vt:lpstr>
      <vt:lpstr>Types of Contraception</vt:lpstr>
      <vt:lpstr>Additional Types of Contraception</vt:lpstr>
      <vt:lpstr>Methods of Birth Control</vt:lpstr>
      <vt:lpstr>Sterilization </vt:lpstr>
      <vt:lpstr>Infertility</vt:lpstr>
      <vt:lpstr>Male Infertility</vt:lpstr>
      <vt:lpstr>Treatment of Infertility</vt:lpstr>
      <vt:lpstr>End of Main Content</vt:lpstr>
      <vt:lpstr>Accessibility Content: Text Alternatives for Images</vt:lpstr>
      <vt:lpstr>Haploid-diploid - Text Alternative</vt:lpstr>
      <vt:lpstr>Sex determination in mammals - Text Alternative</vt:lpstr>
      <vt:lpstr>Evolution of Reproductive Systems 2 - Text Alternative</vt:lpstr>
      <vt:lpstr>Anatomy of the Human Male Reproductive System - Text Alternative</vt:lpstr>
      <vt:lpstr>The Testis and Spermatogenesis - Text Alternative</vt:lpstr>
      <vt:lpstr>Hormonal Feedback Loops in Males - Text Alternative</vt:lpstr>
      <vt:lpstr>Anatomy of the Human Female Reproductive System - Text Alternative</vt:lpstr>
      <vt:lpstr>The Menstrual Cycle and Hormonal Feedback Loops - Text Alternative</vt:lpstr>
      <vt:lpstr>Oogenesis - Text Alternative</vt:lpstr>
      <vt:lpstr>Journey of an Egg - Text Alternative</vt:lpstr>
      <vt:lpstr>Mammalian Reproductive Tracts - Text Alternative</vt:lpstr>
      <vt:lpstr>Sterilization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51: The Reproductive System</dc:subject>
  <dc:creator>Raven, Johnson, Mason, Losos, Duncan</dc:creator>
  <cp:keywords>Accessible PPT</cp:keywords>
  <cp:lastModifiedBy>Krishna Makhloga</cp:lastModifiedBy>
  <cp:revision>976</cp:revision>
  <dcterms:created xsi:type="dcterms:W3CDTF">2019-07-27T05:34:11Z</dcterms:created>
  <dcterms:modified xsi:type="dcterms:W3CDTF">2022-05-05T11:27:38Z</dcterms:modified>
</cp:coreProperties>
</file>