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104"/>
  </p:notesMasterIdLst>
  <p:sldIdLst>
    <p:sldId id="406" r:id="rId7"/>
    <p:sldId id="407" r:id="rId8"/>
    <p:sldId id="310" r:id="rId9"/>
    <p:sldId id="311" r:id="rId10"/>
    <p:sldId id="312" r:id="rId11"/>
    <p:sldId id="313" r:id="rId12"/>
    <p:sldId id="408" r:id="rId13"/>
    <p:sldId id="315" r:id="rId14"/>
    <p:sldId id="409" r:id="rId15"/>
    <p:sldId id="410" r:id="rId16"/>
    <p:sldId id="317" r:id="rId17"/>
    <p:sldId id="318" r:id="rId18"/>
    <p:sldId id="411" r:id="rId19"/>
    <p:sldId id="320" r:id="rId20"/>
    <p:sldId id="321" r:id="rId21"/>
    <p:sldId id="322" r:id="rId22"/>
    <p:sldId id="323" r:id="rId23"/>
    <p:sldId id="324" r:id="rId24"/>
    <p:sldId id="452" r:id="rId25"/>
    <p:sldId id="412" r:id="rId26"/>
    <p:sldId id="326" r:id="rId27"/>
    <p:sldId id="413" r:id="rId28"/>
    <p:sldId id="328" r:id="rId29"/>
    <p:sldId id="329" r:id="rId30"/>
    <p:sldId id="330" r:id="rId31"/>
    <p:sldId id="331" r:id="rId32"/>
    <p:sldId id="332" r:id="rId33"/>
    <p:sldId id="414" r:id="rId34"/>
    <p:sldId id="334" r:id="rId35"/>
    <p:sldId id="415" r:id="rId36"/>
    <p:sldId id="336" r:id="rId37"/>
    <p:sldId id="416" r:id="rId38"/>
    <p:sldId id="338" r:id="rId39"/>
    <p:sldId id="417" r:id="rId40"/>
    <p:sldId id="340" r:id="rId41"/>
    <p:sldId id="341" r:id="rId42"/>
    <p:sldId id="418" r:id="rId43"/>
    <p:sldId id="343" r:id="rId44"/>
    <p:sldId id="344" r:id="rId45"/>
    <p:sldId id="345" r:id="rId46"/>
    <p:sldId id="419" r:id="rId47"/>
    <p:sldId id="347" r:id="rId48"/>
    <p:sldId id="348" r:id="rId49"/>
    <p:sldId id="420" r:id="rId50"/>
    <p:sldId id="350" r:id="rId51"/>
    <p:sldId id="351" r:id="rId52"/>
    <p:sldId id="421" r:id="rId53"/>
    <p:sldId id="353" r:id="rId54"/>
    <p:sldId id="354" r:id="rId55"/>
    <p:sldId id="422" r:id="rId56"/>
    <p:sldId id="356" r:id="rId57"/>
    <p:sldId id="423" r:id="rId58"/>
    <p:sldId id="358" r:id="rId59"/>
    <p:sldId id="424" r:id="rId60"/>
    <p:sldId id="360" r:id="rId61"/>
    <p:sldId id="361" r:id="rId62"/>
    <p:sldId id="425" r:id="rId63"/>
    <p:sldId id="426" r:id="rId64"/>
    <p:sldId id="363" r:id="rId65"/>
    <p:sldId id="364" r:id="rId66"/>
    <p:sldId id="427" r:id="rId67"/>
    <p:sldId id="366" r:id="rId68"/>
    <p:sldId id="428" r:id="rId69"/>
    <p:sldId id="368" r:id="rId70"/>
    <p:sldId id="429" r:id="rId71"/>
    <p:sldId id="370" r:id="rId72"/>
    <p:sldId id="430" r:id="rId73"/>
    <p:sldId id="454" r:id="rId74"/>
    <p:sldId id="373" r:id="rId75"/>
    <p:sldId id="432" r:id="rId76"/>
    <p:sldId id="375" r:id="rId77"/>
    <p:sldId id="376" r:id="rId78"/>
    <p:sldId id="377" r:id="rId79"/>
    <p:sldId id="433" r:id="rId80"/>
    <p:sldId id="379" r:id="rId81"/>
    <p:sldId id="380" r:id="rId82"/>
    <p:sldId id="381" r:id="rId83"/>
    <p:sldId id="303" r:id="rId84"/>
    <p:sldId id="289" r:id="rId85"/>
    <p:sldId id="451" r:id="rId86"/>
    <p:sldId id="434" r:id="rId87"/>
    <p:sldId id="435" r:id="rId88"/>
    <p:sldId id="436" r:id="rId89"/>
    <p:sldId id="437" r:id="rId90"/>
    <p:sldId id="438" r:id="rId91"/>
    <p:sldId id="439" r:id="rId92"/>
    <p:sldId id="440" r:id="rId93"/>
    <p:sldId id="441" r:id="rId94"/>
    <p:sldId id="442" r:id="rId95"/>
    <p:sldId id="443" r:id="rId96"/>
    <p:sldId id="444" r:id="rId97"/>
    <p:sldId id="445" r:id="rId98"/>
    <p:sldId id="446" r:id="rId99"/>
    <p:sldId id="447" r:id="rId100"/>
    <p:sldId id="448" r:id="rId101"/>
    <p:sldId id="449" r:id="rId102"/>
    <p:sldId id="455" r:id="rId10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06"/>
            <p14:sldId id="407"/>
            <p14:sldId id="310"/>
            <p14:sldId id="311"/>
            <p14:sldId id="312"/>
            <p14:sldId id="313"/>
            <p14:sldId id="408"/>
            <p14:sldId id="315"/>
            <p14:sldId id="409"/>
            <p14:sldId id="410"/>
            <p14:sldId id="317"/>
            <p14:sldId id="318"/>
            <p14:sldId id="411"/>
            <p14:sldId id="320"/>
            <p14:sldId id="321"/>
            <p14:sldId id="322"/>
            <p14:sldId id="323"/>
            <p14:sldId id="324"/>
            <p14:sldId id="452"/>
            <p14:sldId id="412"/>
            <p14:sldId id="326"/>
            <p14:sldId id="413"/>
            <p14:sldId id="328"/>
            <p14:sldId id="329"/>
            <p14:sldId id="330"/>
            <p14:sldId id="331"/>
            <p14:sldId id="332"/>
            <p14:sldId id="414"/>
            <p14:sldId id="334"/>
            <p14:sldId id="415"/>
            <p14:sldId id="336"/>
            <p14:sldId id="416"/>
            <p14:sldId id="338"/>
            <p14:sldId id="417"/>
            <p14:sldId id="340"/>
            <p14:sldId id="341"/>
            <p14:sldId id="418"/>
            <p14:sldId id="343"/>
            <p14:sldId id="344"/>
            <p14:sldId id="345"/>
            <p14:sldId id="419"/>
            <p14:sldId id="347"/>
            <p14:sldId id="348"/>
            <p14:sldId id="420"/>
            <p14:sldId id="350"/>
            <p14:sldId id="351"/>
            <p14:sldId id="421"/>
            <p14:sldId id="353"/>
            <p14:sldId id="354"/>
            <p14:sldId id="422"/>
            <p14:sldId id="356"/>
            <p14:sldId id="423"/>
            <p14:sldId id="358"/>
            <p14:sldId id="424"/>
            <p14:sldId id="360"/>
            <p14:sldId id="361"/>
            <p14:sldId id="425"/>
            <p14:sldId id="426"/>
            <p14:sldId id="363"/>
            <p14:sldId id="364"/>
            <p14:sldId id="427"/>
            <p14:sldId id="366"/>
            <p14:sldId id="428"/>
            <p14:sldId id="368"/>
            <p14:sldId id="429"/>
            <p14:sldId id="370"/>
            <p14:sldId id="430"/>
            <p14:sldId id="454"/>
            <p14:sldId id="373"/>
            <p14:sldId id="432"/>
            <p14:sldId id="375"/>
            <p14:sldId id="376"/>
            <p14:sldId id="377"/>
            <p14:sldId id="433"/>
            <p14:sldId id="379"/>
            <p14:sldId id="380"/>
            <p14:sldId id="381"/>
            <p14:sldId id="303"/>
          </p14:sldIdLst>
        </p14:section>
        <p14:section name="Appendix: Image Descriptions for Unsighted Students" id="{07080632-B756-45AF-BBF3-52DB3854CA65}">
          <p14:sldIdLst>
            <p14:sldId id="289"/>
            <p14:sldId id="451"/>
            <p14:sldId id="434"/>
            <p14:sldId id="435"/>
            <p14:sldId id="436"/>
            <p14:sldId id="437"/>
            <p14:sldId id="438"/>
            <p14:sldId id="439"/>
            <p14:sldId id="440"/>
            <p14:sldId id="441"/>
            <p14:sldId id="442"/>
            <p14:sldId id="443"/>
            <p14:sldId id="444"/>
            <p14:sldId id="445"/>
            <p14:sldId id="446"/>
            <p14:sldId id="447"/>
            <p14:sldId id="448"/>
            <p14:sldId id="449"/>
            <p14:sldId id="455"/>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 id="3" name="Jyoti Jhinkwan" initials="JJ" lastIdx="1" clrIdx="2">
    <p:extLst>
      <p:ext uri="{19B8F6BF-5375-455C-9EA6-DF929625EA0E}">
        <p15:presenceInfo xmlns:p15="http://schemas.microsoft.com/office/powerpoint/2012/main" userId="S-1-5-21-861764115-1612453378-1093625069-6274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AC6A3"/>
    <a:srgbClr val="804100"/>
    <a:srgbClr val="00648B"/>
    <a:srgbClr val="066568"/>
    <a:srgbClr val="595959"/>
    <a:srgbClr val="714884"/>
    <a:srgbClr val="EFEBF5"/>
    <a:srgbClr val="D6CBE4"/>
    <a:srgbClr val="0057AD"/>
    <a:srgbClr val="69214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230" autoAdjust="0"/>
    <p:restoredTop sz="93116" autoAdjust="0"/>
  </p:normalViewPr>
  <p:slideViewPr>
    <p:cSldViewPr snapToGrid="0" showGuides="1">
      <p:cViewPr varScale="1">
        <p:scale>
          <a:sx n="84" d="100"/>
          <a:sy n="84" d="100"/>
        </p:scale>
        <p:origin x="498" y="90"/>
      </p:cViewPr>
      <p:guideLst>
        <p:guide pos="3264"/>
        <p:guide orient="horz" pos="2256"/>
        <p:guide pos="564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6" Type="http://schemas.openxmlformats.org/officeDocument/2006/relationships/slide" Target="slides/slide10.xml"/><Relationship Id="rId107" Type="http://schemas.openxmlformats.org/officeDocument/2006/relationships/viewProps" Target="viewProps.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5" Type="http://schemas.openxmlformats.org/officeDocument/2006/relationships/slideMaster" Target="slideMasters/slideMaster5.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80" Type="http://schemas.openxmlformats.org/officeDocument/2006/relationships/slide" Target="slides/slide74.xml"/><Relationship Id="rId85" Type="http://schemas.openxmlformats.org/officeDocument/2006/relationships/slide" Target="slides/slide79.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08" Type="http://schemas.openxmlformats.org/officeDocument/2006/relationships/theme" Target="theme/theme1.xml"/><Relationship Id="rId54" Type="http://schemas.openxmlformats.org/officeDocument/2006/relationships/slide" Target="slides/slide48.xml"/><Relationship Id="rId70" Type="http://schemas.openxmlformats.org/officeDocument/2006/relationships/slide" Target="slides/slide64.xml"/><Relationship Id="rId75" Type="http://schemas.openxmlformats.org/officeDocument/2006/relationships/slide" Target="slides/slide69.xml"/><Relationship Id="rId91" Type="http://schemas.openxmlformats.org/officeDocument/2006/relationships/slide" Target="slides/slide85.xml"/><Relationship Id="rId96" Type="http://schemas.openxmlformats.org/officeDocument/2006/relationships/slide" Target="slides/slide90.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6" Type="http://schemas.openxmlformats.org/officeDocument/2006/relationships/presProps" Target="presProps.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tableStyles" Target="tableStyles.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notesMaster" Target="notesMasters/notesMaster1.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commentAuthors" Target="commentAuthors.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3" Type="http://schemas.openxmlformats.org/officeDocument/2006/relationships/slideMaster" Target="slideMasters/slideMaster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5/5/2022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 Target="slide82.xml"/><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6.xml"/><Relationship Id="rId5" Type="http://schemas.openxmlformats.org/officeDocument/2006/relationships/image" Target="../media/image21.jpg"/><Relationship Id="rId4" Type="http://schemas.openxmlformats.org/officeDocument/2006/relationships/image" Target="../media/image20.jpg"/></Relationships>
</file>

<file path=ppt/slides/_rels/slide1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slide" Target="slide84.xml"/><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slide" Target="slide85.xml"/><Relationship Id="rId2" Type="http://schemas.openxmlformats.org/officeDocument/2006/relationships/image" Target="../media/image27.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slide" Target="slide86.xml"/><Relationship Id="rId2" Type="http://schemas.openxmlformats.org/officeDocument/2006/relationships/image" Target="../media/image28.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slide" Target="slide87.xml"/><Relationship Id="rId2" Type="http://schemas.openxmlformats.org/officeDocument/2006/relationships/image" Target="../media/image29.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slide" Target="slide88.xml"/><Relationship Id="rId2" Type="http://schemas.openxmlformats.org/officeDocument/2006/relationships/image" Target="../media/image30.jp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slide" Target="slide89.xml"/><Relationship Id="rId2" Type="http://schemas.openxmlformats.org/officeDocument/2006/relationships/image" Target="../media/image32.jp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slide" Target="slide90.xml"/><Relationship Id="rId2" Type="http://schemas.openxmlformats.org/officeDocument/2006/relationships/image" Target="../media/image33.jp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6.xml"/><Relationship Id="rId5" Type="http://schemas.openxmlformats.org/officeDocument/2006/relationships/image" Target="../media/image8.jpg"/><Relationship Id="rId4" Type="http://schemas.openxmlformats.org/officeDocument/2006/relationships/image" Target="../media/image7.jpg"/></Relationships>
</file>

<file path=ppt/slides/_rels/slide50.xml.rels><?xml version="1.0" encoding="UTF-8" standalone="yes"?>
<Relationships xmlns="http://schemas.openxmlformats.org/package/2006/relationships"><Relationship Id="rId3" Type="http://schemas.openxmlformats.org/officeDocument/2006/relationships/slide" Target="slide91.xml"/><Relationship Id="rId2" Type="http://schemas.openxmlformats.org/officeDocument/2006/relationships/image" Target="../media/image34.jp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slide" Target="slide92.xml"/><Relationship Id="rId2" Type="http://schemas.openxmlformats.org/officeDocument/2006/relationships/image" Target="../media/image35.jp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Layout" Target="../slideLayouts/slideLayout7.xml"/><Relationship Id="rId4" Type="http://schemas.openxmlformats.org/officeDocument/2006/relationships/slide" Target="slide9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image" Target="../media/image38.jp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slide" Target="slide95.xml"/><Relationship Id="rId2" Type="http://schemas.openxmlformats.org/officeDocument/2006/relationships/image" Target="../media/image39.jp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slide" Target="slide80.xml"/><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slide" Target="slide96.xml"/><Relationship Id="rId2" Type="http://schemas.openxmlformats.org/officeDocument/2006/relationships/image" Target="../media/image41.jp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slide" Target="slide97.xml"/><Relationship Id="rId2" Type="http://schemas.openxmlformats.org/officeDocument/2006/relationships/image" Target="../media/image42.jpg"/><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slide" Target="slide81.xml"/><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11.wmf"/></Relationships>
</file>

<file path=ppt/slides/_rels/slide80.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2.xml"/></Relationships>
</file>

<file path=ppt/slides/_rels/slide8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7.xml"/><Relationship Id="rId1" Type="http://schemas.openxmlformats.org/officeDocument/2006/relationships/slideLayout" Target="../slideLayouts/slideLayout22.xml"/></Relationships>
</file>

<file path=ppt/slides/_rels/slide82.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22.xml"/></Relationships>
</file>

<file path=ppt/slides/_rels/slide83.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22.xml"/></Relationships>
</file>

<file path=ppt/slides/_rels/slide84.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22.xml"/></Relationships>
</file>

<file path=ppt/slides/_rels/slide85.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22.xml"/></Relationships>
</file>

<file path=ppt/slides/_rels/slide86.xml.rels><?xml version="1.0" encoding="UTF-8" standalone="yes"?>
<Relationships xmlns="http://schemas.openxmlformats.org/package/2006/relationships"><Relationship Id="rId2" Type="http://schemas.openxmlformats.org/officeDocument/2006/relationships/slide" Target="slide32.xml"/><Relationship Id="rId1" Type="http://schemas.openxmlformats.org/officeDocument/2006/relationships/slideLayout" Target="../slideLayouts/slideLayout22.xml"/></Relationships>
</file>

<file path=ppt/slides/_rels/slide87.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22.xml"/></Relationships>
</file>

<file path=ppt/slides/_rels/slide88.xml.rels><?xml version="1.0" encoding="UTF-8" standalone="yes"?>
<Relationships xmlns="http://schemas.openxmlformats.org/package/2006/relationships"><Relationship Id="rId2" Type="http://schemas.openxmlformats.org/officeDocument/2006/relationships/slide" Target="slide37.xml"/><Relationship Id="rId1" Type="http://schemas.openxmlformats.org/officeDocument/2006/relationships/slideLayout" Target="../slideLayouts/slideLayout22.xml"/></Relationships>
</file>

<file path=ppt/slides/_rels/slide89.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slide" Target="slide47.xml"/><Relationship Id="rId1" Type="http://schemas.openxmlformats.org/officeDocument/2006/relationships/slideLayout" Target="../slideLayouts/slideLayout22.xml"/></Relationships>
</file>

<file path=ppt/slides/_rels/slide91.xml.rels><?xml version="1.0" encoding="UTF-8" standalone="yes"?>
<Relationships xmlns="http://schemas.openxmlformats.org/package/2006/relationships"><Relationship Id="rId2" Type="http://schemas.openxmlformats.org/officeDocument/2006/relationships/slide" Target="slide50.xml"/><Relationship Id="rId1" Type="http://schemas.openxmlformats.org/officeDocument/2006/relationships/slideLayout" Target="../slideLayouts/slideLayout22.xml"/></Relationships>
</file>

<file path=ppt/slides/_rels/slide9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52.xml"/><Relationship Id="rId1" Type="http://schemas.openxmlformats.org/officeDocument/2006/relationships/slideLayout" Target="../slideLayouts/slideLayout22.xml"/></Relationships>
</file>

<file path=ppt/slides/_rels/slide93.xml.rels><?xml version="1.0" encoding="UTF-8" standalone="yes"?>
<Relationships xmlns="http://schemas.openxmlformats.org/package/2006/relationships"><Relationship Id="rId2" Type="http://schemas.openxmlformats.org/officeDocument/2006/relationships/slide" Target="slide54.xml"/><Relationship Id="rId1" Type="http://schemas.openxmlformats.org/officeDocument/2006/relationships/slideLayout" Target="../slideLayouts/slideLayout22.xml"/></Relationships>
</file>

<file path=ppt/slides/_rels/slide94.xml.rels><?xml version="1.0" encoding="UTF-8" standalone="yes"?>
<Relationships xmlns="http://schemas.openxmlformats.org/package/2006/relationships"><Relationship Id="rId2" Type="http://schemas.openxmlformats.org/officeDocument/2006/relationships/slide" Target="slide57.xml"/><Relationship Id="rId1" Type="http://schemas.openxmlformats.org/officeDocument/2006/relationships/slideLayout" Target="../slideLayouts/slideLayout22.xml"/></Relationships>
</file>

<file path=ppt/slides/_rels/slide95.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slide" Target="slide58.xml"/><Relationship Id="rId1" Type="http://schemas.openxmlformats.org/officeDocument/2006/relationships/slideLayout" Target="../slideLayouts/slideLayout22.xml"/></Relationships>
</file>

<file path=ppt/slides/_rels/slide96.xml.rels><?xml version="1.0" encoding="UTF-8" standalone="yes"?>
<Relationships xmlns="http://schemas.openxmlformats.org/package/2006/relationships"><Relationship Id="rId2" Type="http://schemas.openxmlformats.org/officeDocument/2006/relationships/slide" Target="slide63.xml"/><Relationship Id="rId1" Type="http://schemas.openxmlformats.org/officeDocument/2006/relationships/slideLayout" Target="../slideLayouts/slideLayout22.xml"/></Relationships>
</file>

<file path=ppt/slides/_rels/slide97.xml.rels><?xml version="1.0" encoding="UTF-8" standalone="yes"?>
<Relationships xmlns="http://schemas.openxmlformats.org/package/2006/relationships"><Relationship Id="rId2" Type="http://schemas.openxmlformats.org/officeDocument/2006/relationships/slide" Target="slide68.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52</a:t>
            </a:r>
            <a:endParaRPr lang="en-US" dirty="0">
              <a:latin typeface="+mj-lt"/>
            </a:endParaRP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3" name="Subtitle 3">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83280" cy="957094"/>
          </a:xfrm>
        </p:spPr>
        <p:txBody>
          <a:bodyPr/>
          <a:lstStyle/>
          <a:p>
            <a:pPr eaLnBrk="0" hangingPunct="0">
              <a:spcBef>
                <a:spcPct val="20000"/>
              </a:spcBef>
            </a:pPr>
            <a:r>
              <a:rPr lang="en-US" sz="2400" dirty="0">
                <a:latin typeface="+mj-lt"/>
                <a:cs typeface="Helvetica" pitchFamily="34" charset="0"/>
              </a:rPr>
              <a:t>Animal Development</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Losos, Duncan</a:t>
            </a:r>
          </a:p>
        </p:txBody>
      </p:sp>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651573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Effects of Sperm Penetration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16" name="Content Placeholder 2">
            <a:extLst>
              <a:ext uri="{FF2B5EF4-FFF2-40B4-BE49-F238E27FC236}">
                <a16:creationId xmlns:a16="http://schemas.microsoft.com/office/drawing/2014/main" id="{A28C0436-06C3-479B-AA20-6B6D8A553E6F}"/>
              </a:ext>
            </a:extLst>
          </p:cNvPr>
          <p:cNvSpPr>
            <a:spLocks noGrp="1"/>
          </p:cNvSpPr>
          <p:nvPr>
            <p:ph sz="quarter" idx="15"/>
          </p:nvPr>
        </p:nvSpPr>
        <p:spPr>
          <a:xfrm>
            <a:off x="206420" y="5910392"/>
            <a:ext cx="1371600" cy="365760"/>
          </a:xfrm>
        </p:spPr>
        <p:txBody>
          <a:bodyPr/>
          <a:lstStyle/>
          <a:p>
            <a:r>
              <a:rPr lang="en-US" altLang="en-US" sz="1800" dirty="0">
                <a:ea typeface="Microsoft YaHei" panose="020B0503020204020204" pitchFamily="34" charset="-122"/>
              </a:rPr>
              <a:t>Figure 52.4</a:t>
            </a:r>
            <a:endParaRPr lang="en-US" sz="1800" dirty="0"/>
          </a:p>
        </p:txBody>
      </p:sp>
      <p:pic>
        <p:nvPicPr>
          <p:cNvPr id="10" name="Picture 3" descr="An illustration shows the stage of egg maturation upon sperm binding in various species of the animal kingdom.">
            <a:extLst>
              <a:ext uri="{FF2B5EF4-FFF2-40B4-BE49-F238E27FC236}">
                <a16:creationId xmlns:a16="http://schemas.microsoft.com/office/drawing/2014/main" id="{CE3CACDB-BECE-4D88-9F67-C2D1F2EE788C}"/>
              </a:ext>
            </a:extLst>
          </p:cNvPr>
          <p:cNvPicPr>
            <a:picLocks noChangeAspect="1" noChangeArrowheads="1"/>
          </p:cNvPicPr>
          <p:nvPr/>
        </p:nvPicPr>
        <p:blipFill rotWithShape="1">
          <a:blip r:embed="rId2"/>
          <a:srcRect l="2392" t="7775" r="1942" b="5048"/>
          <a:stretch/>
        </p:blipFill>
        <p:spPr bwMode="auto">
          <a:xfrm>
            <a:off x="1130160" y="3273511"/>
            <a:ext cx="6883679" cy="256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4">
            <a:extLst>
              <a:ext uri="{FF2B5EF4-FFF2-40B4-BE49-F238E27FC236}">
                <a16:creationId xmlns:a16="http://schemas.microsoft.com/office/drawing/2014/main" id="{3BD4E6AB-A1C9-4C7B-83B5-EDE3305E4DCC}"/>
              </a:ext>
            </a:extLst>
          </p:cNvPr>
          <p:cNvSpPr>
            <a:spLocks noGrp="1"/>
          </p:cNvSpPr>
          <p:nvPr>
            <p:ph sz="quarter" idx="11"/>
          </p:nvPr>
        </p:nvSpPr>
        <p:spPr>
          <a:xfrm>
            <a:off x="342900" y="1276710"/>
            <a:ext cx="8458200" cy="1920240"/>
          </a:xfrm>
        </p:spPr>
        <p:txBody>
          <a:bodyPr/>
          <a:lstStyle/>
          <a:p>
            <a:pPr>
              <a:spcBef>
                <a:spcPts val="200"/>
              </a:spcBef>
              <a:spcAft>
                <a:spcPts val="200"/>
              </a:spcAft>
            </a:pPr>
            <a:r>
              <a:rPr lang="en-US" sz="2200" dirty="0"/>
              <a:t>Sperm penetration has three other effects</a:t>
            </a:r>
          </a:p>
          <a:p>
            <a:pPr marL="342900" indent="-342900">
              <a:spcBef>
                <a:spcPts val="200"/>
              </a:spcBef>
              <a:spcAft>
                <a:spcPts val="200"/>
              </a:spcAft>
              <a:buFont typeface="Arial" panose="020B0604020202020204" pitchFamily="34" charset="0"/>
              <a:buChar char="•"/>
            </a:pPr>
            <a:r>
              <a:rPr lang="en-US" sz="2200" dirty="0"/>
              <a:t>Triggers the egg to complete meiosis</a:t>
            </a:r>
          </a:p>
          <a:p>
            <a:pPr marL="342900" indent="-342900">
              <a:spcBef>
                <a:spcPts val="200"/>
              </a:spcBef>
              <a:spcAft>
                <a:spcPts val="200"/>
              </a:spcAft>
              <a:buFont typeface="Arial" panose="020B0604020202020204" pitchFamily="34" charset="0"/>
              <a:buChar char="•"/>
            </a:pPr>
            <a:r>
              <a:rPr lang="en-US" sz="2200" dirty="0"/>
              <a:t>Triggers a cytoplasmic rearrangement</a:t>
            </a:r>
          </a:p>
          <a:p>
            <a:pPr marL="342900" indent="-342900">
              <a:spcBef>
                <a:spcPts val="200"/>
              </a:spcBef>
              <a:spcAft>
                <a:spcPts val="200"/>
              </a:spcAft>
              <a:buFont typeface="Arial" panose="020B0604020202020204" pitchFamily="34" charset="0"/>
              <a:buChar char="•"/>
            </a:pPr>
            <a:r>
              <a:rPr lang="en-US" sz="2200" dirty="0"/>
              <a:t>Causes a sharp increase in protein synthesis and metabolic activity in general</a:t>
            </a:r>
          </a:p>
        </p:txBody>
      </p:sp>
      <p:sp>
        <p:nvSpPr>
          <p:cNvPr id="11" name="Text Placeholder 5">
            <a:extLst>
              <a:ext uri="{FF2B5EF4-FFF2-40B4-BE49-F238E27FC236}">
                <a16:creationId xmlns:a16="http://schemas.microsoft.com/office/drawing/2014/main" id="{0FCFFA03-0657-453D-9E16-655F7D46B4D9}"/>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9" name="Slide Number Placeholder 6">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6497069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9DF9ED-BE9F-4398-BE79-85E0EBDE330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Fusion of Nuclei</a:t>
            </a:r>
          </a:p>
        </p:txBody>
      </p:sp>
      <p:sp>
        <p:nvSpPr>
          <p:cNvPr id="3" name="Content Placeholder 2">
            <a:extLst>
              <a:ext uri="{FF2B5EF4-FFF2-40B4-BE49-F238E27FC236}">
                <a16:creationId xmlns:a16="http://schemas.microsoft.com/office/drawing/2014/main" id="{B9192B37-533C-4CC1-A7E6-00725780099E}"/>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Third and final stage of fertilization</a:t>
            </a:r>
          </a:p>
          <a:p>
            <a:pPr marL="342900" lvl="0" indent="-342900">
              <a:spcBef>
                <a:spcPct val="20000"/>
              </a:spcBef>
              <a:spcAft>
                <a:spcPts val="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Haploid sperm and haploid egg nuclei fuse to form diploid nucleus of the zygote</a:t>
            </a:r>
          </a:p>
        </p:txBody>
      </p:sp>
      <p:sp>
        <p:nvSpPr>
          <p:cNvPr id="6" name="Slide Number Placeholder 3">
            <a:extLst>
              <a:ext uri="{FF2B5EF4-FFF2-40B4-BE49-F238E27FC236}">
                <a16:creationId xmlns:a16="http://schemas.microsoft.com/office/drawing/2014/main" id="{F68ABDAD-A484-4CBB-86EA-5B8DB05592D1}"/>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18367331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64CA0B-E55A-4E98-8582-0E969D4406B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Cleavage</a:t>
            </a:r>
          </a:p>
        </p:txBody>
      </p:sp>
      <p:sp>
        <p:nvSpPr>
          <p:cNvPr id="3" name="Content Placeholder 2">
            <a:extLst>
              <a:ext uri="{FF2B5EF4-FFF2-40B4-BE49-F238E27FC236}">
                <a16:creationId xmlns:a16="http://schemas.microsoft.com/office/drawing/2014/main" id="{7A781DA9-421B-4548-9DDC-DCDA682DD8FC}"/>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Rapid division of the zygote into a larger and larger number of smaller and smaller cells (blastomeres)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Not accompanied by an increase in the overall size of the embryo</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Animal pole</a:t>
            </a:r>
          </a:p>
          <a:p>
            <a:pPr marL="457200" lvl="0" indent="-457200">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Forms external tissues</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Vegetal pole</a:t>
            </a:r>
          </a:p>
          <a:p>
            <a:pPr marL="457200" lvl="0" indent="-457200">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Forms internal tissues</a:t>
            </a:r>
          </a:p>
        </p:txBody>
      </p:sp>
      <p:sp>
        <p:nvSpPr>
          <p:cNvPr id="6" name="Slide Number Placeholder 3">
            <a:extLst>
              <a:ext uri="{FF2B5EF4-FFF2-40B4-BE49-F238E27FC236}">
                <a16:creationId xmlns:a16="http://schemas.microsoft.com/office/drawing/2014/main" id="{B3116DFA-C909-4D6B-A9B4-ADA8361B01AA}"/>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41526905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dirty="0"/>
              <a:t>Grey Crescent in Frog Eggs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0" name="Picture 2" descr="An illustration shows the gray crescent formation in frog eggs on the opposite side of the sperm penetration.">
            <a:extLst>
              <a:ext uri="{FF2B5EF4-FFF2-40B4-BE49-F238E27FC236}">
                <a16:creationId xmlns:a16="http://schemas.microsoft.com/office/drawing/2014/main" id="{CE3CACDB-BECE-4D88-9F67-C2D1F2EE788C}"/>
              </a:ext>
            </a:extLst>
          </p:cNvPr>
          <p:cNvPicPr>
            <a:picLocks noChangeAspect="1" noChangeArrowheads="1"/>
          </p:cNvPicPr>
          <p:nvPr/>
        </p:nvPicPr>
        <p:blipFill rotWithShape="1">
          <a:blip r:embed="rId2"/>
          <a:srcRect b="12000"/>
          <a:stretch/>
        </p:blipFill>
        <p:spPr bwMode="auto">
          <a:xfrm>
            <a:off x="397177" y="1822857"/>
            <a:ext cx="8349645"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Content Placeholder 3">
            <a:extLst>
              <a:ext uri="{FF2B5EF4-FFF2-40B4-BE49-F238E27FC236}">
                <a16:creationId xmlns:a16="http://schemas.microsoft.com/office/drawing/2014/main" id="{A28C0436-06C3-479B-AA20-6B6D8A553E6F}"/>
              </a:ext>
            </a:extLst>
          </p:cNvPr>
          <p:cNvSpPr>
            <a:spLocks noGrp="1"/>
          </p:cNvSpPr>
          <p:nvPr>
            <p:ph sz="quarter" idx="15"/>
          </p:nvPr>
        </p:nvSpPr>
        <p:spPr>
          <a:xfrm>
            <a:off x="206420" y="5910392"/>
            <a:ext cx="1417661" cy="365760"/>
          </a:xfrm>
        </p:spPr>
        <p:txBody>
          <a:bodyPr/>
          <a:lstStyle/>
          <a:p>
            <a:r>
              <a:rPr lang="en-US" altLang="en-US" sz="1800" dirty="0">
                <a:ea typeface="Microsoft YaHei" panose="020B0503020204020204" pitchFamily="34" charset="-122"/>
              </a:rPr>
              <a:t>Figure 52.5</a:t>
            </a:r>
            <a:endParaRPr lang="en-US" sz="1800" dirty="0"/>
          </a:p>
        </p:txBody>
      </p:sp>
      <p:sp>
        <p:nvSpPr>
          <p:cNvPr id="9" name="Slide Number Placeholder 4">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24466571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AF0EAF-A80B-4027-90ED-B8B4058ADA8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Cleavage and the Blastula Stage</a:t>
            </a:r>
          </a:p>
        </p:txBody>
      </p:sp>
      <p:sp>
        <p:nvSpPr>
          <p:cNvPr id="3" name="Content Placeholder 2">
            <a:extLst>
              <a:ext uri="{FF2B5EF4-FFF2-40B4-BE49-F238E27FC236}">
                <a16:creationId xmlns:a16="http://schemas.microsoft.com/office/drawing/2014/main" id="{FDCFA7E7-96E4-431D-B508-B7D4136DEC55}"/>
              </a:ext>
            </a:extLst>
          </p:cNvPr>
          <p:cNvSpPr>
            <a:spLocks noGrp="1"/>
          </p:cNvSpPr>
          <p:nvPr>
            <p:ph sz="quarter" idx="11"/>
          </p:nvPr>
        </p:nvSpPr>
        <p:spPr/>
        <p:txBody>
          <a:bodyPr/>
          <a:lstStyle/>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Blastula</a:t>
            </a:r>
          </a:p>
          <a:p>
            <a:pPr marL="347472" lvl="0" indent="-347472">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Hollow ball of cells</a:t>
            </a:r>
          </a:p>
          <a:p>
            <a:pPr marL="347472" lvl="0" indent="-347472">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Blastocoel – fluid-filled cavity</a:t>
            </a:r>
          </a:p>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Cleavage patterns are quite diverse</a:t>
            </a:r>
          </a:p>
          <a:p>
            <a:pPr marL="347472" lvl="0" indent="-347472">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Relative amount of nutritive yolk in the egg is the characteristic that most affects the cleavage pattern of an animal embryo</a:t>
            </a:r>
          </a:p>
          <a:p>
            <a:pPr marL="347472" lvl="0" indent="-347472">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Vertebrates exhibit a variety of reproductive strategies involving different patterns of yolk utilization</a:t>
            </a:r>
          </a:p>
        </p:txBody>
      </p:sp>
      <p:sp>
        <p:nvSpPr>
          <p:cNvPr id="6" name="Slide Number Placeholder 3">
            <a:extLst>
              <a:ext uri="{FF2B5EF4-FFF2-40B4-BE49-F238E27FC236}">
                <a16:creationId xmlns:a16="http://schemas.microsoft.com/office/drawing/2014/main" id="{C6DC9C2C-162D-4CD5-9BF6-540496F37640}"/>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21167754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B33F17-3FA4-4FC2-B681-1D598A79ABC4}"/>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Yolk and Cleavage Patterns </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16BF3D52-3E3F-4C09-B615-6613DFC24B3F}"/>
              </a:ext>
            </a:extLst>
          </p:cNvPr>
          <p:cNvSpPr>
            <a:spLocks noGrp="1"/>
          </p:cNvSpPr>
          <p:nvPr>
            <p:ph sz="quarter" idx="11"/>
          </p:nvPr>
        </p:nvSpPr>
        <p:spPr/>
        <p:txBody>
          <a:bodyPr/>
          <a:lstStyle/>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Eggs with little or no yolk</a:t>
            </a:r>
          </a:p>
          <a:p>
            <a:pPr marL="347472" lvl="0" indent="-347472">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Holoblastic cleavage</a:t>
            </a:r>
          </a:p>
          <a:p>
            <a:pPr marL="347472" lvl="0" indent="-347472">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Invertebrates, amphibians, mammals</a:t>
            </a:r>
          </a:p>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Eggs with large amounts of yolk</a:t>
            </a:r>
          </a:p>
          <a:p>
            <a:pPr marL="347472" lvl="0" indent="-347472">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Meroblastic cleavage</a:t>
            </a:r>
          </a:p>
          <a:p>
            <a:pPr marL="347472" lvl="0" indent="-347472">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Embryo forms thin cap on yolk</a:t>
            </a:r>
          </a:p>
        </p:txBody>
      </p:sp>
      <p:sp>
        <p:nvSpPr>
          <p:cNvPr id="6" name="Slide Number Placeholder 3">
            <a:extLst>
              <a:ext uri="{FF2B5EF4-FFF2-40B4-BE49-F238E27FC236}">
                <a16:creationId xmlns:a16="http://schemas.microsoft.com/office/drawing/2014/main" id="{DEB228B6-E6E8-4BE4-B231-04B653A5FFDC}"/>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34516488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67A3B-0E78-4599-9F61-318469E980B8}"/>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52.6</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Three illustrations show the yolk distribution in sea urchin, frog, and chicken.">
            <a:extLst>
              <a:ext uri="{FF2B5EF4-FFF2-40B4-BE49-F238E27FC236}">
                <a16:creationId xmlns:a16="http://schemas.microsoft.com/office/drawing/2014/main" id="{9CFE20FC-350A-4758-990F-306C2DCC488C}"/>
              </a:ext>
            </a:extLst>
          </p:cNvPr>
          <p:cNvPicPr>
            <a:picLocks noChangeAspect="1" noChangeArrowheads="1"/>
          </p:cNvPicPr>
          <p:nvPr/>
        </p:nvPicPr>
        <p:blipFill>
          <a:blip r:embed="rId2"/>
          <a:stretch>
            <a:fillRect/>
          </a:stretch>
        </p:blipFill>
        <p:spPr bwMode="auto">
          <a:xfrm>
            <a:off x="262070" y="2109277"/>
            <a:ext cx="8619859" cy="2365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3">
            <a:extLst>
              <a:ext uri="{FF2B5EF4-FFF2-40B4-BE49-F238E27FC236}">
                <a16:creationId xmlns:a16="http://schemas.microsoft.com/office/drawing/2014/main" id="{DF17B7DB-661E-4EAE-B946-13642C68E49D}"/>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9A7678E9-87F4-4DFE-90E9-CA11553E6A85}"/>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10987070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6C843F-9B5B-46DE-8866-0492346CD97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Holoblastic and Meroblastic Cleavage</a:t>
            </a:r>
          </a:p>
        </p:txBody>
      </p:sp>
      <p:pic>
        <p:nvPicPr>
          <p:cNvPr id="12" name="Picture 2" descr="The two cells after holoblastic cleavage resemble two fabric balls stuck together.">
            <a:extLst>
              <a:ext uri="{FF2B5EF4-FFF2-40B4-BE49-F238E27FC236}">
                <a16:creationId xmlns:a16="http://schemas.microsoft.com/office/drawing/2014/main" id="{69663D7B-398F-4742-864D-0F5F2F88193C}"/>
              </a:ext>
            </a:extLst>
          </p:cNvPr>
          <p:cNvPicPr>
            <a:picLocks noChangeAspect="1" noChangeArrowheads="1"/>
          </p:cNvPicPr>
          <p:nvPr/>
        </p:nvPicPr>
        <p:blipFill rotWithShape="1">
          <a:blip r:embed="rId2"/>
          <a:srcRect t="23013" b="21884"/>
          <a:stretch/>
        </p:blipFill>
        <p:spPr bwMode="auto">
          <a:xfrm>
            <a:off x="529352" y="1609083"/>
            <a:ext cx="4307387" cy="2897271"/>
          </a:xfrm>
          <a:prstGeom prst="rect">
            <a:avLst/>
          </a:prstGeom>
          <a:noFill/>
          <a:extLst>
            <a:ext uri="{909E8E84-426E-40DD-AFC4-6F175D3DCCD1}">
              <a14:hiddenFill xmlns:a14="http://schemas.microsoft.com/office/drawing/2010/main">
                <a:solidFill>
                  <a:srgbClr val="FFFFFF"/>
                </a:solidFill>
              </a14:hiddenFill>
            </a:ext>
          </a:extLst>
        </p:spPr>
      </p:pic>
      <p:sp>
        <p:nvSpPr>
          <p:cNvPr id="14" name="Content Placeholder 3">
            <a:extLst>
              <a:ext uri="{FF2B5EF4-FFF2-40B4-BE49-F238E27FC236}">
                <a16:creationId xmlns:a16="http://schemas.microsoft.com/office/drawing/2014/main" id="{7AFC96CE-318C-4157-9217-1121B2150182}"/>
              </a:ext>
            </a:extLst>
          </p:cNvPr>
          <p:cNvSpPr>
            <a:spLocks noGrp="1"/>
          </p:cNvSpPr>
          <p:nvPr>
            <p:ph sz="quarter" idx="11"/>
          </p:nvPr>
        </p:nvSpPr>
        <p:spPr>
          <a:xfrm>
            <a:off x="1677205" y="4675985"/>
            <a:ext cx="2011680" cy="182880"/>
          </a:xfrm>
        </p:spPr>
        <p:txBody>
          <a:bodyPr/>
          <a:lstStyle/>
          <a:p>
            <a:pPr algn="ctr"/>
            <a:r>
              <a:rPr lang="en-US" sz="800" dirty="0"/>
              <a:t>egg. David M. Phillips/Science Source</a:t>
            </a:r>
          </a:p>
        </p:txBody>
      </p:sp>
      <p:sp>
        <p:nvSpPr>
          <p:cNvPr id="6" name="Content Placeholder 4">
            <a:extLst>
              <a:ext uri="{FF2B5EF4-FFF2-40B4-BE49-F238E27FC236}">
                <a16:creationId xmlns:a16="http://schemas.microsoft.com/office/drawing/2014/main" id="{03E069A3-5D0C-4F1C-8E29-AEE03761A4D4}"/>
              </a:ext>
            </a:extLst>
          </p:cNvPr>
          <p:cNvSpPr>
            <a:spLocks noGrp="1"/>
          </p:cNvSpPr>
          <p:nvPr>
            <p:ph sz="quarter" idx="15"/>
          </p:nvPr>
        </p:nvSpPr>
        <p:spPr>
          <a:xfrm>
            <a:off x="1759622" y="5750615"/>
            <a:ext cx="1371600" cy="365760"/>
          </a:xfrm>
        </p:spPr>
        <p:txBody>
          <a:bodyPr/>
          <a:lstStyle/>
          <a:p>
            <a:r>
              <a:rPr lang="en-US" altLang="en-US" sz="1800" dirty="0"/>
              <a:t>Figure 52.7</a:t>
            </a:r>
            <a:endParaRPr lang="en-US" sz="1800" dirty="0"/>
          </a:p>
        </p:txBody>
      </p:sp>
      <p:pic>
        <p:nvPicPr>
          <p:cNvPr id="13" name="Picture 5" descr="The embryo formed from meroblastic cleavage forms a sheet of cells on one side of the spherical yolk.">
            <a:extLst>
              <a:ext uri="{FF2B5EF4-FFF2-40B4-BE49-F238E27FC236}">
                <a16:creationId xmlns:a16="http://schemas.microsoft.com/office/drawing/2014/main" id="{9BAB7B23-1E29-4308-A27C-F32B70CECF8F}"/>
              </a:ext>
            </a:extLst>
          </p:cNvPr>
          <p:cNvPicPr>
            <a:picLocks noChangeAspect="1" noChangeArrowheads="1"/>
          </p:cNvPicPr>
          <p:nvPr/>
        </p:nvPicPr>
        <p:blipFill rotWithShape="1">
          <a:blip r:embed="rId3"/>
          <a:srcRect l="5729" t="6201" r="2753"/>
          <a:stretch/>
        </p:blipFill>
        <p:spPr bwMode="auto">
          <a:xfrm>
            <a:off x="5402120" y="1046038"/>
            <a:ext cx="2995485" cy="4023360"/>
          </a:xfrm>
          <a:prstGeom prst="rect">
            <a:avLst/>
          </a:prstGeom>
          <a:noFill/>
          <a:extLst>
            <a:ext uri="{909E8E84-426E-40DD-AFC4-6F175D3DCCD1}">
              <a14:hiddenFill xmlns:a14="http://schemas.microsoft.com/office/drawing/2010/main">
                <a:solidFill>
                  <a:srgbClr val="FFFFFF"/>
                </a:solidFill>
              </a14:hiddenFill>
            </a:ext>
          </a:extLst>
        </p:spPr>
      </p:pic>
      <p:sp>
        <p:nvSpPr>
          <p:cNvPr id="16" name="Content Placeholder 6">
            <a:extLst>
              <a:ext uri="{FF2B5EF4-FFF2-40B4-BE49-F238E27FC236}">
                <a16:creationId xmlns:a16="http://schemas.microsoft.com/office/drawing/2014/main" id="{0EC3A1C1-03AB-46F8-AF14-656F38F2EA7F}"/>
              </a:ext>
            </a:extLst>
          </p:cNvPr>
          <p:cNvSpPr>
            <a:spLocks noGrp="1"/>
          </p:cNvSpPr>
          <p:nvPr>
            <p:ph sz="quarter" idx="17"/>
          </p:nvPr>
        </p:nvSpPr>
        <p:spPr>
          <a:xfrm>
            <a:off x="6010478" y="5109941"/>
            <a:ext cx="1846847" cy="193228"/>
          </a:xfrm>
        </p:spPr>
        <p:txBody>
          <a:bodyPr/>
          <a:lstStyle/>
          <a:p>
            <a:r>
              <a:rPr lang="en-US" sz="800" dirty="0"/>
              <a:t>David M. Phillips/Science Source </a:t>
            </a:r>
          </a:p>
        </p:txBody>
      </p:sp>
      <p:sp>
        <p:nvSpPr>
          <p:cNvPr id="8" name="Content Placeholder 7">
            <a:extLst>
              <a:ext uri="{FF2B5EF4-FFF2-40B4-BE49-F238E27FC236}">
                <a16:creationId xmlns:a16="http://schemas.microsoft.com/office/drawing/2014/main" id="{C314C7C0-2BDC-4C35-BA00-5CF237379409}"/>
              </a:ext>
            </a:extLst>
          </p:cNvPr>
          <p:cNvSpPr>
            <a:spLocks noGrp="1"/>
          </p:cNvSpPr>
          <p:nvPr>
            <p:ph sz="quarter" idx="19"/>
          </p:nvPr>
        </p:nvSpPr>
        <p:spPr>
          <a:xfrm>
            <a:off x="6010478" y="5750615"/>
            <a:ext cx="1371600" cy="365760"/>
          </a:xfrm>
        </p:spPr>
        <p:txBody>
          <a:bodyPr/>
          <a:lstStyle/>
          <a:p>
            <a:r>
              <a:rPr lang="en-US" altLang="en-US" sz="1800" dirty="0"/>
              <a:t>Figure 52.9</a:t>
            </a:r>
            <a:endParaRPr lang="en-US" sz="1800" dirty="0"/>
          </a:p>
        </p:txBody>
      </p:sp>
      <p:sp>
        <p:nvSpPr>
          <p:cNvPr id="11" name="Slide Number Placeholder 8">
            <a:extLst>
              <a:ext uri="{FF2B5EF4-FFF2-40B4-BE49-F238E27FC236}">
                <a16:creationId xmlns:a16="http://schemas.microsoft.com/office/drawing/2014/main" id="{CC3E2A56-C4FD-4C4A-AC57-4A8CBAB53F26}"/>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18303725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4763D8-D438-48D6-A278-C64E932DA446}"/>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Major Cleavage Patterns of Animal Embryos</a:t>
            </a:r>
            <a:r>
              <a:rPr lang="en-US" altLang="en-US" sz="1200" dirty="0">
                <a:solidFill>
                  <a:srgbClr val="000000"/>
                </a:solidFill>
                <a:latin typeface="Arial" panose="020B0604020202020204" pitchFamily="34" charset="0"/>
                <a:ea typeface="Microsoft YaHei" panose="020B0503020204020204" pitchFamily="34" charset="-122"/>
                <a:cs typeface="Arial" pitchFamily="34" charset="0"/>
              </a:rPr>
              <a:t> 1</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5" name="Content Placeholder 2">
            <a:extLst>
              <a:ext uri="{FF2B5EF4-FFF2-40B4-BE49-F238E27FC236}">
                <a16:creationId xmlns:a16="http://schemas.microsoft.com/office/drawing/2014/main" id="{077A6DEF-32E4-498A-B47C-37F145DAA1AC}"/>
              </a:ext>
            </a:extLst>
          </p:cNvPr>
          <p:cNvSpPr>
            <a:spLocks noGrp="1"/>
          </p:cNvSpPr>
          <p:nvPr>
            <p:ph sz="quarter" idx="11"/>
          </p:nvPr>
        </p:nvSpPr>
        <p:spPr>
          <a:xfrm>
            <a:off x="342900" y="1276710"/>
            <a:ext cx="8458200" cy="399690"/>
          </a:xfrm>
        </p:spPr>
        <p:txBody>
          <a:bodyPr/>
          <a:lstStyle/>
          <a:p>
            <a:r>
              <a:rPr lang="en-US" sz="2000" b="1" dirty="0"/>
              <a:t>TABLE 52.2 The Major Cleavage Patterns of Animal Embryos</a:t>
            </a:r>
            <a:endParaRPr lang="en-US" sz="2000" dirty="0"/>
          </a:p>
        </p:txBody>
      </p:sp>
      <p:graphicFrame>
        <p:nvGraphicFramePr>
          <p:cNvPr id="9" name="Table 3">
            <a:extLst>
              <a:ext uri="{FF2B5EF4-FFF2-40B4-BE49-F238E27FC236}">
                <a16:creationId xmlns:a16="http://schemas.microsoft.com/office/drawing/2014/main" id="{ED9BBA63-C442-4557-B189-A759D6816F5F}"/>
              </a:ext>
            </a:extLst>
          </p:cNvPr>
          <p:cNvGraphicFramePr>
            <a:graphicFrameLocks noGrp="1"/>
          </p:cNvGraphicFramePr>
          <p:nvPr>
            <p:extLst>
              <p:ext uri="{D42A27DB-BD31-4B8C-83A1-F6EECF244321}">
                <p14:modId xmlns:p14="http://schemas.microsoft.com/office/powerpoint/2010/main" val="1182128616"/>
              </p:ext>
            </p:extLst>
          </p:nvPr>
        </p:nvGraphicFramePr>
        <p:xfrm>
          <a:off x="342900" y="1799868"/>
          <a:ext cx="8412480" cy="4577080"/>
        </p:xfrm>
        <a:graphic>
          <a:graphicData uri="http://schemas.openxmlformats.org/drawingml/2006/table">
            <a:tbl>
              <a:tblPr firstRow="1" bandRow="1">
                <a:tableStyleId>{5C22544A-7EE6-4342-B048-85BDC9FD1C3A}</a:tableStyleId>
              </a:tblPr>
              <a:tblGrid>
                <a:gridCol w="3566160">
                  <a:extLst>
                    <a:ext uri="{9D8B030D-6E8A-4147-A177-3AD203B41FA5}">
                      <a16:colId xmlns:a16="http://schemas.microsoft.com/office/drawing/2014/main" val="1823981742"/>
                    </a:ext>
                  </a:extLst>
                </a:gridCol>
                <a:gridCol w="4846320">
                  <a:extLst>
                    <a:ext uri="{9D8B030D-6E8A-4147-A177-3AD203B41FA5}">
                      <a16:colId xmlns:a16="http://schemas.microsoft.com/office/drawing/2014/main" val="1172072301"/>
                    </a:ext>
                  </a:extLst>
                </a:gridCol>
              </a:tblGrid>
              <a:tr h="370840">
                <a:tc>
                  <a:txBody>
                    <a:bodyPr/>
                    <a:lstStyle/>
                    <a:p>
                      <a:endParaRPr lang="en-IN"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600" dirty="0">
                          <a:solidFill>
                            <a:schemeClr val="tx1"/>
                          </a:solidFill>
                        </a:rPr>
                        <a:t>HOLOBLASTIC (COMPLETE) CLEAVAGE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3851359"/>
                  </a:ext>
                </a:extLst>
              </a:tr>
              <a:tr h="370840">
                <a:tc>
                  <a:txBody>
                    <a:bodyPr/>
                    <a:lstStyle/>
                    <a:p>
                      <a:r>
                        <a:rPr lang="en-US" sz="1600" b="1" dirty="0" err="1">
                          <a:solidFill>
                            <a:schemeClr val="tx1"/>
                          </a:solidFill>
                        </a:rPr>
                        <a:t>Isolecithal</a:t>
                      </a:r>
                      <a:r>
                        <a:rPr lang="en-US" sz="1600" b="1" dirty="0">
                          <a:solidFill>
                            <a:schemeClr val="tx1"/>
                          </a:solidFill>
                        </a:rPr>
                        <a:t> (sparse, evenly distributed yolk)</a:t>
                      </a:r>
                      <a:endParaRPr lang="en-IN"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IN" sz="16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26522543"/>
                  </a:ext>
                </a:extLst>
              </a:tr>
              <a:tr h="370840">
                <a:tc>
                  <a:txBody>
                    <a:bodyPr/>
                    <a:lstStyle/>
                    <a:p>
                      <a:r>
                        <a:rPr lang="en-IN" sz="1600" b="1" dirty="0">
                          <a:solidFill>
                            <a:schemeClr val="tx1"/>
                          </a:solidFill>
                        </a:rPr>
                        <a:t>Radial cleavage</a:t>
                      </a:r>
                    </a:p>
                    <a:p>
                      <a:r>
                        <a:rPr lang="en-IN" sz="1600" dirty="0">
                          <a:solidFill>
                            <a:schemeClr val="tx1"/>
                          </a:solidFill>
                        </a:rPr>
                        <a:t>Echinoderms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n-US" sz="200" b="0" i="0" u="none" strike="noStrike" dirty="0">
                          <a:solidFill>
                            <a:srgbClr val="000000"/>
                          </a:solidFill>
                          <a:effectLst/>
                          <a:latin typeface="Arial" panose="020B0604020202020204" pitchFamily="34" charset="0"/>
                        </a:rPr>
                        <a:t>An illustration shows the stages in radial cleavage.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4856101"/>
                  </a:ext>
                </a:extLst>
              </a:tr>
              <a:tr h="370840">
                <a:tc>
                  <a:txBody>
                    <a:bodyPr/>
                    <a:lstStyle/>
                    <a:p>
                      <a:r>
                        <a:rPr lang="en-US" sz="1600" b="1" dirty="0">
                          <a:solidFill>
                            <a:schemeClr val="tx1"/>
                          </a:solidFill>
                        </a:rPr>
                        <a:t>Spiral cleavage</a:t>
                      </a:r>
                    </a:p>
                    <a:p>
                      <a:r>
                        <a:rPr lang="en-US" sz="1600" dirty="0">
                          <a:solidFill>
                            <a:schemeClr val="tx1"/>
                          </a:solidFill>
                        </a:rPr>
                        <a:t>Annelids</a:t>
                      </a:r>
                    </a:p>
                    <a:p>
                      <a:r>
                        <a:rPr lang="en-US" sz="1600" dirty="0">
                          <a:solidFill>
                            <a:schemeClr val="tx1"/>
                          </a:solidFill>
                        </a:rPr>
                        <a:t>Mollusks</a:t>
                      </a:r>
                    </a:p>
                    <a:p>
                      <a:r>
                        <a:rPr lang="en-US" sz="1600" dirty="0">
                          <a:solidFill>
                            <a:schemeClr val="tx1"/>
                          </a:solidFill>
                        </a:rPr>
                        <a:t>Flatworms</a:t>
                      </a:r>
                      <a:endParaRPr lang="en-IN"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n-US" sz="200" b="0" i="0" u="none" strike="noStrike" dirty="0">
                          <a:solidFill>
                            <a:srgbClr val="000000"/>
                          </a:solidFill>
                          <a:effectLst/>
                          <a:latin typeface="Arial" panose="020B0604020202020204" pitchFamily="34" charset="0"/>
                        </a:rPr>
                        <a:t>An illustration shows the stages in spiral cleavage.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12837867"/>
                  </a:ext>
                </a:extLst>
              </a:tr>
              <a:tr h="370840">
                <a:tc>
                  <a:txBody>
                    <a:bodyPr/>
                    <a:lstStyle/>
                    <a:p>
                      <a:r>
                        <a:rPr lang="en-IN" sz="1600" b="1" dirty="0">
                          <a:solidFill>
                            <a:schemeClr val="tx1"/>
                          </a:solidFill>
                        </a:rPr>
                        <a:t>Rotational cleavage</a:t>
                      </a:r>
                    </a:p>
                    <a:p>
                      <a:r>
                        <a:rPr lang="en-IN" sz="1600" dirty="0">
                          <a:solidFill>
                            <a:schemeClr val="tx1"/>
                          </a:solidFill>
                        </a:rPr>
                        <a:t>Mammals</a:t>
                      </a:r>
                    </a:p>
                    <a:p>
                      <a:r>
                        <a:rPr lang="en-IN" sz="1600" dirty="0">
                          <a:solidFill>
                            <a:schemeClr val="tx1"/>
                          </a:solidFill>
                        </a:rPr>
                        <a:t>Nematodes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n-US" sz="200" b="0" i="0" u="none" strike="noStrike" dirty="0">
                          <a:solidFill>
                            <a:srgbClr val="000000"/>
                          </a:solidFill>
                          <a:effectLst/>
                          <a:latin typeface="Arial" panose="020B0604020202020204" pitchFamily="34" charset="0"/>
                        </a:rPr>
                        <a:t>An illustration shows the stages in rotational cleavage.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25177443"/>
                  </a:ext>
                </a:extLst>
              </a:tr>
              <a:tr h="370840">
                <a:tc>
                  <a:txBody>
                    <a:bodyPr/>
                    <a:lstStyle/>
                    <a:p>
                      <a:r>
                        <a:rPr lang="en-IN" sz="1600" b="1" dirty="0" err="1">
                          <a:solidFill>
                            <a:schemeClr val="tx1"/>
                          </a:solidFill>
                        </a:rPr>
                        <a:t>Mesolecithal</a:t>
                      </a:r>
                      <a:r>
                        <a:rPr lang="en-IN" sz="1600" b="1" dirty="0">
                          <a:solidFill>
                            <a:schemeClr val="tx1"/>
                          </a:solidFill>
                        </a:rPr>
                        <a:t> (moderate vegetal yolk disposition)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IN" sz="16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34239287"/>
                  </a:ext>
                </a:extLst>
              </a:tr>
              <a:tr h="370840">
                <a:tc>
                  <a:txBody>
                    <a:bodyPr/>
                    <a:lstStyle/>
                    <a:p>
                      <a:r>
                        <a:rPr lang="en-IN" sz="1600" b="1" dirty="0">
                          <a:solidFill>
                            <a:schemeClr val="tx1"/>
                          </a:solidFill>
                        </a:rPr>
                        <a:t>Displaced radial cleavage</a:t>
                      </a:r>
                    </a:p>
                    <a:p>
                      <a:r>
                        <a:rPr lang="en-IN" sz="1600" dirty="0">
                          <a:solidFill>
                            <a:schemeClr val="tx1"/>
                          </a:solidFill>
                        </a:rPr>
                        <a:t>Amphibians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n-US" sz="200" b="0" i="0" u="none" strike="noStrike" dirty="0">
                          <a:solidFill>
                            <a:srgbClr val="000000"/>
                          </a:solidFill>
                          <a:effectLst/>
                          <a:latin typeface="Arial" panose="020B0604020202020204" pitchFamily="34" charset="0"/>
                        </a:rPr>
                        <a:t>An illustration shows the stages in displaced radial cleavage.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91008030"/>
                  </a:ext>
                </a:extLst>
              </a:tr>
            </a:tbl>
          </a:graphicData>
        </a:graphic>
      </p:graphicFrame>
      <p:pic>
        <p:nvPicPr>
          <p:cNvPr id="11" name="Picture 4" descr="Alt-text for this image can be found in the table row 3 column 2.">
            <a:extLst>
              <a:ext uri="{FF2B5EF4-FFF2-40B4-BE49-F238E27FC236}">
                <a16:creationId xmlns:a16="http://schemas.microsoft.com/office/drawing/2014/main" id="{F40F1C40-9649-463E-A772-DF98673D10DD}"/>
              </a:ext>
            </a:extLst>
          </p:cNvPr>
          <p:cNvPicPr>
            <a:picLocks noChangeAspect="1"/>
          </p:cNvPicPr>
          <p:nvPr/>
        </p:nvPicPr>
        <p:blipFill>
          <a:blip r:embed="rId2"/>
          <a:stretch>
            <a:fillRect/>
          </a:stretch>
        </p:blipFill>
        <p:spPr>
          <a:xfrm>
            <a:off x="4760798" y="2789120"/>
            <a:ext cx="2574950" cy="492862"/>
          </a:xfrm>
          <a:prstGeom prst="rect">
            <a:avLst/>
          </a:prstGeom>
        </p:spPr>
      </p:pic>
      <p:pic>
        <p:nvPicPr>
          <p:cNvPr id="13" name="Picture 5" descr="Alt-text for this image can be found in the table row 4 column 2.">
            <a:extLst>
              <a:ext uri="{FF2B5EF4-FFF2-40B4-BE49-F238E27FC236}">
                <a16:creationId xmlns:a16="http://schemas.microsoft.com/office/drawing/2014/main" id="{C9632F1B-7C7D-4D78-92BE-E65538615A4F}"/>
              </a:ext>
            </a:extLst>
          </p:cNvPr>
          <p:cNvPicPr>
            <a:picLocks noChangeAspect="1"/>
          </p:cNvPicPr>
          <p:nvPr/>
        </p:nvPicPr>
        <p:blipFill>
          <a:blip r:embed="rId3"/>
          <a:stretch>
            <a:fillRect/>
          </a:stretch>
        </p:blipFill>
        <p:spPr>
          <a:xfrm>
            <a:off x="4439717" y="3626771"/>
            <a:ext cx="3217112" cy="535510"/>
          </a:xfrm>
          <a:prstGeom prst="rect">
            <a:avLst/>
          </a:prstGeom>
        </p:spPr>
      </p:pic>
      <p:pic>
        <p:nvPicPr>
          <p:cNvPr id="15" name="Picture 6" descr="Alt-text for this image can be found in the table row 5 column 2.">
            <a:extLst>
              <a:ext uri="{FF2B5EF4-FFF2-40B4-BE49-F238E27FC236}">
                <a16:creationId xmlns:a16="http://schemas.microsoft.com/office/drawing/2014/main" id="{167EFB0C-4D5E-417D-856E-690CCD5D1F92}"/>
              </a:ext>
            </a:extLst>
          </p:cNvPr>
          <p:cNvPicPr>
            <a:picLocks noChangeAspect="1"/>
          </p:cNvPicPr>
          <p:nvPr/>
        </p:nvPicPr>
        <p:blipFill>
          <a:blip r:embed="rId4"/>
          <a:stretch>
            <a:fillRect/>
          </a:stretch>
        </p:blipFill>
        <p:spPr>
          <a:xfrm>
            <a:off x="4306781" y="4570777"/>
            <a:ext cx="3516511" cy="562285"/>
          </a:xfrm>
          <a:prstGeom prst="rect">
            <a:avLst/>
          </a:prstGeom>
        </p:spPr>
      </p:pic>
      <p:pic>
        <p:nvPicPr>
          <p:cNvPr id="17" name="Picture 7" descr="Alt-text for this image can be found in the table row 7 column 2.">
            <a:extLst>
              <a:ext uri="{FF2B5EF4-FFF2-40B4-BE49-F238E27FC236}">
                <a16:creationId xmlns:a16="http://schemas.microsoft.com/office/drawing/2014/main" id="{22053319-954F-431B-A331-8C2E09E1CA1F}"/>
              </a:ext>
            </a:extLst>
          </p:cNvPr>
          <p:cNvPicPr>
            <a:picLocks noChangeAspect="1"/>
          </p:cNvPicPr>
          <p:nvPr/>
        </p:nvPicPr>
        <p:blipFill>
          <a:blip r:embed="rId5"/>
          <a:stretch>
            <a:fillRect/>
          </a:stretch>
        </p:blipFill>
        <p:spPr>
          <a:xfrm>
            <a:off x="4794326" y="5828267"/>
            <a:ext cx="2541422" cy="496214"/>
          </a:xfrm>
          <a:prstGeom prst="rect">
            <a:avLst/>
          </a:prstGeom>
        </p:spPr>
      </p:pic>
      <p:sp>
        <p:nvSpPr>
          <p:cNvPr id="8" name="Slide Number Placeholder 8">
            <a:extLst>
              <a:ext uri="{FF2B5EF4-FFF2-40B4-BE49-F238E27FC236}">
                <a16:creationId xmlns:a16="http://schemas.microsoft.com/office/drawing/2014/main" id="{7ACB106D-6D48-42FF-AE39-3F3CE99629E6}"/>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37141637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4763D8-D438-48D6-A278-C64E932DA446}"/>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Major Cleavage Patterns of Animal Embryos</a:t>
            </a:r>
            <a:r>
              <a:rPr lang="en-US" altLang="en-US" sz="1200" dirty="0">
                <a:solidFill>
                  <a:srgbClr val="000000"/>
                </a:solidFill>
                <a:latin typeface="Arial" panose="020B0604020202020204" pitchFamily="34" charset="0"/>
                <a:ea typeface="Microsoft YaHei" panose="020B0503020204020204" pitchFamily="34" charset="-122"/>
                <a:cs typeface="Arial" pitchFamily="34" charset="0"/>
              </a:rPr>
              <a:t> 2</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5" name="Content Placeholder 2">
            <a:extLst>
              <a:ext uri="{FF2B5EF4-FFF2-40B4-BE49-F238E27FC236}">
                <a16:creationId xmlns:a16="http://schemas.microsoft.com/office/drawing/2014/main" id="{077A6DEF-32E4-498A-B47C-37F145DAA1AC}"/>
              </a:ext>
            </a:extLst>
          </p:cNvPr>
          <p:cNvSpPr>
            <a:spLocks noGrp="1"/>
          </p:cNvSpPr>
          <p:nvPr>
            <p:ph sz="quarter" idx="11"/>
          </p:nvPr>
        </p:nvSpPr>
        <p:spPr>
          <a:xfrm>
            <a:off x="342900" y="1276710"/>
            <a:ext cx="8458200" cy="399690"/>
          </a:xfrm>
        </p:spPr>
        <p:txBody>
          <a:bodyPr/>
          <a:lstStyle/>
          <a:p>
            <a:r>
              <a:rPr lang="en-US" sz="2000" b="1" dirty="0"/>
              <a:t>TABLE 52.2 The Major Cleavage Patterns of Animal Embryos</a:t>
            </a:r>
            <a:endParaRPr lang="en-US" sz="2000" dirty="0"/>
          </a:p>
        </p:txBody>
      </p:sp>
      <p:graphicFrame>
        <p:nvGraphicFramePr>
          <p:cNvPr id="9" name="Table 3">
            <a:extLst>
              <a:ext uri="{FF2B5EF4-FFF2-40B4-BE49-F238E27FC236}">
                <a16:creationId xmlns:a16="http://schemas.microsoft.com/office/drawing/2014/main" id="{ED9BBA63-C442-4557-B189-A759D6816F5F}"/>
              </a:ext>
            </a:extLst>
          </p:cNvPr>
          <p:cNvGraphicFramePr>
            <a:graphicFrameLocks noGrp="1"/>
          </p:cNvGraphicFramePr>
          <p:nvPr>
            <p:extLst>
              <p:ext uri="{D42A27DB-BD31-4B8C-83A1-F6EECF244321}">
                <p14:modId xmlns:p14="http://schemas.microsoft.com/office/powerpoint/2010/main" val="202978008"/>
              </p:ext>
            </p:extLst>
          </p:nvPr>
        </p:nvGraphicFramePr>
        <p:xfrm>
          <a:off x="342900" y="1799868"/>
          <a:ext cx="8412480" cy="2956560"/>
        </p:xfrm>
        <a:graphic>
          <a:graphicData uri="http://schemas.openxmlformats.org/drawingml/2006/table">
            <a:tbl>
              <a:tblPr firstRow="1" bandRow="1">
                <a:tableStyleId>{5C22544A-7EE6-4342-B048-85BDC9FD1C3A}</a:tableStyleId>
              </a:tblPr>
              <a:tblGrid>
                <a:gridCol w="3566160">
                  <a:extLst>
                    <a:ext uri="{9D8B030D-6E8A-4147-A177-3AD203B41FA5}">
                      <a16:colId xmlns:a16="http://schemas.microsoft.com/office/drawing/2014/main" val="1823981742"/>
                    </a:ext>
                  </a:extLst>
                </a:gridCol>
                <a:gridCol w="4846320">
                  <a:extLst>
                    <a:ext uri="{9D8B030D-6E8A-4147-A177-3AD203B41FA5}">
                      <a16:colId xmlns:a16="http://schemas.microsoft.com/office/drawing/2014/main" val="1172072301"/>
                    </a:ext>
                  </a:extLst>
                </a:gridCol>
              </a:tblGrid>
              <a:tr h="370840">
                <a:tc>
                  <a:txBody>
                    <a:bodyPr/>
                    <a:lstStyle/>
                    <a:p>
                      <a:endParaRPr lang="en-IN"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IN" sz="1600" dirty="0">
                          <a:solidFill>
                            <a:schemeClr val="tx1"/>
                          </a:solidFill>
                        </a:rPr>
                        <a:t>MEROBLASTIC</a:t>
                      </a:r>
                    </a:p>
                    <a:p>
                      <a:pPr algn="ctr"/>
                      <a:r>
                        <a:rPr lang="en-IN" sz="1600" dirty="0">
                          <a:solidFill>
                            <a:schemeClr val="tx1"/>
                          </a:solidFill>
                        </a:rPr>
                        <a:t>(INCOMPLETE) CLEAVAGE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3851359"/>
                  </a:ext>
                </a:extLst>
              </a:tr>
              <a:tr h="370840">
                <a:tc>
                  <a:txBody>
                    <a:bodyPr/>
                    <a:lstStyle/>
                    <a:p>
                      <a:r>
                        <a:rPr lang="en-US" sz="1600" b="1" dirty="0">
                          <a:solidFill>
                            <a:schemeClr val="tx1"/>
                          </a:solidFill>
                        </a:rPr>
                        <a:t>Telolecithal (dense yolk throughout most of cell)</a:t>
                      </a:r>
                      <a:endParaRPr lang="en-IN"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IN" sz="160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26522543"/>
                  </a:ext>
                </a:extLst>
              </a:tr>
              <a:tr h="370840">
                <a:tc>
                  <a:txBody>
                    <a:bodyPr/>
                    <a:lstStyle/>
                    <a:p>
                      <a:r>
                        <a:rPr lang="en-IN" sz="1800" b="1" i="0" u="none" strike="noStrike" kern="1200" baseline="0" dirty="0">
                          <a:solidFill>
                            <a:schemeClr val="dk1"/>
                          </a:solidFill>
                          <a:latin typeface="+mn-lt"/>
                          <a:ea typeface="+mn-ea"/>
                          <a:cs typeface="+mn-cs"/>
                        </a:rPr>
                        <a:t>Discoidal cleavage</a:t>
                      </a:r>
                      <a:endParaRPr lang="en-IN" sz="1800" b="0" i="0" u="none" strike="noStrike" kern="1200" baseline="0" dirty="0">
                        <a:solidFill>
                          <a:schemeClr val="dk1"/>
                        </a:solidFill>
                        <a:latin typeface="+mn-lt"/>
                        <a:ea typeface="+mn-ea"/>
                        <a:cs typeface="+mn-cs"/>
                      </a:endParaRPr>
                    </a:p>
                    <a:p>
                      <a:r>
                        <a:rPr lang="en-IN" sz="1800" b="0" i="0" u="none" strike="noStrike" kern="1200" baseline="0" dirty="0">
                          <a:solidFill>
                            <a:schemeClr val="dk1"/>
                          </a:solidFill>
                          <a:latin typeface="+mn-lt"/>
                          <a:ea typeface="+mn-ea"/>
                          <a:cs typeface="+mn-cs"/>
                        </a:rPr>
                        <a:t>Fish Reptiles Birds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n-US" sz="200" b="0" i="0" u="none" strike="noStrike" dirty="0">
                          <a:solidFill>
                            <a:srgbClr val="000000"/>
                          </a:solidFill>
                          <a:effectLst/>
                          <a:latin typeface="Arial" panose="020B0604020202020204" pitchFamily="34" charset="0"/>
                        </a:rPr>
                        <a:t>An illustration shows the stages in discoidal cleavage.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4856101"/>
                  </a:ext>
                </a:extLst>
              </a:tr>
              <a:tr h="370840">
                <a:tc>
                  <a:txBody>
                    <a:bodyPr/>
                    <a:lstStyle/>
                    <a:p>
                      <a:r>
                        <a:rPr lang="en-US" sz="1600" b="1" dirty="0">
                          <a:solidFill>
                            <a:schemeClr val="tx1"/>
                          </a:solidFill>
                        </a:rPr>
                        <a:t>Centrolecithal (yolk in center of egg)</a:t>
                      </a:r>
                      <a:endParaRPr lang="en-IN"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IN"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12837867"/>
                  </a:ext>
                </a:extLst>
              </a:tr>
              <a:tr h="370840">
                <a:tc>
                  <a:txBody>
                    <a:bodyPr/>
                    <a:lstStyle/>
                    <a:p>
                      <a:r>
                        <a:rPr lang="en-IN" sz="1600" b="1" dirty="0">
                          <a:solidFill>
                            <a:schemeClr val="tx1"/>
                          </a:solidFill>
                        </a:rPr>
                        <a:t>Syncytial cleavage</a:t>
                      </a:r>
                    </a:p>
                    <a:p>
                      <a:r>
                        <a:rPr lang="en-US" sz="1600" dirty="0">
                          <a:solidFill>
                            <a:schemeClr val="tx1"/>
                          </a:solidFill>
                        </a:rPr>
                        <a:t>Most insects</a:t>
                      </a:r>
                      <a:endParaRPr lang="en-IN"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n-US" sz="200" b="0" i="0" u="none" strike="noStrike" dirty="0">
                          <a:solidFill>
                            <a:srgbClr val="000000"/>
                          </a:solidFill>
                          <a:effectLst/>
                          <a:latin typeface="Arial" panose="020B0604020202020204" pitchFamily="34" charset="0"/>
                        </a:rPr>
                        <a:t>An illustration shows the stages in syncytial cleavage.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07492563"/>
                  </a:ext>
                </a:extLst>
              </a:tr>
            </a:tbl>
          </a:graphicData>
        </a:graphic>
      </p:graphicFrame>
      <p:pic>
        <p:nvPicPr>
          <p:cNvPr id="4" name="Picture 4" descr="Alt-text for this image can be found in the table row  column 2.">
            <a:extLst>
              <a:ext uri="{FF2B5EF4-FFF2-40B4-BE49-F238E27FC236}">
                <a16:creationId xmlns:a16="http://schemas.microsoft.com/office/drawing/2014/main" id="{688B6813-1C3F-4968-B114-8ED9E2ADE01E}"/>
              </a:ext>
            </a:extLst>
          </p:cNvPr>
          <p:cNvPicPr>
            <a:picLocks noChangeAspect="1"/>
          </p:cNvPicPr>
          <p:nvPr/>
        </p:nvPicPr>
        <p:blipFill>
          <a:blip r:embed="rId2"/>
          <a:stretch>
            <a:fillRect/>
          </a:stretch>
        </p:blipFill>
        <p:spPr>
          <a:xfrm>
            <a:off x="4549140" y="2990312"/>
            <a:ext cx="3480809" cy="575672"/>
          </a:xfrm>
          <a:prstGeom prst="rect">
            <a:avLst/>
          </a:prstGeom>
        </p:spPr>
      </p:pic>
      <p:pic>
        <p:nvPicPr>
          <p:cNvPr id="7" name="Picture 5" descr="Alt-text for this image can be found in the table row 5 column 2.">
            <a:extLst>
              <a:ext uri="{FF2B5EF4-FFF2-40B4-BE49-F238E27FC236}">
                <a16:creationId xmlns:a16="http://schemas.microsoft.com/office/drawing/2014/main" id="{A1FF4517-66F2-4C5E-8818-87EC6689732E}"/>
              </a:ext>
            </a:extLst>
          </p:cNvPr>
          <p:cNvPicPr>
            <a:picLocks noChangeAspect="1"/>
          </p:cNvPicPr>
          <p:nvPr/>
        </p:nvPicPr>
        <p:blipFill>
          <a:blip r:embed="rId3"/>
          <a:stretch>
            <a:fillRect/>
          </a:stretch>
        </p:blipFill>
        <p:spPr>
          <a:xfrm>
            <a:off x="4008534" y="4321293"/>
            <a:ext cx="4638898" cy="326682"/>
          </a:xfrm>
          <a:prstGeom prst="rect">
            <a:avLst/>
          </a:prstGeom>
        </p:spPr>
      </p:pic>
      <p:sp>
        <p:nvSpPr>
          <p:cNvPr id="8" name="Slide Number Placeholder 6">
            <a:extLst>
              <a:ext uri="{FF2B5EF4-FFF2-40B4-BE49-F238E27FC236}">
                <a16:creationId xmlns:a16="http://schemas.microsoft.com/office/drawing/2014/main" id="{7ACB106D-6D48-42FF-AE39-3F3CE99629E6}"/>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9938684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91704-BF9C-4431-8CC6-E3938CE562B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Lecture Outline</a:t>
            </a:r>
          </a:p>
        </p:txBody>
      </p:sp>
      <p:sp>
        <p:nvSpPr>
          <p:cNvPr id="11" name="Content Placeholder 2">
            <a:extLst>
              <a:ext uri="{FF2B5EF4-FFF2-40B4-BE49-F238E27FC236}">
                <a16:creationId xmlns:a16="http://schemas.microsoft.com/office/drawing/2014/main" id="{C277484C-B23F-478E-A3C2-F3F1EA52989F}"/>
              </a:ext>
            </a:extLst>
          </p:cNvPr>
          <p:cNvSpPr>
            <a:spLocks noGrp="1"/>
          </p:cNvSpPr>
          <p:nvPr>
            <p:ph sz="quarter" idx="11"/>
          </p:nvPr>
        </p:nvSpPr>
        <p:spPr>
          <a:xfrm>
            <a:off x="342900" y="1276710"/>
            <a:ext cx="4488407" cy="4974336"/>
          </a:xfrm>
        </p:spPr>
        <p:txBody>
          <a:bodyPr/>
          <a:lstStyle/>
          <a:p>
            <a:pPr marL="731520" indent="-731520">
              <a:spcBef>
                <a:spcPts val="600"/>
              </a:spcBef>
              <a:spcAft>
                <a:spcPts val="1200"/>
              </a:spcAft>
            </a:pPr>
            <a:r>
              <a:rPr lang="en-US" b="1" dirty="0"/>
              <a:t>52.1 </a:t>
            </a:r>
            <a:r>
              <a:rPr lang="en-US" dirty="0"/>
              <a:t>Fertilization </a:t>
            </a:r>
          </a:p>
          <a:p>
            <a:pPr marL="731520" indent="-731520">
              <a:spcBef>
                <a:spcPts val="600"/>
              </a:spcBef>
              <a:spcAft>
                <a:spcPts val="1200"/>
              </a:spcAft>
            </a:pPr>
            <a:r>
              <a:rPr lang="en-US" b="1" dirty="0"/>
              <a:t>52.2 </a:t>
            </a:r>
            <a:r>
              <a:rPr lang="en-US" dirty="0"/>
              <a:t>Cleavage and the Blastula Stage </a:t>
            </a:r>
          </a:p>
          <a:p>
            <a:pPr marL="731520" indent="-731520">
              <a:spcBef>
                <a:spcPts val="600"/>
              </a:spcBef>
              <a:spcAft>
                <a:spcPts val="1200"/>
              </a:spcAft>
            </a:pPr>
            <a:r>
              <a:rPr lang="en-US" b="1" dirty="0"/>
              <a:t>52.3 </a:t>
            </a:r>
            <a:r>
              <a:rPr lang="en-US" dirty="0"/>
              <a:t>Gastrulation </a:t>
            </a:r>
          </a:p>
          <a:p>
            <a:pPr marL="731520" indent="-731520">
              <a:spcBef>
                <a:spcPts val="600"/>
              </a:spcBef>
              <a:spcAft>
                <a:spcPts val="1200"/>
              </a:spcAft>
            </a:pPr>
            <a:r>
              <a:rPr lang="en-US" b="1" dirty="0"/>
              <a:t>52.4 </a:t>
            </a:r>
            <a:r>
              <a:rPr lang="en-US" dirty="0"/>
              <a:t>Organogenesis </a:t>
            </a:r>
          </a:p>
          <a:p>
            <a:pPr marL="731520" indent="-731520">
              <a:spcBef>
                <a:spcPts val="600"/>
              </a:spcBef>
              <a:spcAft>
                <a:spcPts val="1200"/>
              </a:spcAft>
            </a:pPr>
            <a:r>
              <a:rPr lang="en-US" b="1" dirty="0"/>
              <a:t>52.5 </a:t>
            </a:r>
            <a:r>
              <a:rPr lang="en-US" dirty="0"/>
              <a:t>Vertebrate Axis and Pattern Formation </a:t>
            </a:r>
          </a:p>
          <a:p>
            <a:pPr marL="731520" indent="-731520">
              <a:spcBef>
                <a:spcPts val="600"/>
              </a:spcBef>
              <a:spcAft>
                <a:spcPts val="1200"/>
              </a:spcAft>
            </a:pPr>
            <a:r>
              <a:rPr lang="en-US" b="1" dirty="0"/>
              <a:t>52.6 </a:t>
            </a:r>
            <a:r>
              <a:rPr lang="en-US" dirty="0"/>
              <a:t>Human Development </a:t>
            </a:r>
          </a:p>
        </p:txBody>
      </p:sp>
      <p:pic>
        <p:nvPicPr>
          <p:cNvPr id="7" name="Picture 3" descr="A photograph shows a fetus inside the mother's womb.">
            <a:extLst>
              <a:ext uri="{FF2B5EF4-FFF2-40B4-BE49-F238E27FC236}">
                <a16:creationId xmlns:a16="http://schemas.microsoft.com/office/drawing/2014/main" id="{92768BA8-098E-4A7B-B096-39F2A5080ED9}"/>
              </a:ext>
              <a:ext uri="{C183D7F6-B498-43B3-948B-1728B52AA6E4}">
                <adec:decorative xmlns:adec="http://schemas.microsoft.com/office/drawing/2017/decorative" val="0"/>
              </a:ext>
            </a:extLst>
          </p:cNvPr>
          <p:cNvPicPr>
            <a:picLocks noChangeAspect="1" noChangeArrowheads="1"/>
          </p:cNvPicPr>
          <p:nvPr/>
        </p:nvPicPr>
        <p:blipFill>
          <a:blip r:embed="rId2"/>
          <a:stretch>
            <a:fillRect/>
          </a:stretch>
        </p:blipFill>
        <p:spPr bwMode="auto">
          <a:xfrm>
            <a:off x="5340293" y="1106736"/>
            <a:ext cx="3267433" cy="512064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520A0887-2DBE-4C6E-AB9F-67277F6B20B4}"/>
              </a:ext>
            </a:extLst>
          </p:cNvPr>
          <p:cNvSpPr>
            <a:spLocks noGrp="1"/>
          </p:cNvSpPr>
          <p:nvPr>
            <p:ph type="body" sz="quarter" idx="39"/>
          </p:nvPr>
        </p:nvSpPr>
        <p:spPr>
          <a:xfrm>
            <a:off x="6059610" y="6324333"/>
            <a:ext cx="1828800" cy="181356"/>
          </a:xfrm>
        </p:spPr>
        <p:txBody>
          <a:bodyPr/>
          <a:lstStyle/>
          <a:p>
            <a:pPr algn="ctr"/>
            <a:r>
              <a:rPr lang="en-US" dirty="0">
                <a:solidFill>
                  <a:schemeClr val="tx1"/>
                </a:solidFill>
              </a:rPr>
              <a:t>Neil </a:t>
            </a:r>
            <a:r>
              <a:rPr lang="en-US" dirty="0" err="1">
                <a:solidFill>
                  <a:schemeClr val="tx1"/>
                </a:solidFill>
              </a:rPr>
              <a:t>Bromhall</a:t>
            </a:r>
            <a:r>
              <a:rPr lang="en-US" dirty="0">
                <a:solidFill>
                  <a:schemeClr val="tx1"/>
                </a:solidFill>
              </a:rPr>
              <a:t>/Science Source</a:t>
            </a:r>
          </a:p>
        </p:txBody>
      </p:sp>
      <p:sp>
        <p:nvSpPr>
          <p:cNvPr id="6" name="Slide Number Placeholder 5">
            <a:extLst>
              <a:ext uri="{FF2B5EF4-FFF2-40B4-BE49-F238E27FC236}">
                <a16:creationId xmlns:a16="http://schemas.microsoft.com/office/drawing/2014/main" id="{45CCC8A6-6DF5-4C45-9B62-3F81AC1937D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4358176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dirty="0"/>
              <a:t>Frog Cleavage and Blastula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0" name="Picture 2" descr="The frog blastula is spherical with the vegetal pole filled with large cells and the animal pole forming 2 cell layer thick dome of small cells.">
            <a:extLst>
              <a:ext uri="{FF2B5EF4-FFF2-40B4-BE49-F238E27FC236}">
                <a16:creationId xmlns:a16="http://schemas.microsoft.com/office/drawing/2014/main" id="{CE3CACDB-BECE-4D88-9F67-C2D1F2EE788C}"/>
              </a:ext>
            </a:extLst>
          </p:cNvPr>
          <p:cNvPicPr>
            <a:picLocks noChangeAspect="1" noChangeArrowheads="1"/>
          </p:cNvPicPr>
          <p:nvPr/>
        </p:nvPicPr>
        <p:blipFill>
          <a:blip r:embed="rId2"/>
          <a:stretch>
            <a:fillRect/>
          </a:stretch>
        </p:blipFill>
        <p:spPr bwMode="auto">
          <a:xfrm>
            <a:off x="2957274" y="1085126"/>
            <a:ext cx="3229452"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Content Placeholder 3">
            <a:extLst>
              <a:ext uri="{FF2B5EF4-FFF2-40B4-BE49-F238E27FC236}">
                <a16:creationId xmlns:a16="http://schemas.microsoft.com/office/drawing/2014/main" id="{2919D41A-A8A1-4794-A6D1-0F88657D1BED}"/>
              </a:ext>
            </a:extLst>
          </p:cNvPr>
          <p:cNvSpPr>
            <a:spLocks noGrp="1"/>
          </p:cNvSpPr>
          <p:nvPr>
            <p:ph sz="quarter" idx="11"/>
          </p:nvPr>
        </p:nvSpPr>
        <p:spPr>
          <a:xfrm>
            <a:off x="3564957" y="6239186"/>
            <a:ext cx="2014086" cy="192024"/>
          </a:xfrm>
        </p:spPr>
        <p:txBody>
          <a:bodyPr/>
          <a:lstStyle/>
          <a:p>
            <a:pPr algn="ctr"/>
            <a:r>
              <a:rPr lang="en-US" sz="800" dirty="0">
                <a:solidFill>
                  <a:schemeClr val="tx1"/>
                </a:solidFill>
              </a:rPr>
              <a:t>(a) Science Source/Science Source</a:t>
            </a:r>
          </a:p>
        </p:txBody>
      </p:sp>
      <p:sp>
        <p:nvSpPr>
          <p:cNvPr id="16" name="Content Placeholder 4">
            <a:extLst>
              <a:ext uri="{FF2B5EF4-FFF2-40B4-BE49-F238E27FC236}">
                <a16:creationId xmlns:a16="http://schemas.microsoft.com/office/drawing/2014/main" id="{A28C0436-06C3-479B-AA20-6B6D8A553E6F}"/>
              </a:ext>
            </a:extLst>
          </p:cNvPr>
          <p:cNvSpPr>
            <a:spLocks noGrp="1"/>
          </p:cNvSpPr>
          <p:nvPr>
            <p:ph sz="quarter" idx="15"/>
          </p:nvPr>
        </p:nvSpPr>
        <p:spPr>
          <a:xfrm>
            <a:off x="206420" y="5910392"/>
            <a:ext cx="1499548" cy="365760"/>
          </a:xfrm>
        </p:spPr>
        <p:txBody>
          <a:bodyPr/>
          <a:lstStyle/>
          <a:p>
            <a:r>
              <a:rPr lang="en-US" altLang="en-US" sz="1800" dirty="0">
                <a:solidFill>
                  <a:schemeClr val="tx1"/>
                </a:solidFill>
                <a:ea typeface="Microsoft YaHei" panose="020B0503020204020204" pitchFamily="34" charset="-122"/>
              </a:rPr>
              <a:t>Figure 52.8</a:t>
            </a:r>
            <a:endParaRPr lang="en-US" sz="1800" dirty="0">
              <a:solidFill>
                <a:schemeClr val="tx1"/>
              </a:solidFill>
            </a:endParaRPr>
          </a:p>
        </p:txBody>
      </p:sp>
      <p:sp>
        <p:nvSpPr>
          <p:cNvPr id="9" name="Slide Number Placeholder 5">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42546899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C93E1-38AA-4ED4-BDE7-023DFE78D239}"/>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Cleavage in Mammals</a:t>
            </a:r>
          </a:p>
        </p:txBody>
      </p:sp>
      <p:sp>
        <p:nvSpPr>
          <p:cNvPr id="3" name="Content Placeholder 2">
            <a:extLst>
              <a:ext uri="{FF2B5EF4-FFF2-40B4-BE49-F238E27FC236}">
                <a16:creationId xmlns:a16="http://schemas.microsoft.com/office/drawing/2014/main" id="{43F2CDD5-1868-475E-85F4-3CE0EF040B61}"/>
              </a:ext>
            </a:extLst>
          </p:cNvPr>
          <p:cNvSpPr>
            <a:spLocks noGrp="1"/>
          </p:cNvSpPr>
          <p:nvPr>
            <p:ph sz="quarter" idx="11"/>
          </p:nvPr>
        </p:nvSpPr>
        <p:spPr>
          <a:xfrm>
            <a:off x="342900" y="1276710"/>
            <a:ext cx="8458200" cy="5096794"/>
          </a:xfrm>
        </p:spPr>
        <p:txBody>
          <a:bodyPr/>
          <a:lstStyle/>
          <a:p>
            <a:pPr>
              <a:spcBef>
                <a:spcPts val="400"/>
              </a:spcBef>
              <a:buClr>
                <a:srgbClr val="003B48"/>
              </a:buClr>
            </a:pPr>
            <a:r>
              <a:rPr lang="en-US" dirty="0">
                <a:solidFill>
                  <a:srgbClr val="000000"/>
                </a:solidFill>
                <a:latin typeface="Arial" panose="020B0604020202020204" pitchFamily="34" charset="0"/>
                <a:ea typeface="Verdana" panose="020B0604030504040204" pitchFamily="34" charset="0"/>
              </a:rPr>
              <a:t>Mammalian eggs contain very little yolk</a:t>
            </a:r>
          </a:p>
          <a:p>
            <a:pPr marL="342900" indent="-342900">
              <a:spcBef>
                <a:spcPts val="4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Undergo holoblastic cleavage</a:t>
            </a:r>
          </a:p>
          <a:p>
            <a:pPr marL="342900" indent="-342900">
              <a:spcBef>
                <a:spcPts val="4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Form a blastocyst composed of</a:t>
            </a:r>
          </a:p>
          <a:p>
            <a:pPr lvl="2" indent="-283464">
              <a:spcBef>
                <a:spcPts val="400"/>
              </a:spcBef>
              <a:buClr>
                <a:srgbClr val="000000"/>
              </a:buClr>
            </a:pPr>
            <a:r>
              <a:rPr lang="en-US" dirty="0">
                <a:solidFill>
                  <a:srgbClr val="000000"/>
                </a:solidFill>
                <a:latin typeface="Arial" panose="020B0604020202020204" pitchFamily="34" charset="0"/>
                <a:ea typeface="Verdana" panose="020B0604030504040204" pitchFamily="34" charset="0"/>
              </a:rPr>
              <a:t>Trophoblast</a:t>
            </a:r>
          </a:p>
          <a:p>
            <a:pPr marL="914400" lvl="3" indent="-283464">
              <a:spcBef>
                <a:spcPts val="400"/>
              </a:spcBef>
              <a:buClr>
                <a:srgbClr val="000000"/>
              </a:buClr>
            </a:pPr>
            <a:r>
              <a:rPr lang="en-US" sz="1800" dirty="0">
                <a:solidFill>
                  <a:srgbClr val="000000"/>
                </a:solidFill>
                <a:latin typeface="Arial" panose="020B0604020202020204" pitchFamily="34" charset="0"/>
                <a:ea typeface="Verdana" panose="020B0604030504040204" pitchFamily="34" charset="0"/>
              </a:rPr>
              <a:t>Outer layer of cells</a:t>
            </a:r>
          </a:p>
          <a:p>
            <a:pPr marL="914400" lvl="3" indent="-283464">
              <a:spcBef>
                <a:spcPts val="400"/>
              </a:spcBef>
              <a:buClr>
                <a:srgbClr val="000000"/>
              </a:buClr>
            </a:pPr>
            <a:r>
              <a:rPr lang="en-US" sz="1800" dirty="0">
                <a:solidFill>
                  <a:srgbClr val="000000"/>
                </a:solidFill>
                <a:latin typeface="Arial" panose="020B0604020202020204" pitchFamily="34" charset="0"/>
                <a:ea typeface="Verdana" panose="020B0604030504040204" pitchFamily="34" charset="0"/>
              </a:rPr>
              <a:t>Contributes to the placenta</a:t>
            </a:r>
          </a:p>
          <a:p>
            <a:pPr lvl="2" indent="-283464">
              <a:spcBef>
                <a:spcPts val="400"/>
              </a:spcBef>
              <a:buClr>
                <a:srgbClr val="000000"/>
              </a:buClr>
            </a:pPr>
            <a:r>
              <a:rPr lang="en-US" dirty="0">
                <a:solidFill>
                  <a:srgbClr val="000000"/>
                </a:solidFill>
                <a:latin typeface="Arial" panose="020B0604020202020204" pitchFamily="34" charset="0"/>
                <a:ea typeface="Verdana" panose="020B0604030504040204" pitchFamily="34" charset="0"/>
              </a:rPr>
              <a:t>Blastocoel</a:t>
            </a:r>
          </a:p>
          <a:p>
            <a:pPr marL="914400" lvl="3" indent="-283464">
              <a:spcBef>
                <a:spcPts val="400"/>
              </a:spcBef>
              <a:buClr>
                <a:srgbClr val="000000"/>
              </a:buClr>
            </a:pPr>
            <a:r>
              <a:rPr lang="en-US" sz="1800" dirty="0">
                <a:solidFill>
                  <a:srgbClr val="000000"/>
                </a:solidFill>
                <a:latin typeface="Arial" panose="020B0604020202020204" pitchFamily="34" charset="0"/>
                <a:ea typeface="Verdana" panose="020B0604030504040204" pitchFamily="34" charset="0"/>
              </a:rPr>
              <a:t>Central fluid-filled cavity</a:t>
            </a:r>
          </a:p>
          <a:p>
            <a:pPr lvl="2" indent="-283464">
              <a:spcBef>
                <a:spcPts val="400"/>
              </a:spcBef>
              <a:buClr>
                <a:srgbClr val="000000"/>
              </a:buClr>
            </a:pPr>
            <a:r>
              <a:rPr lang="en-US" dirty="0">
                <a:solidFill>
                  <a:srgbClr val="000000"/>
                </a:solidFill>
                <a:latin typeface="Arial" panose="020B0604020202020204" pitchFamily="34" charset="0"/>
                <a:ea typeface="Verdana" panose="020B0604030504040204" pitchFamily="34" charset="0"/>
              </a:rPr>
              <a:t>Inner cell mass</a:t>
            </a:r>
          </a:p>
          <a:p>
            <a:pPr marL="914400" lvl="3" indent="-283464">
              <a:spcBef>
                <a:spcPts val="400"/>
              </a:spcBef>
              <a:buClr>
                <a:srgbClr val="000000"/>
              </a:buClr>
            </a:pPr>
            <a:r>
              <a:rPr lang="en-US" sz="1800" dirty="0">
                <a:solidFill>
                  <a:srgbClr val="000000"/>
                </a:solidFill>
                <a:latin typeface="Arial" panose="020B0604020202020204" pitchFamily="34" charset="0"/>
                <a:ea typeface="Verdana" panose="020B0604030504040204" pitchFamily="34" charset="0"/>
              </a:rPr>
              <a:t>Located at one pole</a:t>
            </a:r>
          </a:p>
          <a:p>
            <a:pPr marL="914400" lvl="3" indent="-283464">
              <a:spcBef>
                <a:spcPts val="400"/>
              </a:spcBef>
              <a:buClr>
                <a:srgbClr val="000000"/>
              </a:buClr>
            </a:pPr>
            <a:r>
              <a:rPr lang="en-US" sz="1800" dirty="0">
                <a:solidFill>
                  <a:srgbClr val="000000"/>
                </a:solidFill>
                <a:latin typeface="Arial" panose="020B0604020202020204" pitchFamily="34" charset="0"/>
                <a:ea typeface="Verdana" panose="020B0604030504040204" pitchFamily="34" charset="0"/>
              </a:rPr>
              <a:t>Forms the developing embryo</a:t>
            </a:r>
          </a:p>
        </p:txBody>
      </p:sp>
      <p:sp>
        <p:nvSpPr>
          <p:cNvPr id="6" name="Slide Number Placeholder 3">
            <a:extLst>
              <a:ext uri="{FF2B5EF4-FFF2-40B4-BE49-F238E27FC236}">
                <a16:creationId xmlns:a16="http://schemas.microsoft.com/office/drawing/2014/main" id="{42B8C563-1795-4CA6-9BAE-45594307072F}"/>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33884503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Mammalian and Avian Embryos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0" name="Picture 2" descr="An illustration shows Trophoblast, Blastocoel, and ICM on the embryo of mammals and blastodisc on a bird's yolk.">
            <a:extLst>
              <a:ext uri="{FF2B5EF4-FFF2-40B4-BE49-F238E27FC236}">
                <a16:creationId xmlns:a16="http://schemas.microsoft.com/office/drawing/2014/main" id="{CE3CACDB-BECE-4D88-9F67-C2D1F2EE788C}"/>
              </a:ext>
            </a:extLst>
          </p:cNvPr>
          <p:cNvPicPr>
            <a:picLocks noChangeAspect="1" noChangeArrowheads="1"/>
          </p:cNvPicPr>
          <p:nvPr/>
        </p:nvPicPr>
        <p:blipFill>
          <a:blip r:embed="rId2"/>
          <a:stretch>
            <a:fillRect/>
          </a:stretch>
        </p:blipFill>
        <p:spPr bwMode="auto">
          <a:xfrm>
            <a:off x="390098" y="1950569"/>
            <a:ext cx="8363804" cy="246888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Content Placeholder 3">
            <a:extLst>
              <a:ext uri="{FF2B5EF4-FFF2-40B4-BE49-F238E27FC236}">
                <a16:creationId xmlns:a16="http://schemas.microsoft.com/office/drawing/2014/main" id="{A28C0436-06C3-479B-AA20-6B6D8A553E6F}"/>
              </a:ext>
            </a:extLst>
          </p:cNvPr>
          <p:cNvSpPr>
            <a:spLocks noGrp="1"/>
          </p:cNvSpPr>
          <p:nvPr>
            <p:ph sz="quarter" idx="15"/>
          </p:nvPr>
        </p:nvSpPr>
        <p:spPr>
          <a:xfrm>
            <a:off x="206419" y="5910392"/>
            <a:ext cx="1485901" cy="365760"/>
          </a:xfrm>
        </p:spPr>
        <p:txBody>
          <a:bodyPr/>
          <a:lstStyle/>
          <a:p>
            <a:r>
              <a:rPr lang="en-US" altLang="en-US" sz="1800" dirty="0">
                <a:solidFill>
                  <a:schemeClr val="tx1"/>
                </a:solidFill>
                <a:ea typeface="Microsoft YaHei" panose="020B0503020204020204" pitchFamily="34" charset="-122"/>
              </a:rPr>
              <a:t>Figure 52.10</a:t>
            </a:r>
            <a:endParaRPr lang="en-US" sz="1800" dirty="0">
              <a:solidFill>
                <a:schemeClr val="tx1"/>
              </a:solidFill>
            </a:endParaRPr>
          </a:p>
        </p:txBody>
      </p:sp>
      <p:sp>
        <p:nvSpPr>
          <p:cNvPr id="9" name="Slide Number Placeholder 4">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30250083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1BB371-A11F-425A-AE09-870E6C01DD9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Fate of Blastomeres</a:t>
            </a:r>
          </a:p>
        </p:txBody>
      </p:sp>
      <p:sp>
        <p:nvSpPr>
          <p:cNvPr id="3" name="Content Placeholder 2">
            <a:extLst>
              <a:ext uri="{FF2B5EF4-FFF2-40B4-BE49-F238E27FC236}">
                <a16:creationId xmlns:a16="http://schemas.microsoft.com/office/drawing/2014/main" id="{E9F5D0BF-D35E-4719-BCFC-C9DE8ADFCEE2}"/>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 many animals removal of committed cells results in embryos deficient in tissues that would have developed from those tissues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 mammals, early blastomeres do not appear to be committed to a particular fate</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Cell removed for preimplantation genetic diagnosis</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Split embryos form identical twins</a:t>
            </a:r>
          </a:p>
          <a:p>
            <a:pPr lvl="0">
              <a:spcBef>
                <a:spcPct val="20000"/>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rPr>
              <a:t>In mammals, body form determined primarily by cell-to-cell interactions</a:t>
            </a:r>
          </a:p>
        </p:txBody>
      </p:sp>
      <p:sp>
        <p:nvSpPr>
          <p:cNvPr id="6" name="Slide Number Placeholder 3">
            <a:extLst>
              <a:ext uri="{FF2B5EF4-FFF2-40B4-BE49-F238E27FC236}">
                <a16:creationId xmlns:a16="http://schemas.microsoft.com/office/drawing/2014/main" id="{EFA5AD17-BA41-4128-A971-296D76BFD988}"/>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28814086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3BFCB2-8F4A-4951-917E-52BEC9D3FE56}"/>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Gastrulation</a:t>
            </a:r>
          </a:p>
        </p:txBody>
      </p:sp>
      <p:sp>
        <p:nvSpPr>
          <p:cNvPr id="3" name="Content Placeholder 2">
            <a:extLst>
              <a:ext uri="{FF2B5EF4-FFF2-40B4-BE49-F238E27FC236}">
                <a16:creationId xmlns:a16="http://schemas.microsoft.com/office/drawing/2014/main" id="{5863930C-3091-4F33-B4E3-192D8B301263}"/>
              </a:ext>
            </a:extLst>
          </p:cNvPr>
          <p:cNvSpPr>
            <a:spLocks noGrp="1"/>
          </p:cNvSpPr>
          <p:nvPr>
            <p:ph sz="quarter" idx="11"/>
          </p:nvPr>
        </p:nvSpPr>
        <p:spPr/>
        <p:txBody>
          <a:bodyPr/>
          <a:lstStyle/>
          <a:p>
            <a:pPr>
              <a:spcBef>
                <a:spcPts val="3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Process involving a complex series of cell shape changes and cell movements that occurs in the blastula</a:t>
            </a:r>
          </a:p>
          <a:p>
            <a:pPr>
              <a:spcBef>
                <a:spcPts val="3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Establishes the basic body plan and creates the three primary germ layers</a:t>
            </a:r>
          </a:p>
          <a:p>
            <a:pPr marL="342900" indent="-342900">
              <a:spcBef>
                <a:spcPts val="3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Ectoderm – Exterior</a:t>
            </a:r>
          </a:p>
          <a:p>
            <a:pPr lvl="2" indent="-283464">
              <a:spcBef>
                <a:spcPts val="3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Epidermis of skin, nervous system</a:t>
            </a:r>
          </a:p>
          <a:p>
            <a:pPr marL="342900" indent="-342900">
              <a:spcBef>
                <a:spcPts val="3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Mesoderm – Middle</a:t>
            </a:r>
          </a:p>
          <a:p>
            <a:pPr lvl="2" indent="-283464">
              <a:spcBef>
                <a:spcPts val="3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Skeleton, muscles, blood vessels, blood, gonads, kidneys</a:t>
            </a:r>
          </a:p>
          <a:p>
            <a:pPr marL="342900" indent="-342900">
              <a:spcBef>
                <a:spcPts val="3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Endoderm – Inner</a:t>
            </a:r>
          </a:p>
          <a:p>
            <a:pPr lvl="2" indent="-283464">
              <a:spcBef>
                <a:spcPts val="3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Lining of digestive tract, liver, pancreas, thymus, thyroid</a:t>
            </a:r>
          </a:p>
        </p:txBody>
      </p:sp>
      <p:sp>
        <p:nvSpPr>
          <p:cNvPr id="6" name="Slide Number Placeholder 3">
            <a:extLst>
              <a:ext uri="{FF2B5EF4-FFF2-40B4-BE49-F238E27FC236}">
                <a16:creationId xmlns:a16="http://schemas.microsoft.com/office/drawing/2014/main" id="{26749815-E67A-4E3A-A10F-C3BB16319CA8}"/>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26374875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5CC02-8DAE-4D6C-A039-7719D62EE62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Developmental Fates of the Primary Germ Layers</a:t>
            </a:r>
          </a:p>
        </p:txBody>
      </p:sp>
      <p:sp>
        <p:nvSpPr>
          <p:cNvPr id="3" name="Content Placeholder 2">
            <a:extLst>
              <a:ext uri="{FF2B5EF4-FFF2-40B4-BE49-F238E27FC236}">
                <a16:creationId xmlns:a16="http://schemas.microsoft.com/office/drawing/2014/main" id="{2DCE821E-0ED1-4F00-BAAB-80692A2BCD85}"/>
              </a:ext>
            </a:extLst>
          </p:cNvPr>
          <p:cNvSpPr>
            <a:spLocks noGrp="1"/>
          </p:cNvSpPr>
          <p:nvPr>
            <p:ph sz="quarter" idx="11"/>
          </p:nvPr>
        </p:nvSpPr>
        <p:spPr>
          <a:xfrm>
            <a:off x="342900" y="1505030"/>
            <a:ext cx="8458200" cy="678611"/>
          </a:xfrm>
        </p:spPr>
        <p:txBody>
          <a:bodyPr/>
          <a:lstStyle/>
          <a:p>
            <a:pPr lvl="0">
              <a:spcBef>
                <a:spcPct val="20000"/>
              </a:spcBef>
              <a:spcAft>
                <a:spcPts val="0"/>
              </a:spcAft>
              <a:buClr>
                <a:srgbClr val="003B48"/>
              </a:buClr>
            </a:pPr>
            <a:r>
              <a:rPr lang="en-US" sz="2000" b="1" dirty="0">
                <a:solidFill>
                  <a:srgbClr val="000000"/>
                </a:solidFill>
                <a:latin typeface="Arial" panose="020B0604020202020204" pitchFamily="34" charset="0"/>
                <a:ea typeface="Verdana" panose="020B0604030504040204" pitchFamily="34" charset="0"/>
              </a:rPr>
              <a:t>TABLE 52.3 Developmental Fates of the Primary Germ Layers in Vertebrates</a:t>
            </a:r>
          </a:p>
        </p:txBody>
      </p:sp>
      <p:graphicFrame>
        <p:nvGraphicFramePr>
          <p:cNvPr id="9" name="Table 3">
            <a:extLst>
              <a:ext uri="{FF2B5EF4-FFF2-40B4-BE49-F238E27FC236}">
                <a16:creationId xmlns:a16="http://schemas.microsoft.com/office/drawing/2014/main" id="{500B2488-C551-408C-B102-2AAAAB38A7A8}"/>
              </a:ext>
            </a:extLst>
          </p:cNvPr>
          <p:cNvGraphicFramePr>
            <a:graphicFrameLocks noGrp="1"/>
          </p:cNvGraphicFramePr>
          <p:nvPr>
            <p:extLst>
              <p:ext uri="{D42A27DB-BD31-4B8C-83A1-F6EECF244321}">
                <p14:modId xmlns:p14="http://schemas.microsoft.com/office/powerpoint/2010/main" val="1511841499"/>
              </p:ext>
            </p:extLst>
          </p:nvPr>
        </p:nvGraphicFramePr>
        <p:xfrm>
          <a:off x="342900" y="2273719"/>
          <a:ext cx="8304532" cy="1826230"/>
        </p:xfrm>
        <a:graphic>
          <a:graphicData uri="http://schemas.openxmlformats.org/drawingml/2006/table">
            <a:tbl>
              <a:tblPr firstRow="1" bandRow="1">
                <a:tableStyleId>{5940675A-B579-460E-94D1-54222C63F5DA}</a:tableStyleId>
              </a:tblPr>
              <a:tblGrid>
                <a:gridCol w="2076133">
                  <a:extLst>
                    <a:ext uri="{9D8B030D-6E8A-4147-A177-3AD203B41FA5}">
                      <a16:colId xmlns:a16="http://schemas.microsoft.com/office/drawing/2014/main" val="20000"/>
                    </a:ext>
                  </a:extLst>
                </a:gridCol>
                <a:gridCol w="6228399">
                  <a:extLst>
                    <a:ext uri="{9D8B030D-6E8A-4147-A177-3AD203B41FA5}">
                      <a16:colId xmlns:a16="http://schemas.microsoft.com/office/drawing/2014/main" val="20001"/>
                    </a:ext>
                  </a:extLst>
                </a:gridCol>
              </a:tblGrid>
              <a:tr h="424150">
                <a:tc>
                  <a:txBody>
                    <a:bodyPr/>
                    <a:lstStyle/>
                    <a:p>
                      <a:pPr algn="l" fontAlgn="b"/>
                      <a:r>
                        <a:rPr lang="en-US" sz="2000" b="1" u="none" strike="noStrike" dirty="0">
                          <a:effectLst/>
                          <a:latin typeface="+mn-lt"/>
                        </a:rPr>
                        <a:t>Ectoderm</a:t>
                      </a:r>
                      <a:endParaRPr lang="en-US" sz="2000" b="1" i="0" u="none" strike="noStrike" dirty="0">
                        <a:solidFill>
                          <a:srgbClr val="000000"/>
                        </a:solidFill>
                        <a:effectLst/>
                        <a:latin typeface="+mn-lt"/>
                      </a:endParaRPr>
                    </a:p>
                  </a:txBody>
                  <a:tcPr/>
                </a:tc>
                <a:tc>
                  <a:txBody>
                    <a:bodyPr/>
                    <a:lstStyle/>
                    <a:p>
                      <a:pPr algn="l" fontAlgn="b"/>
                      <a:r>
                        <a:rPr lang="en-US" sz="2000" u="none" strike="noStrike" dirty="0">
                          <a:effectLst/>
                          <a:latin typeface="+mn-lt"/>
                        </a:rPr>
                        <a:t>Epidermis of skin, nervous system, sense organs</a:t>
                      </a:r>
                      <a:endParaRPr lang="en-US" sz="2000" b="0" i="0" u="none" strike="noStrike" dirty="0">
                        <a:solidFill>
                          <a:srgbClr val="000000"/>
                        </a:solidFill>
                        <a:effectLst/>
                        <a:latin typeface="+mn-lt"/>
                      </a:endParaRPr>
                    </a:p>
                  </a:txBody>
                  <a:tcPr/>
                </a:tc>
                <a:extLst>
                  <a:ext uri="{0D108BD9-81ED-4DB2-BD59-A6C34878D82A}">
                    <a16:rowId xmlns:a16="http://schemas.microsoft.com/office/drawing/2014/main" val="10000"/>
                  </a:ext>
                </a:extLst>
              </a:tr>
              <a:tr h="641246">
                <a:tc>
                  <a:txBody>
                    <a:bodyPr/>
                    <a:lstStyle/>
                    <a:p>
                      <a:pPr algn="l" fontAlgn="b"/>
                      <a:r>
                        <a:rPr lang="en-US" sz="2000" b="1" u="none" strike="noStrike" dirty="0">
                          <a:effectLst/>
                          <a:latin typeface="+mn-lt"/>
                        </a:rPr>
                        <a:t>Mesoderm</a:t>
                      </a:r>
                      <a:endParaRPr lang="en-US" sz="2000" b="1" i="0" u="none" strike="noStrike" dirty="0">
                        <a:solidFill>
                          <a:srgbClr val="000000"/>
                        </a:solidFill>
                        <a:effectLst/>
                        <a:latin typeface="+mn-lt"/>
                      </a:endParaRPr>
                    </a:p>
                  </a:txBody>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US" sz="2000" u="none" strike="noStrike" dirty="0">
                          <a:effectLst/>
                          <a:latin typeface="+mn-lt"/>
                        </a:rPr>
                        <a:t>Skeleton, muscles, blood vessels, heart, blood, gonads, kidneys, dermis of skin</a:t>
                      </a:r>
                      <a:endParaRPr lang="en-US" sz="2000" b="0" i="0" u="none" strike="noStrike" dirty="0">
                        <a:solidFill>
                          <a:srgbClr val="000000"/>
                        </a:solidFill>
                        <a:effectLst/>
                        <a:latin typeface="+mn-lt"/>
                      </a:endParaRPr>
                    </a:p>
                  </a:txBody>
                  <a:tcPr/>
                </a:tc>
                <a:extLst>
                  <a:ext uri="{0D108BD9-81ED-4DB2-BD59-A6C34878D82A}">
                    <a16:rowId xmlns:a16="http://schemas.microsoft.com/office/drawing/2014/main" val="10001"/>
                  </a:ext>
                </a:extLst>
              </a:tr>
              <a:tr h="660983">
                <a:tc>
                  <a:txBody>
                    <a:bodyPr/>
                    <a:lstStyle/>
                    <a:p>
                      <a:pPr algn="l" fontAlgn="b"/>
                      <a:r>
                        <a:rPr lang="en-US" sz="2000" b="1" u="none" strike="noStrike" dirty="0">
                          <a:effectLst/>
                          <a:latin typeface="+mn-lt"/>
                        </a:rPr>
                        <a:t>Endoderm</a:t>
                      </a:r>
                      <a:endParaRPr lang="en-US" sz="2000" b="1" i="0" u="none" strike="noStrike" dirty="0">
                        <a:solidFill>
                          <a:srgbClr val="000000"/>
                        </a:solidFill>
                        <a:effectLst/>
                        <a:latin typeface="+mn-lt"/>
                      </a:endParaRPr>
                    </a:p>
                  </a:txBody>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US" sz="2000" u="none" strike="noStrike" dirty="0">
                          <a:effectLst/>
                          <a:latin typeface="+mn-lt"/>
                        </a:rPr>
                        <a:t>Lining of digestive and respiratory tracts, liver, pancreas, thymus,</a:t>
                      </a:r>
                      <a:r>
                        <a:rPr lang="en-US" sz="2000" b="0" i="0" u="none" strike="noStrike" baseline="0" dirty="0">
                          <a:solidFill>
                            <a:srgbClr val="000000"/>
                          </a:solidFill>
                          <a:effectLst/>
                          <a:latin typeface="+mn-lt"/>
                        </a:rPr>
                        <a:t> </a:t>
                      </a:r>
                      <a:r>
                        <a:rPr lang="en-US" sz="2000" u="none" strike="noStrike" dirty="0">
                          <a:effectLst/>
                          <a:latin typeface="+mn-lt"/>
                        </a:rPr>
                        <a:t>thyroid</a:t>
                      </a:r>
                      <a:endParaRPr lang="en-US" sz="2000" b="0" i="0" u="none" strike="noStrike" dirty="0">
                        <a:solidFill>
                          <a:srgbClr val="000000"/>
                        </a:solidFill>
                        <a:effectLst/>
                        <a:latin typeface="+mn-lt"/>
                      </a:endParaRPr>
                    </a:p>
                  </a:txBody>
                  <a:tcPr/>
                </a:tc>
                <a:extLst>
                  <a:ext uri="{0D108BD9-81ED-4DB2-BD59-A6C34878D82A}">
                    <a16:rowId xmlns:a16="http://schemas.microsoft.com/office/drawing/2014/main" val="10002"/>
                  </a:ext>
                </a:extLst>
              </a:tr>
            </a:tbl>
          </a:graphicData>
        </a:graphic>
      </p:graphicFrame>
      <p:sp>
        <p:nvSpPr>
          <p:cNvPr id="8" name="Slide Number Placeholder 4">
            <a:extLst>
              <a:ext uri="{FF2B5EF4-FFF2-40B4-BE49-F238E27FC236}">
                <a16:creationId xmlns:a16="http://schemas.microsoft.com/office/drawing/2014/main" id="{F7720E04-C7FD-4F9E-B9A1-D71FE6BB0E12}"/>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8729608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324765-0C8B-4526-ADA2-64AADCF5FB1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Cell Movement During Gastrulation</a:t>
            </a:r>
          </a:p>
        </p:txBody>
      </p:sp>
      <p:sp>
        <p:nvSpPr>
          <p:cNvPr id="3" name="Content Placeholder 2">
            <a:extLst>
              <a:ext uri="{FF2B5EF4-FFF2-40B4-BE49-F238E27FC236}">
                <a16:creationId xmlns:a16="http://schemas.microsoft.com/office/drawing/2014/main" id="{3FC2021F-B2FB-4F53-AF43-4BE4FF01BBE7}"/>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Cells move during gastrulation using a variety of cell shape changes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Cells that are tightly attached to each other via junctions will move as cell sheets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Invagination – Cell sheet dents inward</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Involution – Cell sheet rolls inward</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Delamination – Cell sheet splits in two</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Ingression – Cells break away from cell sheet and migrate as individual cells</a:t>
            </a:r>
          </a:p>
        </p:txBody>
      </p:sp>
      <p:sp>
        <p:nvSpPr>
          <p:cNvPr id="6" name="Slide Number Placeholder 3">
            <a:extLst>
              <a:ext uri="{FF2B5EF4-FFF2-40B4-BE49-F238E27FC236}">
                <a16:creationId xmlns:a16="http://schemas.microsoft.com/office/drawing/2014/main" id="{A9666A08-9490-4504-9D3C-49C2A0785830}"/>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36214931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55154-101B-4B38-9B24-82682F732F5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Gastrulation Patterns</a:t>
            </a:r>
          </a:p>
        </p:txBody>
      </p:sp>
      <p:sp>
        <p:nvSpPr>
          <p:cNvPr id="3" name="Content Placeholder 2">
            <a:extLst>
              <a:ext uri="{FF2B5EF4-FFF2-40B4-BE49-F238E27FC236}">
                <a16:creationId xmlns:a16="http://schemas.microsoft.com/office/drawing/2014/main" id="{E38F1E73-62B3-4FF4-A549-A2A880BA9BAB}"/>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Vary according to the amount of yolk</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Gastrulation in sea urchins</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Develop from relatively yolk-poor eggs</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Form hollow symmetrical blastulas</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Deuterostome – anus develops first and mouth second</a:t>
            </a:r>
          </a:p>
        </p:txBody>
      </p:sp>
      <p:sp>
        <p:nvSpPr>
          <p:cNvPr id="6" name="Slide Number Placeholder 3">
            <a:extLst>
              <a:ext uri="{FF2B5EF4-FFF2-40B4-BE49-F238E27FC236}">
                <a16:creationId xmlns:a16="http://schemas.microsoft.com/office/drawing/2014/main" id="{0F7B5934-F1C4-4AD0-B7C2-E0522BCDBA39}"/>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6629981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Gastrulation in Sea Urchins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0" name="Picture 2" descr="An illustration shows the gastrulation in a sea urchin.">
            <a:extLst>
              <a:ext uri="{FF2B5EF4-FFF2-40B4-BE49-F238E27FC236}">
                <a16:creationId xmlns:a16="http://schemas.microsoft.com/office/drawing/2014/main" id="{CE3CACDB-BECE-4D88-9F67-C2D1F2EE788C}"/>
              </a:ext>
            </a:extLst>
          </p:cNvPr>
          <p:cNvPicPr>
            <a:picLocks noChangeAspect="1" noChangeArrowheads="1"/>
          </p:cNvPicPr>
          <p:nvPr/>
        </p:nvPicPr>
        <p:blipFill rotWithShape="1">
          <a:blip r:embed="rId2"/>
          <a:srcRect t="38246"/>
          <a:stretch/>
        </p:blipFill>
        <p:spPr bwMode="auto">
          <a:xfrm>
            <a:off x="336564" y="1765967"/>
            <a:ext cx="8470872" cy="2926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Content Placeholder 3">
            <a:extLst>
              <a:ext uri="{FF2B5EF4-FFF2-40B4-BE49-F238E27FC236}">
                <a16:creationId xmlns:a16="http://schemas.microsoft.com/office/drawing/2014/main" id="{A28C0436-06C3-479B-AA20-6B6D8A553E6F}"/>
              </a:ext>
            </a:extLst>
          </p:cNvPr>
          <p:cNvSpPr>
            <a:spLocks noGrp="1"/>
          </p:cNvSpPr>
          <p:nvPr>
            <p:ph sz="quarter" idx="15"/>
          </p:nvPr>
        </p:nvSpPr>
        <p:spPr>
          <a:xfrm>
            <a:off x="206420" y="5910392"/>
            <a:ext cx="1526844" cy="365760"/>
          </a:xfrm>
        </p:spPr>
        <p:txBody>
          <a:bodyPr/>
          <a:lstStyle/>
          <a:p>
            <a:r>
              <a:rPr lang="en-US" altLang="en-US" sz="1800" dirty="0">
                <a:solidFill>
                  <a:schemeClr val="tx1"/>
                </a:solidFill>
                <a:ea typeface="Microsoft YaHei" panose="020B0503020204020204" pitchFamily="34" charset="-122"/>
              </a:rPr>
              <a:t>Figure 52.11</a:t>
            </a:r>
            <a:endParaRPr lang="en-US" sz="1800" dirty="0">
              <a:solidFill>
                <a:schemeClr val="tx1"/>
              </a:solidFill>
            </a:endParaRPr>
          </a:p>
        </p:txBody>
      </p:sp>
      <p:sp>
        <p:nvSpPr>
          <p:cNvPr id="11" name="Text Placeholder 4">
            <a:extLst>
              <a:ext uri="{FF2B5EF4-FFF2-40B4-BE49-F238E27FC236}">
                <a16:creationId xmlns:a16="http://schemas.microsoft.com/office/drawing/2014/main" id="{57FC8CD8-BB09-489F-99A8-5B2CBDE7CDA8}"/>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21691155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833D8C-B086-4B43-A740-94669BB32E8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Gastrulation in Frogs</a:t>
            </a:r>
            <a:r>
              <a:rPr lang="en-US" sz="1200" dirty="0">
                <a:solidFill>
                  <a:srgbClr val="000000"/>
                </a:solidFill>
                <a:latin typeface="Arial" panose="020B0604020202020204" pitchFamily="34" charset="0"/>
                <a:ea typeface="Verdana" panose="020B0604030504040204" pitchFamily="34" charset="0"/>
                <a:cs typeface="Arial" pitchFamily="34" charset="0"/>
              </a:rPr>
              <a:t> 1</a:t>
            </a:r>
            <a:endParaRPr lang="en-US" sz="1200" baseline="-250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9168080F-A1CE-409A-B0F2-3383D89094FC}"/>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Asymmetrical yolk distribution</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Yolk-laden cells of the vegetal pole are less numerous but much larger than the yolk-free cells of the animal pole</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Makes gastrulation more complex</a:t>
            </a:r>
          </a:p>
        </p:txBody>
      </p:sp>
      <p:sp>
        <p:nvSpPr>
          <p:cNvPr id="6" name="Slide Number Placeholder 3">
            <a:extLst>
              <a:ext uri="{FF2B5EF4-FFF2-40B4-BE49-F238E27FC236}">
                <a16:creationId xmlns:a16="http://schemas.microsoft.com/office/drawing/2014/main" id="{08C698EC-1F14-4FCA-9728-B3EAD4E9436A}"/>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16705159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4E5AA8-F598-4955-9315-BDD01823EA2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Fertilization</a:t>
            </a:r>
          </a:p>
        </p:txBody>
      </p:sp>
      <p:sp>
        <p:nvSpPr>
          <p:cNvPr id="3" name="Content Placeholder 2">
            <a:extLst>
              <a:ext uri="{FF2B5EF4-FFF2-40B4-BE49-F238E27FC236}">
                <a16:creationId xmlns:a16="http://schemas.microsoft.com/office/drawing/2014/main" id="{EE67B919-5881-473D-BCA6-67A0295B75FF}"/>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 all sexually-reproducing animals, the first step is fertilization – union of male and female gametes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Fertilization itself consists of three events</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Sperm penetration and membrane fusion</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Egg activation</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Fusion of nuclei</a:t>
            </a:r>
          </a:p>
        </p:txBody>
      </p:sp>
      <p:sp>
        <p:nvSpPr>
          <p:cNvPr id="6" name="Slide Number Placeholder 3">
            <a:extLst>
              <a:ext uri="{FF2B5EF4-FFF2-40B4-BE49-F238E27FC236}">
                <a16:creationId xmlns:a16="http://schemas.microsoft.com/office/drawing/2014/main" id="{89FF2061-8487-4569-B1EB-141420F96E7D}"/>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13544305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Gastrulation in Frogs</a:t>
            </a:r>
            <a:r>
              <a:rPr lang="en-US" sz="1200" dirty="0">
                <a:solidFill>
                  <a:srgbClr val="000000"/>
                </a:solidFill>
                <a:latin typeface="Arial" panose="020B0604020202020204" pitchFamily="34" charset="0"/>
                <a:ea typeface="Verdana" panose="020B0604030504040204" pitchFamily="34" charset="0"/>
                <a:cs typeface="Arial" pitchFamily="34" charset="0"/>
              </a:rPr>
              <a:t> 2</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0" name="Picture 2" descr="An illustration shows the gastrulation in a frog.">
            <a:extLst>
              <a:ext uri="{FF2B5EF4-FFF2-40B4-BE49-F238E27FC236}">
                <a16:creationId xmlns:a16="http://schemas.microsoft.com/office/drawing/2014/main" id="{CE3CACDB-BECE-4D88-9F67-C2D1F2EE788C}"/>
              </a:ext>
            </a:extLst>
          </p:cNvPr>
          <p:cNvPicPr>
            <a:picLocks noChangeAspect="1" noChangeArrowheads="1"/>
          </p:cNvPicPr>
          <p:nvPr/>
        </p:nvPicPr>
        <p:blipFill>
          <a:blip r:embed="rId2"/>
          <a:stretch>
            <a:fillRect/>
          </a:stretch>
        </p:blipFill>
        <p:spPr bwMode="auto">
          <a:xfrm>
            <a:off x="1240363" y="1003248"/>
            <a:ext cx="6663274" cy="466344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Content Placeholder 3">
            <a:extLst>
              <a:ext uri="{FF2B5EF4-FFF2-40B4-BE49-F238E27FC236}">
                <a16:creationId xmlns:a16="http://schemas.microsoft.com/office/drawing/2014/main" id="{A28C0436-06C3-479B-AA20-6B6D8A553E6F}"/>
              </a:ext>
            </a:extLst>
          </p:cNvPr>
          <p:cNvSpPr>
            <a:spLocks noGrp="1"/>
          </p:cNvSpPr>
          <p:nvPr>
            <p:ph sz="quarter" idx="15"/>
          </p:nvPr>
        </p:nvSpPr>
        <p:spPr>
          <a:xfrm>
            <a:off x="206419" y="5910392"/>
            <a:ext cx="1595083" cy="365760"/>
          </a:xfrm>
        </p:spPr>
        <p:txBody>
          <a:bodyPr/>
          <a:lstStyle/>
          <a:p>
            <a:r>
              <a:rPr lang="en-US" altLang="en-US" sz="1800" dirty="0">
                <a:solidFill>
                  <a:schemeClr val="tx1"/>
                </a:solidFill>
                <a:ea typeface="Microsoft YaHei" panose="020B0503020204020204" pitchFamily="34" charset="-122"/>
              </a:rPr>
              <a:t>Figure 52.12</a:t>
            </a:r>
            <a:endParaRPr lang="en-US" sz="1800" dirty="0">
              <a:solidFill>
                <a:schemeClr val="tx1"/>
              </a:solidFill>
            </a:endParaRPr>
          </a:p>
        </p:txBody>
      </p:sp>
      <p:sp>
        <p:nvSpPr>
          <p:cNvPr id="11" name="Text Placeholder 4">
            <a:extLst>
              <a:ext uri="{FF2B5EF4-FFF2-40B4-BE49-F238E27FC236}">
                <a16:creationId xmlns:a16="http://schemas.microsoft.com/office/drawing/2014/main" id="{0C142D3A-7806-4173-9FB3-F1F68DA6F4E6}"/>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32314259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F6790-C30B-4942-BB0D-231D25F0964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Gastrulation Patterns in Birds</a:t>
            </a:r>
          </a:p>
        </p:txBody>
      </p:sp>
      <p:sp>
        <p:nvSpPr>
          <p:cNvPr id="3" name="Content Placeholder 2">
            <a:extLst>
              <a:ext uri="{FF2B5EF4-FFF2-40B4-BE49-F238E27FC236}">
                <a16:creationId xmlns:a16="http://schemas.microsoft.com/office/drawing/2014/main" id="{6EEE3061-EC46-401A-B795-D48768715070}"/>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At the end of cleavage in a bird or reptile, the developing embryo is a small cap of cells called the blastoderm</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Sits on top of the large ball of yolk</a:t>
            </a:r>
          </a:p>
          <a:p>
            <a:pPr lvl="0">
              <a:spcBef>
                <a:spcPct val="20000"/>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rPr>
              <a:t>Upper layer of the blastoderm gives rise to all three germ layers</a:t>
            </a:r>
          </a:p>
        </p:txBody>
      </p:sp>
      <p:sp>
        <p:nvSpPr>
          <p:cNvPr id="6" name="Slide Number Placeholder 3">
            <a:extLst>
              <a:ext uri="{FF2B5EF4-FFF2-40B4-BE49-F238E27FC236}">
                <a16:creationId xmlns:a16="http://schemas.microsoft.com/office/drawing/2014/main" id="{7EEA97A6-DDA1-43F6-8B26-B8B32070626B}"/>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11402757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Gastrulation in Birds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0" name="Picture 2" descr="An illustration shows gastrulation in birds.">
            <a:extLst>
              <a:ext uri="{FF2B5EF4-FFF2-40B4-BE49-F238E27FC236}">
                <a16:creationId xmlns:a16="http://schemas.microsoft.com/office/drawing/2014/main" id="{CE3CACDB-BECE-4D88-9F67-C2D1F2EE788C}"/>
              </a:ext>
            </a:extLst>
          </p:cNvPr>
          <p:cNvPicPr>
            <a:picLocks noChangeAspect="1" noChangeArrowheads="1"/>
          </p:cNvPicPr>
          <p:nvPr/>
        </p:nvPicPr>
        <p:blipFill>
          <a:blip r:embed="rId2"/>
          <a:stretch>
            <a:fillRect/>
          </a:stretch>
        </p:blipFill>
        <p:spPr bwMode="auto">
          <a:xfrm>
            <a:off x="2342726" y="1003248"/>
            <a:ext cx="4458549" cy="512064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Content Placeholder 3">
            <a:extLst>
              <a:ext uri="{FF2B5EF4-FFF2-40B4-BE49-F238E27FC236}">
                <a16:creationId xmlns:a16="http://schemas.microsoft.com/office/drawing/2014/main" id="{A28C0436-06C3-479B-AA20-6B6D8A553E6F}"/>
              </a:ext>
            </a:extLst>
          </p:cNvPr>
          <p:cNvSpPr>
            <a:spLocks noGrp="1"/>
          </p:cNvSpPr>
          <p:nvPr>
            <p:ph sz="quarter" idx="15"/>
          </p:nvPr>
        </p:nvSpPr>
        <p:spPr>
          <a:xfrm>
            <a:off x="206419" y="5910392"/>
            <a:ext cx="1581435" cy="365760"/>
          </a:xfrm>
        </p:spPr>
        <p:txBody>
          <a:bodyPr/>
          <a:lstStyle/>
          <a:p>
            <a:r>
              <a:rPr lang="en-US" altLang="en-US" sz="1800" dirty="0">
                <a:solidFill>
                  <a:schemeClr val="tx1"/>
                </a:solidFill>
                <a:ea typeface="Microsoft YaHei" panose="020B0503020204020204" pitchFamily="34" charset="-122"/>
              </a:rPr>
              <a:t>Figure 52.13</a:t>
            </a:r>
            <a:endParaRPr lang="en-US" sz="1800" dirty="0">
              <a:solidFill>
                <a:schemeClr val="tx1"/>
              </a:solidFill>
            </a:endParaRPr>
          </a:p>
        </p:txBody>
      </p:sp>
      <p:sp>
        <p:nvSpPr>
          <p:cNvPr id="11" name="Text Placeholder 4">
            <a:extLst>
              <a:ext uri="{FF2B5EF4-FFF2-40B4-BE49-F238E27FC236}">
                <a16:creationId xmlns:a16="http://schemas.microsoft.com/office/drawing/2014/main" id="{5E8E093D-35FC-4A08-B55E-CCDEF4B691ED}"/>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363982727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CA8C63-3F91-4C23-A692-EB4B92E649C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Gastrulation Patterns in Mammals</a:t>
            </a:r>
          </a:p>
        </p:txBody>
      </p:sp>
      <p:sp>
        <p:nvSpPr>
          <p:cNvPr id="3" name="Content Placeholder 2">
            <a:extLst>
              <a:ext uri="{FF2B5EF4-FFF2-40B4-BE49-F238E27FC236}">
                <a16:creationId xmlns:a16="http://schemas.microsoft.com/office/drawing/2014/main" id="{A7579BF6-2011-4F05-8B36-29EB25FF4F5A}"/>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Proceeds similarly to that in birds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Embryo develops from inner cell mass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Embryo gastrulates as if it was sitting in a ball of yolk</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Embryo obtains nutrition from placenta</a:t>
            </a:r>
          </a:p>
        </p:txBody>
      </p:sp>
      <p:sp>
        <p:nvSpPr>
          <p:cNvPr id="6" name="Slide Number Placeholder 3">
            <a:extLst>
              <a:ext uri="{FF2B5EF4-FFF2-40B4-BE49-F238E27FC236}">
                <a16:creationId xmlns:a16="http://schemas.microsoft.com/office/drawing/2014/main" id="{B6CCEC8A-3272-41BA-A917-C5DB7DB368A1}"/>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10748456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Gastrulation in Mammals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0" name="Picture 2" descr="An illustration shows gastrulation in mammals.">
            <a:extLst>
              <a:ext uri="{FF2B5EF4-FFF2-40B4-BE49-F238E27FC236}">
                <a16:creationId xmlns:a16="http://schemas.microsoft.com/office/drawing/2014/main" id="{CE3CACDB-BECE-4D88-9F67-C2D1F2EE788C}"/>
              </a:ext>
            </a:extLst>
          </p:cNvPr>
          <p:cNvPicPr>
            <a:picLocks noChangeAspect="1" noChangeArrowheads="1"/>
          </p:cNvPicPr>
          <p:nvPr/>
        </p:nvPicPr>
        <p:blipFill>
          <a:blip r:embed="rId2"/>
          <a:stretch>
            <a:fillRect/>
          </a:stretch>
        </p:blipFill>
        <p:spPr bwMode="auto">
          <a:xfrm>
            <a:off x="298095" y="1883114"/>
            <a:ext cx="8547811" cy="25603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Content Placeholder 3">
            <a:extLst>
              <a:ext uri="{FF2B5EF4-FFF2-40B4-BE49-F238E27FC236}">
                <a16:creationId xmlns:a16="http://schemas.microsoft.com/office/drawing/2014/main" id="{A28C0436-06C3-479B-AA20-6B6D8A553E6F}"/>
              </a:ext>
            </a:extLst>
          </p:cNvPr>
          <p:cNvSpPr>
            <a:spLocks noGrp="1"/>
          </p:cNvSpPr>
          <p:nvPr>
            <p:ph sz="quarter" idx="15"/>
          </p:nvPr>
        </p:nvSpPr>
        <p:spPr>
          <a:xfrm>
            <a:off x="206420" y="5910392"/>
            <a:ext cx="1554140" cy="365760"/>
          </a:xfrm>
        </p:spPr>
        <p:txBody>
          <a:bodyPr/>
          <a:lstStyle/>
          <a:p>
            <a:r>
              <a:rPr lang="en-US" altLang="en-US" sz="1800" dirty="0">
                <a:solidFill>
                  <a:schemeClr val="tx1"/>
                </a:solidFill>
                <a:ea typeface="Microsoft YaHei" panose="020B0503020204020204" pitchFamily="34" charset="-122"/>
              </a:rPr>
              <a:t>Figure 52.14</a:t>
            </a:r>
            <a:endParaRPr lang="en-US" sz="1800" dirty="0">
              <a:solidFill>
                <a:schemeClr val="tx1"/>
              </a:solidFill>
            </a:endParaRPr>
          </a:p>
        </p:txBody>
      </p:sp>
      <p:sp>
        <p:nvSpPr>
          <p:cNvPr id="11" name="Text Placeholder 4">
            <a:extLst>
              <a:ext uri="{FF2B5EF4-FFF2-40B4-BE49-F238E27FC236}">
                <a16:creationId xmlns:a16="http://schemas.microsoft.com/office/drawing/2014/main" id="{6168AE40-DE49-447E-A7FE-6B9099BC26EC}"/>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163037723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ADF39D-79BA-432A-A3E2-2C9657F9793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Life on Land</a:t>
            </a:r>
          </a:p>
        </p:txBody>
      </p:sp>
      <p:sp>
        <p:nvSpPr>
          <p:cNvPr id="3" name="Content Placeholder 2">
            <a:extLst>
              <a:ext uri="{FF2B5EF4-FFF2-40B4-BE49-F238E27FC236}">
                <a16:creationId xmlns:a16="http://schemas.microsoft.com/office/drawing/2014/main" id="{9356060B-94A3-4663-A8AD-E4887570AFD2}"/>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Extraembryonic membranes are an adaptation to life on dry land</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Reptiles, birds, and mammals</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Extraembryonic membranes include</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Amnion, chorion, yolk sac, and allantois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Nourish and protect the developing embryo</a:t>
            </a:r>
          </a:p>
        </p:txBody>
      </p:sp>
      <p:sp>
        <p:nvSpPr>
          <p:cNvPr id="6" name="Slide Number Placeholder 3">
            <a:extLst>
              <a:ext uri="{FF2B5EF4-FFF2-40B4-BE49-F238E27FC236}">
                <a16:creationId xmlns:a16="http://schemas.microsoft.com/office/drawing/2014/main" id="{4B7B8830-9857-40A3-978B-D407CE0DADF7}"/>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123678490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0A822F-6F13-4F50-90A5-7E4D10B9D5F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Extraembryonic Membranes</a:t>
            </a:r>
          </a:p>
        </p:txBody>
      </p:sp>
      <p:sp>
        <p:nvSpPr>
          <p:cNvPr id="3" name="Content Placeholder 2">
            <a:extLst>
              <a:ext uri="{FF2B5EF4-FFF2-40B4-BE49-F238E27FC236}">
                <a16:creationId xmlns:a16="http://schemas.microsoft.com/office/drawing/2014/main" id="{7D07EA4F-1B1F-4B5E-A4CF-9B71F337B308}"/>
              </a:ext>
            </a:extLst>
          </p:cNvPr>
          <p:cNvSpPr>
            <a:spLocks noGrp="1"/>
          </p:cNvSpPr>
          <p:nvPr>
            <p:ph sz="quarter" idx="11"/>
          </p:nvPr>
        </p:nvSpPr>
        <p:spPr>
          <a:xfrm>
            <a:off x="342900" y="1276709"/>
            <a:ext cx="8458200" cy="5165033"/>
          </a:xfrm>
        </p:spPr>
        <p:txBody>
          <a:bodyPr/>
          <a:lstStyle/>
          <a:p>
            <a:pPr lvl="0">
              <a:spcBef>
                <a:spcPts val="624"/>
              </a:spcBef>
              <a:spcAft>
                <a:spcPts val="0"/>
              </a:spcAft>
              <a:buClr>
                <a:srgbClr val="003B48"/>
              </a:buClr>
            </a:pPr>
            <a:r>
              <a:rPr lang="en-US" sz="2200" dirty="0">
                <a:solidFill>
                  <a:srgbClr val="000000"/>
                </a:solidFill>
                <a:latin typeface="Arial" panose="020B0604020202020204" pitchFamily="34" charset="0"/>
                <a:ea typeface="Verdana" panose="020B0604030504040204" pitchFamily="34" charset="0"/>
              </a:rPr>
              <a:t>Amnion</a:t>
            </a:r>
          </a:p>
          <a:p>
            <a:pPr marL="347472" lvl="0" indent="-347472">
              <a:spcBef>
                <a:spcPts val="624"/>
              </a:spcBef>
              <a:spcAft>
                <a:spcPts val="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Encloses amniotic fluid</a:t>
            </a:r>
          </a:p>
          <a:p>
            <a:pPr lvl="0">
              <a:spcBef>
                <a:spcPts val="624"/>
              </a:spcBef>
              <a:spcAft>
                <a:spcPts val="0"/>
              </a:spcAft>
              <a:buClr>
                <a:srgbClr val="003B48"/>
              </a:buClr>
            </a:pPr>
            <a:r>
              <a:rPr lang="en-US" sz="2200" dirty="0">
                <a:solidFill>
                  <a:srgbClr val="000000"/>
                </a:solidFill>
                <a:latin typeface="Arial" panose="020B0604020202020204" pitchFamily="34" charset="0"/>
                <a:ea typeface="Verdana" panose="020B0604030504040204" pitchFamily="34" charset="0"/>
              </a:rPr>
              <a:t>Chorion</a:t>
            </a:r>
          </a:p>
          <a:p>
            <a:pPr marL="347472" lvl="0" indent="-347472">
              <a:spcBef>
                <a:spcPts val="624"/>
              </a:spcBef>
              <a:spcAft>
                <a:spcPts val="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Located near eggshell in birds</a:t>
            </a:r>
          </a:p>
          <a:p>
            <a:pPr marL="347472" lvl="0" indent="-347472">
              <a:spcBef>
                <a:spcPts val="624"/>
              </a:spcBef>
              <a:spcAft>
                <a:spcPts val="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Contributes to the placenta in mammals</a:t>
            </a:r>
          </a:p>
          <a:p>
            <a:pPr lvl="0">
              <a:spcBef>
                <a:spcPts val="624"/>
              </a:spcBef>
              <a:spcAft>
                <a:spcPts val="0"/>
              </a:spcAft>
              <a:buClr>
                <a:srgbClr val="003B48"/>
              </a:buClr>
            </a:pPr>
            <a:r>
              <a:rPr lang="en-US" sz="2200" dirty="0">
                <a:solidFill>
                  <a:srgbClr val="000000"/>
                </a:solidFill>
                <a:latin typeface="Arial" panose="020B0604020202020204" pitchFamily="34" charset="0"/>
                <a:ea typeface="Verdana" panose="020B0604030504040204" pitchFamily="34" charset="0"/>
              </a:rPr>
              <a:t>Yolk sac</a:t>
            </a:r>
          </a:p>
          <a:p>
            <a:pPr marL="347472" lvl="0" indent="-347472">
              <a:spcBef>
                <a:spcPts val="624"/>
              </a:spcBef>
              <a:spcAft>
                <a:spcPts val="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Food source in bird embryos</a:t>
            </a:r>
          </a:p>
          <a:p>
            <a:pPr marL="347472" lvl="0" indent="-347472">
              <a:spcBef>
                <a:spcPts val="624"/>
              </a:spcBef>
              <a:spcAft>
                <a:spcPts val="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Found in mammals, but it is not nutritive</a:t>
            </a:r>
          </a:p>
          <a:p>
            <a:pPr lvl="0">
              <a:spcBef>
                <a:spcPts val="624"/>
              </a:spcBef>
              <a:spcAft>
                <a:spcPts val="0"/>
              </a:spcAft>
              <a:buClr>
                <a:srgbClr val="003B48"/>
              </a:buClr>
            </a:pPr>
            <a:r>
              <a:rPr lang="en-US" sz="2200" dirty="0">
                <a:solidFill>
                  <a:srgbClr val="000000"/>
                </a:solidFill>
                <a:latin typeface="Arial" panose="020B0604020202020204" pitchFamily="34" charset="0"/>
                <a:ea typeface="Verdana" panose="020B0604030504040204" pitchFamily="34" charset="0"/>
              </a:rPr>
              <a:t>Allantois</a:t>
            </a:r>
          </a:p>
          <a:p>
            <a:pPr marL="347472" lvl="0" indent="-347472">
              <a:spcBef>
                <a:spcPts val="624"/>
              </a:spcBef>
              <a:spcAft>
                <a:spcPts val="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Unites with chorion in birds, forming a structure used for gas exchange</a:t>
            </a:r>
          </a:p>
          <a:p>
            <a:pPr marL="347472" lvl="0" indent="-347472">
              <a:spcBef>
                <a:spcPts val="624"/>
              </a:spcBef>
              <a:spcAft>
                <a:spcPts val="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In mammals, it contributes blood vessels to the developing umbilical cord</a:t>
            </a:r>
          </a:p>
        </p:txBody>
      </p:sp>
      <p:sp>
        <p:nvSpPr>
          <p:cNvPr id="6" name="Slide Number Placeholder 3">
            <a:extLst>
              <a:ext uri="{FF2B5EF4-FFF2-40B4-BE49-F238E27FC236}">
                <a16:creationId xmlns:a16="http://schemas.microsoft.com/office/drawing/2014/main" id="{6554692A-F4BE-42EC-95F5-D21236F4D56A}"/>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21650741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Extraembryonic Membranes in Birds and Mammals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1" name="Picture 2" descr="An illustration shows the embryo forming inside the amnion is found within an external layer, the chorion in birds and mammals.">
            <a:extLst>
              <a:ext uri="{FF2B5EF4-FFF2-40B4-BE49-F238E27FC236}">
                <a16:creationId xmlns:a16="http://schemas.microsoft.com/office/drawing/2014/main" id="{8AE5B8A3-5EC2-4706-BFE8-6BACD4069C62}"/>
              </a:ext>
            </a:extLst>
          </p:cNvPr>
          <p:cNvPicPr>
            <a:picLocks noChangeAspect="1" noChangeArrowheads="1"/>
          </p:cNvPicPr>
          <p:nvPr/>
        </p:nvPicPr>
        <p:blipFill>
          <a:blip r:embed="rId2"/>
          <a:stretch>
            <a:fillRect/>
          </a:stretch>
        </p:blipFill>
        <p:spPr bwMode="auto">
          <a:xfrm>
            <a:off x="410128" y="1551750"/>
            <a:ext cx="8323745" cy="3474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Content Placeholder 3">
            <a:extLst>
              <a:ext uri="{FF2B5EF4-FFF2-40B4-BE49-F238E27FC236}">
                <a16:creationId xmlns:a16="http://schemas.microsoft.com/office/drawing/2014/main" id="{A28C0436-06C3-479B-AA20-6B6D8A553E6F}"/>
              </a:ext>
            </a:extLst>
          </p:cNvPr>
          <p:cNvSpPr>
            <a:spLocks noGrp="1"/>
          </p:cNvSpPr>
          <p:nvPr>
            <p:ph sz="quarter" idx="15"/>
          </p:nvPr>
        </p:nvSpPr>
        <p:spPr>
          <a:xfrm>
            <a:off x="206419" y="5910392"/>
            <a:ext cx="1608731" cy="365760"/>
          </a:xfrm>
        </p:spPr>
        <p:txBody>
          <a:bodyPr/>
          <a:lstStyle/>
          <a:p>
            <a:r>
              <a:rPr lang="en-US" altLang="en-US" sz="1800" dirty="0">
                <a:solidFill>
                  <a:schemeClr val="tx1"/>
                </a:solidFill>
                <a:ea typeface="Microsoft YaHei" panose="020B0503020204020204" pitchFamily="34" charset="-122"/>
              </a:rPr>
              <a:t>Figure 52.15</a:t>
            </a:r>
            <a:endParaRPr lang="en-US" sz="1800" dirty="0">
              <a:solidFill>
                <a:schemeClr val="tx1"/>
              </a:solidFill>
            </a:endParaRPr>
          </a:p>
        </p:txBody>
      </p:sp>
      <p:sp>
        <p:nvSpPr>
          <p:cNvPr id="14" name="Text Placeholder 4">
            <a:extLst>
              <a:ext uri="{FF2B5EF4-FFF2-40B4-BE49-F238E27FC236}">
                <a16:creationId xmlns:a16="http://schemas.microsoft.com/office/drawing/2014/main" id="{117C879E-7D89-4FC0-9186-56BD204E59A1}"/>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12986824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F84DBC-BC01-46A5-9DA4-12E489DD2CE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Organogenesis</a:t>
            </a:r>
          </a:p>
        </p:txBody>
      </p:sp>
      <p:sp>
        <p:nvSpPr>
          <p:cNvPr id="3" name="Content Placeholder 2">
            <a:extLst>
              <a:ext uri="{FF2B5EF4-FFF2-40B4-BE49-F238E27FC236}">
                <a16:creationId xmlns:a16="http://schemas.microsoft.com/office/drawing/2014/main" id="{82A22CA8-1FE1-41C4-BD2F-2392F6ADDB9D}"/>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Formation of organs in their proper locations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Occurs by interaction of cells within and between the three germ layers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Thus, it follows rapidly on the heels of gastrulation</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 many animals it begins before gastrulation is complete</a:t>
            </a:r>
          </a:p>
        </p:txBody>
      </p:sp>
      <p:sp>
        <p:nvSpPr>
          <p:cNvPr id="6" name="Slide Number Placeholder 3">
            <a:extLst>
              <a:ext uri="{FF2B5EF4-FFF2-40B4-BE49-F238E27FC236}">
                <a16:creationId xmlns:a16="http://schemas.microsoft.com/office/drawing/2014/main" id="{BFFDF4D0-6793-4E04-9B6C-01BAEE599BDF}"/>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12959884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4B264C-D683-48B0-B010-C84C2056E785}"/>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Cell Determination</a:t>
            </a:r>
          </a:p>
        </p:txBody>
      </p:sp>
      <p:sp>
        <p:nvSpPr>
          <p:cNvPr id="3" name="Content Placeholder 2">
            <a:extLst>
              <a:ext uri="{FF2B5EF4-FFF2-40B4-BE49-F238E27FC236}">
                <a16:creationId xmlns:a16="http://schemas.microsoft.com/office/drawing/2014/main" id="{5827D1C1-D66C-4FED-9DA1-EF7B9A0244E4}"/>
              </a:ext>
            </a:extLst>
          </p:cNvPr>
          <p:cNvSpPr>
            <a:spLocks noGrp="1"/>
          </p:cNvSpPr>
          <p:nvPr>
            <p:ph sz="quarter" idx="11"/>
          </p:nvPr>
        </p:nvSpPr>
        <p:spPr/>
        <p:txBody>
          <a:bodyPr/>
          <a:lstStyle/>
          <a:p>
            <a:pPr>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To a large degree, a cell’s location in the developing embryo determines its fate</a:t>
            </a:r>
          </a:p>
          <a:p>
            <a:pPr>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At some stage, every cell’s ultimate fate becomes fixed – cell determination</a:t>
            </a:r>
          </a:p>
          <a:p>
            <a:pPr>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 cell’s fate can be established by</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Inheritance of cytoplasmic determinants</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Interactions with neighboring cells</a:t>
            </a:r>
          </a:p>
          <a:p>
            <a:pPr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Induction</a:t>
            </a:r>
          </a:p>
        </p:txBody>
      </p:sp>
      <p:sp>
        <p:nvSpPr>
          <p:cNvPr id="6" name="Slide Number Placeholder 3">
            <a:extLst>
              <a:ext uri="{FF2B5EF4-FFF2-40B4-BE49-F238E27FC236}">
                <a16:creationId xmlns:a16="http://schemas.microsoft.com/office/drawing/2014/main" id="{CB71C8DF-5011-421C-A45A-52FB7BDA7C1A}"/>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18375703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F6DAD1-886C-4C44-8BCB-0AD18341DD96}"/>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Steps in Fertilization</a:t>
            </a:r>
          </a:p>
        </p:txBody>
      </p:sp>
      <p:sp>
        <p:nvSpPr>
          <p:cNvPr id="3" name="Content Placeholder 2">
            <a:extLst>
              <a:ext uri="{FF2B5EF4-FFF2-40B4-BE49-F238E27FC236}">
                <a16:creationId xmlns:a16="http://schemas.microsoft.com/office/drawing/2014/main" id="{185EF14A-E514-4E91-9E35-0B51239EB2BB}"/>
              </a:ext>
            </a:extLst>
          </p:cNvPr>
          <p:cNvSpPr>
            <a:spLocks noGrp="1"/>
          </p:cNvSpPr>
          <p:nvPr>
            <p:ph sz="quarter" idx="11"/>
          </p:nvPr>
        </p:nvSpPr>
        <p:spPr/>
        <p:txBody>
          <a:bodyPr/>
          <a:lstStyle/>
          <a:p>
            <a:pPr>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Sperm penetration and membrane fusion</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Protective layers of egg include:</a:t>
            </a:r>
          </a:p>
          <a:p>
            <a:pPr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Chorion of insect eggs, jelly layer and vitelline envelope in sea urchin and frog eggs, zona pellucida in mammals</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Sperm’s acrosome contains digestive enzymes that enable the sperm to tunnel its way through to the egg’s cell membrane</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Membrane fusion permits sperm nucleus to enter directly into egg’s cytoplasm</a:t>
            </a:r>
          </a:p>
        </p:txBody>
      </p:sp>
      <p:sp>
        <p:nvSpPr>
          <p:cNvPr id="6" name="Slide Number Placeholder 3">
            <a:extLst>
              <a:ext uri="{FF2B5EF4-FFF2-40B4-BE49-F238E27FC236}">
                <a16:creationId xmlns:a16="http://schemas.microsoft.com/office/drawing/2014/main" id="{06F6023E-65BB-41A5-8F92-42A79B963097}"/>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68853536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FC2EE7-5F15-4908-A9D2-30F2DC9392E1}"/>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Organogenesis in </a:t>
            </a:r>
            <a:r>
              <a:rPr lang="en-US" i="1" dirty="0">
                <a:solidFill>
                  <a:srgbClr val="000000"/>
                </a:solidFill>
                <a:latin typeface="Arial" panose="020B0604020202020204" pitchFamily="34" charset="0"/>
                <a:ea typeface="Verdana" panose="020B0604030504040204" pitchFamily="34" charset="0"/>
                <a:cs typeface="Arial" pitchFamily="34" charset="0"/>
              </a:rPr>
              <a:t>Drosophila</a:t>
            </a:r>
          </a:p>
        </p:txBody>
      </p:sp>
      <p:sp>
        <p:nvSpPr>
          <p:cNvPr id="3" name="Content Placeholder 2">
            <a:extLst>
              <a:ext uri="{FF2B5EF4-FFF2-40B4-BE49-F238E27FC236}">
                <a16:creationId xmlns:a16="http://schemas.microsoft.com/office/drawing/2014/main" id="{BEC6498B-6C6A-45AE-8935-68584E431E1D}"/>
              </a:ext>
            </a:extLst>
          </p:cNvPr>
          <p:cNvSpPr>
            <a:spLocks noGrp="1"/>
          </p:cNvSpPr>
          <p:nvPr>
            <p:ph sz="quarter" idx="11"/>
          </p:nvPr>
        </p:nvSpPr>
        <p:spPr/>
        <p:txBody>
          <a:bodyPr/>
          <a:lstStyle/>
          <a:p>
            <a:pPr>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Salivary gland development</a:t>
            </a:r>
          </a:p>
          <a:p>
            <a:pPr marL="342900" indent="-342900">
              <a:spcBef>
                <a:spcPts val="624"/>
              </a:spcBef>
              <a:spcAft>
                <a:spcPts val="12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Sex combs reduced (</a:t>
            </a:r>
            <a:r>
              <a:rPr lang="en-US" i="1" dirty="0" err="1">
                <a:solidFill>
                  <a:srgbClr val="000000"/>
                </a:solidFill>
                <a:latin typeface="Arial" panose="020B0604020202020204" pitchFamily="34" charset="0"/>
                <a:ea typeface="Verdana" panose="020B0604030504040204" pitchFamily="34" charset="0"/>
              </a:rPr>
              <a:t>scr</a:t>
            </a:r>
            <a:r>
              <a:rPr lang="en-US" i="1"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gene is a homeotic gene in the Antennapedia complex</a:t>
            </a:r>
          </a:p>
          <a:p>
            <a:pPr lvl="2" indent="-283464">
              <a:spcBef>
                <a:spcPts val="624"/>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Prior to organogenesis, it is expressed in an anterior band of cells</a:t>
            </a:r>
          </a:p>
          <a:p>
            <a:pPr marL="342900" indent="-342900">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At the same time, Decapentaplegic protein (</a:t>
            </a:r>
            <a:r>
              <a:rPr lang="en-US" dirty="0" err="1">
                <a:solidFill>
                  <a:srgbClr val="000000"/>
                </a:solidFill>
                <a:latin typeface="Arial" panose="020B0604020202020204" pitchFamily="34" charset="0"/>
                <a:ea typeface="Verdana" panose="020B0604030504040204" pitchFamily="34" charset="0"/>
              </a:rPr>
              <a:t>Dpp</a:t>
            </a:r>
            <a:r>
              <a:rPr lang="en-US" dirty="0">
                <a:solidFill>
                  <a:srgbClr val="000000"/>
                </a:solidFill>
                <a:latin typeface="Arial" panose="020B0604020202020204" pitchFamily="34" charset="0"/>
                <a:ea typeface="Verdana" panose="020B0604030504040204" pitchFamily="34" charset="0"/>
              </a:rPr>
              <a:t>) is released from dorsal cells</a:t>
            </a:r>
          </a:p>
          <a:p>
            <a:pPr lvl="2" indent="-283464">
              <a:spcBef>
                <a:spcPts val="624"/>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Forms a gradient in the dorsal–ventral direction</a:t>
            </a:r>
          </a:p>
          <a:p>
            <a:pPr lvl="2" indent="-283464">
              <a:spcBef>
                <a:spcPts val="624"/>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Determines ventral position of salivary glands</a:t>
            </a:r>
          </a:p>
          <a:p>
            <a:pPr marL="342900" indent="-342900">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During organogenesis, salivary glands develop in areas where </a:t>
            </a:r>
            <a:r>
              <a:rPr lang="en-US" dirty="0" err="1">
                <a:solidFill>
                  <a:srgbClr val="000000"/>
                </a:solidFill>
                <a:latin typeface="Arial" panose="020B0604020202020204" pitchFamily="34" charset="0"/>
                <a:ea typeface="Verdana" panose="020B0604030504040204" pitchFamily="34" charset="0"/>
              </a:rPr>
              <a:t>Scr</a:t>
            </a:r>
            <a:r>
              <a:rPr lang="en-US" dirty="0">
                <a:solidFill>
                  <a:srgbClr val="000000"/>
                </a:solidFill>
                <a:latin typeface="Arial" panose="020B0604020202020204" pitchFamily="34" charset="0"/>
                <a:ea typeface="Verdana" panose="020B0604030504040204" pitchFamily="34" charset="0"/>
              </a:rPr>
              <a:t> is expressed and </a:t>
            </a:r>
            <a:r>
              <a:rPr lang="en-US" dirty="0" err="1">
                <a:solidFill>
                  <a:srgbClr val="000000"/>
                </a:solidFill>
                <a:latin typeface="Arial" panose="020B0604020202020204" pitchFamily="34" charset="0"/>
                <a:ea typeface="Verdana" panose="020B0604030504040204" pitchFamily="34" charset="0"/>
              </a:rPr>
              <a:t>Dpp</a:t>
            </a:r>
            <a:r>
              <a:rPr lang="en-US" dirty="0">
                <a:solidFill>
                  <a:srgbClr val="000000"/>
                </a:solidFill>
                <a:latin typeface="Arial" panose="020B0604020202020204" pitchFamily="34" charset="0"/>
                <a:ea typeface="Verdana" panose="020B0604030504040204" pitchFamily="34" charset="0"/>
              </a:rPr>
              <a:t> is absent</a:t>
            </a:r>
          </a:p>
        </p:txBody>
      </p:sp>
      <p:sp>
        <p:nvSpPr>
          <p:cNvPr id="6" name="Slide Number Placeholder 3">
            <a:extLst>
              <a:ext uri="{FF2B5EF4-FFF2-40B4-BE49-F238E27FC236}">
                <a16:creationId xmlns:a16="http://schemas.microsoft.com/office/drawing/2014/main" id="{716123EA-DD7D-45DB-9312-66643CB0C8B3}"/>
              </a:ext>
            </a:extLst>
          </p:cNvPr>
          <p:cNvSpPr>
            <a:spLocks noGrp="1"/>
          </p:cNvSpPr>
          <p:nvPr>
            <p:ph type="sldNum" sz="quarter" idx="10"/>
          </p:nvPr>
        </p:nvSpPr>
        <p:spPr/>
        <p:txBody>
          <a:bodyPr/>
          <a:lstStyle/>
          <a:p>
            <a:fld id="{68151E55-6873-49E2-B8D5-2F265E6F1973}" type="slidenum">
              <a:rPr lang="en-US" smtClean="0"/>
              <a:pPr/>
              <a:t>40</a:t>
            </a:fld>
            <a:endParaRPr lang="en-US"/>
          </a:p>
        </p:txBody>
      </p:sp>
    </p:spTree>
    <p:extLst>
      <p:ext uri="{BB962C8B-B14F-4D97-AF65-F5344CB8AC3E}">
        <p14:creationId xmlns:p14="http://schemas.microsoft.com/office/powerpoint/2010/main" val="29728098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Salivary Gland Formation in </a:t>
            </a:r>
            <a:r>
              <a:rPr lang="en-US" altLang="en-US" i="1" dirty="0">
                <a:ea typeface="Microsoft YaHei" panose="020B0503020204020204" pitchFamily="34" charset="-122"/>
              </a:rPr>
              <a:t>Drosophila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1" name="Picture 2" descr="Two illustrations show the salivary gland formation in drosophila before and during organogenesis.">
            <a:extLst>
              <a:ext uri="{FF2B5EF4-FFF2-40B4-BE49-F238E27FC236}">
                <a16:creationId xmlns:a16="http://schemas.microsoft.com/office/drawing/2014/main" id="{8AE5B8A3-5EC2-4706-BFE8-6BACD4069C62}"/>
              </a:ext>
            </a:extLst>
          </p:cNvPr>
          <p:cNvPicPr>
            <a:picLocks noChangeAspect="1" noChangeArrowheads="1"/>
          </p:cNvPicPr>
          <p:nvPr/>
        </p:nvPicPr>
        <p:blipFill>
          <a:blip r:embed="rId2"/>
          <a:stretch>
            <a:fillRect/>
          </a:stretch>
        </p:blipFill>
        <p:spPr bwMode="auto">
          <a:xfrm>
            <a:off x="1919657" y="1119891"/>
            <a:ext cx="5659532" cy="521208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Content Placeholder 3">
            <a:extLst>
              <a:ext uri="{FF2B5EF4-FFF2-40B4-BE49-F238E27FC236}">
                <a16:creationId xmlns:a16="http://schemas.microsoft.com/office/drawing/2014/main" id="{A28C0436-06C3-479B-AA20-6B6D8A553E6F}"/>
              </a:ext>
            </a:extLst>
          </p:cNvPr>
          <p:cNvSpPr>
            <a:spLocks noGrp="1"/>
          </p:cNvSpPr>
          <p:nvPr>
            <p:ph sz="quarter" idx="15"/>
          </p:nvPr>
        </p:nvSpPr>
        <p:spPr>
          <a:xfrm>
            <a:off x="206419" y="5910392"/>
            <a:ext cx="1608731" cy="365760"/>
          </a:xfrm>
        </p:spPr>
        <p:txBody>
          <a:bodyPr/>
          <a:lstStyle/>
          <a:p>
            <a:r>
              <a:rPr lang="en-US" altLang="en-US" sz="1800" dirty="0">
                <a:solidFill>
                  <a:schemeClr val="tx1"/>
                </a:solidFill>
                <a:ea typeface="Microsoft YaHei" panose="020B0503020204020204" pitchFamily="34" charset="-122"/>
              </a:rPr>
              <a:t>Figure 52.16</a:t>
            </a:r>
            <a:endParaRPr lang="en-US" sz="1800" dirty="0">
              <a:solidFill>
                <a:schemeClr val="tx1"/>
              </a:solidFill>
            </a:endParaRPr>
          </a:p>
        </p:txBody>
      </p:sp>
      <p:sp>
        <p:nvSpPr>
          <p:cNvPr id="9" name="Slide Number Placeholder 4">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124588774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DC3019-4304-40C8-9F3D-66262F797A0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Organogenesis in Vertebrates</a:t>
            </a:r>
          </a:p>
        </p:txBody>
      </p:sp>
      <p:sp>
        <p:nvSpPr>
          <p:cNvPr id="3" name="Content Placeholder 2">
            <a:extLst>
              <a:ext uri="{FF2B5EF4-FFF2-40B4-BE49-F238E27FC236}">
                <a16:creationId xmlns:a16="http://schemas.microsoft.com/office/drawing/2014/main" id="{4FC7921B-0B69-4AFE-AC06-D5611CF0151C}"/>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Begins with the formation of two structures unique to chordates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Notochord</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Dorsal nerve cord – neurulation</a:t>
            </a:r>
          </a:p>
        </p:txBody>
      </p:sp>
      <p:sp>
        <p:nvSpPr>
          <p:cNvPr id="6" name="Slide Number Placeholder 3">
            <a:extLst>
              <a:ext uri="{FF2B5EF4-FFF2-40B4-BE49-F238E27FC236}">
                <a16:creationId xmlns:a16="http://schemas.microsoft.com/office/drawing/2014/main" id="{1241A83E-9A3E-4D43-9F2A-14507CB9BC92}"/>
              </a:ext>
            </a:extLst>
          </p:cNvPr>
          <p:cNvSpPr>
            <a:spLocks noGrp="1"/>
          </p:cNvSpPr>
          <p:nvPr>
            <p:ph type="sldNum" sz="quarter" idx="10"/>
          </p:nvPr>
        </p:nvSpPr>
        <p:spPr/>
        <p:txBody>
          <a:bodyPr/>
          <a:lstStyle/>
          <a:p>
            <a:fld id="{68151E55-6873-49E2-B8D5-2F265E6F1973}" type="slidenum">
              <a:rPr lang="en-US" smtClean="0"/>
              <a:pPr/>
              <a:t>42</a:t>
            </a:fld>
            <a:endParaRPr lang="en-US"/>
          </a:p>
        </p:txBody>
      </p:sp>
    </p:spTree>
    <p:extLst>
      <p:ext uri="{BB962C8B-B14F-4D97-AF65-F5344CB8AC3E}">
        <p14:creationId xmlns:p14="http://schemas.microsoft.com/office/powerpoint/2010/main" val="345212446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28E5C3-066B-4B7D-AFEA-B231BE65D90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Development of Neural Tube</a:t>
            </a:r>
          </a:p>
        </p:txBody>
      </p:sp>
      <p:sp>
        <p:nvSpPr>
          <p:cNvPr id="3" name="Content Placeholder 2">
            <a:extLst>
              <a:ext uri="{FF2B5EF4-FFF2-40B4-BE49-F238E27FC236}">
                <a16:creationId xmlns:a16="http://schemas.microsoft.com/office/drawing/2014/main" id="{836FB895-C08E-45F4-9D5F-2E5007B0DDEA}"/>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Notochord</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Forms from mesoderm</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Region of dorsal ectodermal cells situated above notochord thickens to form the neural plate</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Cells of the neural plate fold together to form a long hollow cylinder, the neural tube</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Will become brain and spinal cord</a:t>
            </a:r>
          </a:p>
        </p:txBody>
      </p:sp>
      <p:sp>
        <p:nvSpPr>
          <p:cNvPr id="6" name="Slide Number Placeholder 3">
            <a:extLst>
              <a:ext uri="{FF2B5EF4-FFF2-40B4-BE49-F238E27FC236}">
                <a16:creationId xmlns:a16="http://schemas.microsoft.com/office/drawing/2014/main" id="{B50E4A43-30E4-4002-AA7D-44A7B250FDFF}"/>
              </a:ext>
            </a:extLst>
          </p:cNvPr>
          <p:cNvSpPr>
            <a:spLocks noGrp="1"/>
          </p:cNvSpPr>
          <p:nvPr>
            <p:ph type="sldNum" sz="quarter" idx="10"/>
          </p:nvPr>
        </p:nvSpPr>
        <p:spPr/>
        <p:txBody>
          <a:bodyPr/>
          <a:lstStyle/>
          <a:p>
            <a:fld id="{68151E55-6873-49E2-B8D5-2F265E6F1973}" type="slidenum">
              <a:rPr lang="en-US" smtClean="0"/>
              <a:pPr/>
              <a:t>43</a:t>
            </a:fld>
            <a:endParaRPr lang="en-US"/>
          </a:p>
        </p:txBody>
      </p:sp>
    </p:spTree>
    <p:extLst>
      <p:ext uri="{BB962C8B-B14F-4D97-AF65-F5344CB8AC3E}">
        <p14:creationId xmlns:p14="http://schemas.microsoft.com/office/powerpoint/2010/main" val="169271985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Neural Tube Formation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1" name="Picture 2" descr="An illustration shows the steps in the formation of a mammalian neural tube.">
            <a:extLst>
              <a:ext uri="{FF2B5EF4-FFF2-40B4-BE49-F238E27FC236}">
                <a16:creationId xmlns:a16="http://schemas.microsoft.com/office/drawing/2014/main" id="{8AE5B8A3-5EC2-4706-BFE8-6BACD4069C62}"/>
              </a:ext>
            </a:extLst>
          </p:cNvPr>
          <p:cNvPicPr>
            <a:picLocks noChangeAspect="1" noChangeArrowheads="1"/>
          </p:cNvPicPr>
          <p:nvPr/>
        </p:nvPicPr>
        <p:blipFill rotWithShape="1">
          <a:blip r:embed="rId2"/>
          <a:srcRect l="6918" t="6498" r="5954"/>
          <a:stretch/>
        </p:blipFill>
        <p:spPr bwMode="auto">
          <a:xfrm>
            <a:off x="2594223" y="1099928"/>
            <a:ext cx="3955555" cy="5029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Content Placeholder 3">
            <a:extLst>
              <a:ext uri="{FF2B5EF4-FFF2-40B4-BE49-F238E27FC236}">
                <a16:creationId xmlns:a16="http://schemas.microsoft.com/office/drawing/2014/main" id="{A28C0436-06C3-479B-AA20-6B6D8A553E6F}"/>
              </a:ext>
            </a:extLst>
          </p:cNvPr>
          <p:cNvSpPr>
            <a:spLocks noGrp="1"/>
          </p:cNvSpPr>
          <p:nvPr>
            <p:ph sz="quarter" idx="15"/>
          </p:nvPr>
        </p:nvSpPr>
        <p:spPr>
          <a:xfrm>
            <a:off x="206419" y="5910392"/>
            <a:ext cx="1608731" cy="365760"/>
          </a:xfrm>
        </p:spPr>
        <p:txBody>
          <a:bodyPr/>
          <a:lstStyle/>
          <a:p>
            <a:r>
              <a:rPr lang="en-US" altLang="en-US" sz="1800" dirty="0">
                <a:solidFill>
                  <a:schemeClr val="tx1"/>
                </a:solidFill>
                <a:ea typeface="Microsoft YaHei" panose="020B0503020204020204" pitchFamily="34" charset="-122"/>
              </a:rPr>
              <a:t>Figure 52.18</a:t>
            </a:r>
            <a:endParaRPr lang="en-US" sz="1800" dirty="0">
              <a:solidFill>
                <a:schemeClr val="tx1"/>
              </a:solidFill>
            </a:endParaRPr>
          </a:p>
        </p:txBody>
      </p:sp>
      <p:sp>
        <p:nvSpPr>
          <p:cNvPr id="7" name="Text Placeholder 4">
            <a:extLst>
              <a:ext uri="{FF2B5EF4-FFF2-40B4-BE49-F238E27FC236}">
                <a16:creationId xmlns:a16="http://schemas.microsoft.com/office/drawing/2014/main" id="{84A22984-C2CD-468D-A185-C95B68FCB4C3}"/>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20144210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1D868-C32F-4AAD-8337-6C2F521A719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Generation of </a:t>
            </a:r>
            <a:r>
              <a:rPr lang="en-US" dirty="0" err="1">
                <a:solidFill>
                  <a:srgbClr val="000000"/>
                </a:solidFill>
                <a:latin typeface="Arial" panose="020B0604020202020204" pitchFamily="34" charset="0"/>
                <a:ea typeface="Verdana" panose="020B0604030504040204" pitchFamily="34" charset="0"/>
                <a:cs typeface="Arial" pitchFamily="34" charset="0"/>
              </a:rPr>
              <a:t>Somites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D3334DC-D80A-485B-BF74-054EF6D29507}"/>
              </a:ext>
            </a:extLst>
          </p:cNvPr>
          <p:cNvSpPr>
            <a:spLocks noGrp="1"/>
          </p:cNvSpPr>
          <p:nvPr>
            <p:ph sz="quarter" idx="11"/>
          </p:nvPr>
        </p:nvSpPr>
        <p:spPr/>
        <p:txBody>
          <a:bodyPr/>
          <a:lstStyle/>
          <a:p>
            <a:pPr lvl="0">
              <a:spcBef>
                <a:spcPts val="3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While the neural tube is forming from dorsal ectoderm, the rest of the basic architecture of the body is being rapidly established by changes in the mesoderm</a:t>
            </a:r>
          </a:p>
          <a:p>
            <a:pPr lvl="0">
              <a:spcBef>
                <a:spcPts val="3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Sheets of mesoderm on either side of the developing notochord separate into a series of rounded regions called </a:t>
            </a:r>
            <a:r>
              <a:rPr lang="en-US" dirty="0" err="1">
                <a:solidFill>
                  <a:srgbClr val="000000"/>
                </a:solidFill>
                <a:latin typeface="Arial" panose="020B0604020202020204" pitchFamily="34" charset="0"/>
                <a:ea typeface="Verdana" panose="020B0604030504040204" pitchFamily="34" charset="0"/>
              </a:rPr>
              <a:t>somitomeres</a:t>
            </a:r>
            <a:endParaRPr lang="en-US" dirty="0">
              <a:solidFill>
                <a:srgbClr val="000000"/>
              </a:solidFill>
              <a:latin typeface="Arial" panose="020B0604020202020204" pitchFamily="34" charset="0"/>
              <a:ea typeface="Verdana" panose="020B0604030504040204" pitchFamily="34" charset="0"/>
            </a:endParaRPr>
          </a:p>
          <a:p>
            <a:pPr lvl="0">
              <a:spcBef>
                <a:spcPts val="300"/>
              </a:spcBef>
              <a:spcAft>
                <a:spcPts val="600"/>
              </a:spcAft>
              <a:buClr>
                <a:srgbClr val="003B48"/>
              </a:buClr>
            </a:pPr>
            <a:r>
              <a:rPr lang="en-US" dirty="0" err="1">
                <a:solidFill>
                  <a:srgbClr val="000000"/>
                </a:solidFill>
                <a:latin typeface="Arial" panose="020B0604020202020204" pitchFamily="34" charset="0"/>
                <a:ea typeface="Verdana" panose="020B0604030504040204" pitchFamily="34" charset="0"/>
              </a:rPr>
              <a:t>Somitomeres</a:t>
            </a:r>
            <a:r>
              <a:rPr lang="en-US" dirty="0">
                <a:solidFill>
                  <a:srgbClr val="000000"/>
                </a:solidFill>
                <a:latin typeface="Arial" panose="020B0604020202020204" pitchFamily="34" charset="0"/>
                <a:ea typeface="Verdana" panose="020B0604030504040204" pitchFamily="34" charset="0"/>
              </a:rPr>
              <a:t> then separate into segmented blocks called </a:t>
            </a:r>
            <a:r>
              <a:rPr lang="en-US" dirty="0" err="1">
                <a:solidFill>
                  <a:srgbClr val="000000"/>
                </a:solidFill>
                <a:latin typeface="Arial" panose="020B0604020202020204" pitchFamily="34" charset="0"/>
                <a:ea typeface="Verdana" panose="020B0604030504040204" pitchFamily="34" charset="0"/>
              </a:rPr>
              <a:t>somites</a:t>
            </a:r>
            <a:endParaRPr lang="en-US" dirty="0">
              <a:solidFill>
                <a:srgbClr val="000000"/>
              </a:solidFill>
              <a:latin typeface="Arial" panose="020B0604020202020204" pitchFamily="34" charset="0"/>
              <a:ea typeface="Verdana" panose="020B0604030504040204" pitchFamily="34" charset="0"/>
            </a:endParaRPr>
          </a:p>
          <a:p>
            <a:pPr lvl="0">
              <a:spcBef>
                <a:spcPts val="3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Cells at the presumptive boundary regions in the </a:t>
            </a:r>
            <a:r>
              <a:rPr lang="en-US" dirty="0" err="1">
                <a:solidFill>
                  <a:srgbClr val="000000"/>
                </a:solidFill>
                <a:latin typeface="Arial" panose="020B0604020202020204" pitchFamily="34" charset="0"/>
                <a:ea typeface="Verdana" panose="020B0604030504040204" pitchFamily="34" charset="0"/>
              </a:rPr>
              <a:t>presomitic</a:t>
            </a:r>
            <a:r>
              <a:rPr lang="en-US" dirty="0">
                <a:solidFill>
                  <a:srgbClr val="000000"/>
                </a:solidFill>
                <a:latin typeface="Arial" panose="020B0604020202020204" pitchFamily="34" charset="0"/>
                <a:ea typeface="Verdana" panose="020B0604030504040204" pitchFamily="34" charset="0"/>
              </a:rPr>
              <a:t> mesoderm instruct cells anterior to them to condense and separate into </a:t>
            </a:r>
            <a:r>
              <a:rPr lang="en-US" dirty="0" err="1">
                <a:solidFill>
                  <a:srgbClr val="000000"/>
                </a:solidFill>
                <a:latin typeface="Arial" panose="020B0604020202020204" pitchFamily="34" charset="0"/>
                <a:ea typeface="Verdana" panose="020B0604030504040204" pitchFamily="34" charset="0"/>
              </a:rPr>
              <a:t>somites</a:t>
            </a:r>
            <a:r>
              <a:rPr lang="en-US" dirty="0">
                <a:solidFill>
                  <a:srgbClr val="000000"/>
                </a:solidFill>
                <a:latin typeface="Arial" panose="020B0604020202020204" pitchFamily="34" charset="0"/>
                <a:ea typeface="Verdana" panose="020B0604030504040204" pitchFamily="34" charset="0"/>
              </a:rPr>
              <a:t> at certain times</a:t>
            </a:r>
          </a:p>
          <a:p>
            <a:pPr marL="347472" lvl="0" indent="-347472">
              <a:spcBef>
                <a:spcPts val="3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Contact-mediated signaling</a:t>
            </a:r>
          </a:p>
        </p:txBody>
      </p:sp>
      <p:sp>
        <p:nvSpPr>
          <p:cNvPr id="6" name="Slide Number Placeholder 3">
            <a:extLst>
              <a:ext uri="{FF2B5EF4-FFF2-40B4-BE49-F238E27FC236}">
                <a16:creationId xmlns:a16="http://schemas.microsoft.com/office/drawing/2014/main" id="{37A56A09-732D-4B0E-BC3E-4C18676DF1BA}"/>
              </a:ext>
            </a:extLst>
          </p:cNvPr>
          <p:cNvSpPr>
            <a:spLocks noGrp="1"/>
          </p:cNvSpPr>
          <p:nvPr>
            <p:ph type="sldNum" sz="quarter" idx="10"/>
          </p:nvPr>
        </p:nvSpPr>
        <p:spPr/>
        <p:txBody>
          <a:bodyPr/>
          <a:lstStyle/>
          <a:p>
            <a:fld id="{68151E55-6873-49E2-B8D5-2F265E6F1973}" type="slidenum">
              <a:rPr lang="en-US" smtClean="0"/>
              <a:pPr/>
              <a:t>45</a:t>
            </a:fld>
            <a:endParaRPr lang="en-US"/>
          </a:p>
        </p:txBody>
      </p:sp>
    </p:spTree>
    <p:extLst>
      <p:ext uri="{BB962C8B-B14F-4D97-AF65-F5344CB8AC3E}">
        <p14:creationId xmlns:p14="http://schemas.microsoft.com/office/powerpoint/2010/main" val="239012588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08D86F-9DE3-4E1F-8F51-EC13E64C65B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Role of Mesoderm in Generation of </a:t>
            </a:r>
            <a:r>
              <a:rPr lang="en-US" dirty="0" err="1">
                <a:solidFill>
                  <a:srgbClr val="000000"/>
                </a:solidFill>
                <a:latin typeface="Arial" panose="020B0604020202020204" pitchFamily="34" charset="0"/>
                <a:ea typeface="Verdana" panose="020B0604030504040204" pitchFamily="34" charset="0"/>
                <a:cs typeface="Arial" pitchFamily="34" charset="0"/>
              </a:rPr>
              <a:t>Somites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CAFDFBF-F61F-4937-BCAA-D6BEB1408D07}"/>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Mesoderm in the head region remains connected as </a:t>
            </a:r>
            <a:r>
              <a:rPr lang="en-US" dirty="0" err="1">
                <a:solidFill>
                  <a:srgbClr val="000000"/>
                </a:solidFill>
                <a:latin typeface="Arial" panose="020B0604020202020204" pitchFamily="34" charset="0"/>
                <a:ea typeface="Verdana" panose="020B0604030504040204" pitchFamily="34" charset="0"/>
              </a:rPr>
              <a:t>somitomeres</a:t>
            </a:r>
            <a:endParaRPr lang="en-US" dirty="0">
              <a:solidFill>
                <a:srgbClr val="000000"/>
              </a:solidFill>
              <a:latin typeface="Arial" panose="020B0604020202020204" pitchFamily="34" charset="0"/>
              <a:ea typeface="Verdana" panose="020B0604030504040204" pitchFamily="34" charset="0"/>
            </a:endParaRP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Form muscles of the face, jaws, and throat</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Some body organs develop within a strip of mesoderm lateral to each row of </a:t>
            </a:r>
            <a:r>
              <a:rPr lang="en-US" dirty="0" err="1">
                <a:solidFill>
                  <a:srgbClr val="000000"/>
                </a:solidFill>
                <a:latin typeface="Arial" panose="020B0604020202020204" pitchFamily="34" charset="0"/>
                <a:ea typeface="Verdana" panose="020B0604030504040204" pitchFamily="34" charset="0"/>
              </a:rPr>
              <a:t>somites</a:t>
            </a:r>
            <a:endParaRPr lang="en-US" dirty="0">
              <a:solidFill>
                <a:srgbClr val="000000"/>
              </a:solidFill>
              <a:latin typeface="Arial" panose="020B0604020202020204" pitchFamily="34" charset="0"/>
              <a:ea typeface="Verdana" panose="020B0604030504040204" pitchFamily="34" charset="0"/>
            </a:endParaRP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Kidneys, adrenal glands, and gonads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Remainder of mesoderm moves out to surround the endoderm completely</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Mesoderm separates into two layers</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Coelom forms in between</a:t>
            </a:r>
          </a:p>
        </p:txBody>
      </p:sp>
      <p:sp>
        <p:nvSpPr>
          <p:cNvPr id="6" name="Slide Number Placeholder 3">
            <a:extLst>
              <a:ext uri="{FF2B5EF4-FFF2-40B4-BE49-F238E27FC236}">
                <a16:creationId xmlns:a16="http://schemas.microsoft.com/office/drawing/2014/main" id="{7C2CFC8A-5F6F-445F-84AC-3B965E9DEDED}"/>
              </a:ext>
            </a:extLst>
          </p:cNvPr>
          <p:cNvSpPr>
            <a:spLocks noGrp="1"/>
          </p:cNvSpPr>
          <p:nvPr>
            <p:ph type="sldNum" sz="quarter" idx="10"/>
          </p:nvPr>
        </p:nvSpPr>
        <p:spPr/>
        <p:txBody>
          <a:bodyPr/>
          <a:lstStyle/>
          <a:p>
            <a:fld id="{68151E55-6873-49E2-B8D5-2F265E6F1973}" type="slidenum">
              <a:rPr lang="en-US" smtClean="0"/>
              <a:pPr/>
              <a:t>46</a:t>
            </a:fld>
            <a:endParaRPr lang="en-US"/>
          </a:p>
        </p:txBody>
      </p:sp>
    </p:spTree>
    <p:extLst>
      <p:ext uri="{BB962C8B-B14F-4D97-AF65-F5344CB8AC3E}">
        <p14:creationId xmlns:p14="http://schemas.microsoft.com/office/powerpoint/2010/main" val="52467252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Mesoderm-derived Structures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1" name="Picture 2" descr="A flowchart model shows the various mesoderm structures in birds and mammals.">
            <a:extLst>
              <a:ext uri="{FF2B5EF4-FFF2-40B4-BE49-F238E27FC236}">
                <a16:creationId xmlns:a16="http://schemas.microsoft.com/office/drawing/2014/main" id="{8AE5B8A3-5EC2-4706-BFE8-6BACD4069C62}"/>
              </a:ext>
            </a:extLst>
          </p:cNvPr>
          <p:cNvPicPr>
            <a:picLocks noChangeAspect="1" noChangeArrowheads="1"/>
          </p:cNvPicPr>
          <p:nvPr/>
        </p:nvPicPr>
        <p:blipFill>
          <a:blip r:embed="rId2"/>
          <a:stretch>
            <a:fillRect/>
          </a:stretch>
        </p:blipFill>
        <p:spPr bwMode="auto">
          <a:xfrm>
            <a:off x="2180836" y="1120714"/>
            <a:ext cx="5871735" cy="5029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Content Placeholder 3">
            <a:extLst>
              <a:ext uri="{FF2B5EF4-FFF2-40B4-BE49-F238E27FC236}">
                <a16:creationId xmlns:a16="http://schemas.microsoft.com/office/drawing/2014/main" id="{A28C0436-06C3-479B-AA20-6B6D8A553E6F}"/>
              </a:ext>
            </a:extLst>
          </p:cNvPr>
          <p:cNvSpPr>
            <a:spLocks noGrp="1"/>
          </p:cNvSpPr>
          <p:nvPr>
            <p:ph sz="quarter" idx="15"/>
          </p:nvPr>
        </p:nvSpPr>
        <p:spPr>
          <a:xfrm>
            <a:off x="206419" y="5910392"/>
            <a:ext cx="1608731" cy="365760"/>
          </a:xfrm>
        </p:spPr>
        <p:txBody>
          <a:bodyPr/>
          <a:lstStyle/>
          <a:p>
            <a:r>
              <a:rPr lang="en-US" altLang="en-US" sz="1800" dirty="0">
                <a:solidFill>
                  <a:schemeClr val="tx1"/>
                </a:solidFill>
                <a:ea typeface="Microsoft YaHei" panose="020B0503020204020204" pitchFamily="34" charset="-122"/>
              </a:rPr>
              <a:t>Figure 52.19</a:t>
            </a:r>
            <a:endParaRPr lang="en-US" sz="1800" dirty="0">
              <a:solidFill>
                <a:schemeClr val="tx1"/>
              </a:solidFill>
            </a:endParaRPr>
          </a:p>
        </p:txBody>
      </p:sp>
      <p:sp>
        <p:nvSpPr>
          <p:cNvPr id="7" name="Text Placeholder 4">
            <a:extLst>
              <a:ext uri="{FF2B5EF4-FFF2-40B4-BE49-F238E27FC236}">
                <a16:creationId xmlns:a16="http://schemas.microsoft.com/office/drawing/2014/main" id="{2552849B-DCB7-4738-BC9F-363FBE643FFE}"/>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fld id="{68151E55-6873-49E2-B8D5-2F265E6F1973}" type="slidenum">
              <a:rPr lang="en-US" smtClean="0"/>
              <a:pPr/>
              <a:t>47</a:t>
            </a:fld>
            <a:endParaRPr lang="en-US"/>
          </a:p>
        </p:txBody>
      </p:sp>
    </p:spTree>
    <p:extLst>
      <p:ext uri="{BB962C8B-B14F-4D97-AF65-F5344CB8AC3E}">
        <p14:creationId xmlns:p14="http://schemas.microsoft.com/office/powerpoint/2010/main" val="130363813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581D44-5BB0-450F-8ACE-C3B17DF2A6E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Neural Crest Cells</a:t>
            </a:r>
          </a:p>
        </p:txBody>
      </p:sp>
      <p:sp>
        <p:nvSpPr>
          <p:cNvPr id="3" name="Content Placeholder 2">
            <a:extLst>
              <a:ext uri="{FF2B5EF4-FFF2-40B4-BE49-F238E27FC236}">
                <a16:creationId xmlns:a16="http://schemas.microsoft.com/office/drawing/2014/main" id="{DC0050D5-80C7-4044-893D-F4CBDF627A5C}"/>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Neurulation occurs in all chordates</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 vertebrates it is accompanied by an additional step</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Just before the neural groove closes to form the neural tube, its edges pinch off, forming a small cluster of cells called the neural crest</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These cells migrate to colonize many different regions of developing embryo</a:t>
            </a:r>
          </a:p>
        </p:txBody>
      </p:sp>
      <p:sp>
        <p:nvSpPr>
          <p:cNvPr id="6" name="Slide Number Placeholder 3">
            <a:extLst>
              <a:ext uri="{FF2B5EF4-FFF2-40B4-BE49-F238E27FC236}">
                <a16:creationId xmlns:a16="http://schemas.microsoft.com/office/drawing/2014/main" id="{4AE498F8-CE4D-49BA-B831-47E599EA0FBC}"/>
              </a:ext>
            </a:extLst>
          </p:cNvPr>
          <p:cNvSpPr>
            <a:spLocks noGrp="1"/>
          </p:cNvSpPr>
          <p:nvPr>
            <p:ph type="sldNum" sz="quarter" idx="10"/>
          </p:nvPr>
        </p:nvSpPr>
        <p:spPr/>
        <p:txBody>
          <a:bodyPr/>
          <a:lstStyle/>
          <a:p>
            <a:fld id="{68151E55-6873-49E2-B8D5-2F265E6F1973}" type="slidenum">
              <a:rPr lang="en-US" smtClean="0"/>
              <a:pPr/>
              <a:t>48</a:t>
            </a:fld>
            <a:endParaRPr lang="en-US"/>
          </a:p>
        </p:txBody>
      </p:sp>
    </p:spTree>
    <p:extLst>
      <p:ext uri="{BB962C8B-B14F-4D97-AF65-F5344CB8AC3E}">
        <p14:creationId xmlns:p14="http://schemas.microsoft.com/office/powerpoint/2010/main" val="305235108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E6B0E7-4C54-4173-BF57-DFB5B74F4B35}"/>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Migration of Neural Crest Cells</a:t>
            </a:r>
          </a:p>
        </p:txBody>
      </p:sp>
      <p:sp>
        <p:nvSpPr>
          <p:cNvPr id="3" name="Content Placeholder 2">
            <a:extLst>
              <a:ext uri="{FF2B5EF4-FFF2-40B4-BE49-F238E27FC236}">
                <a16:creationId xmlns:a16="http://schemas.microsoft.com/office/drawing/2014/main" id="{FA01EA7B-30C5-4BCE-BC9C-0A7C6A918810}"/>
              </a:ext>
            </a:extLst>
          </p:cNvPr>
          <p:cNvSpPr>
            <a:spLocks noGrp="1"/>
          </p:cNvSpPr>
          <p:nvPr>
            <p:ph sz="quarter" idx="11"/>
          </p:nvPr>
        </p:nvSpPr>
        <p:spPr/>
        <p:txBody>
          <a:bodyPr/>
          <a:lstStyle/>
          <a:p>
            <a:pPr>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Neural crest cells migrate along pathways</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Cranial neural crest cells are anterior cells that migrate into the head and neck</a:t>
            </a:r>
          </a:p>
          <a:p>
            <a:pPr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Contribute to skeletal and connective tissues of the face and skull, as well as differentiating into nerve and glial cells of the nervous system, and melanocyte pigment cells</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Trunk neural crest cells are posterior cells that migrate in two pathways</a:t>
            </a:r>
          </a:p>
          <a:p>
            <a:pPr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Ventral pathway cells differentiate into sensory neurons and Schwann cells</a:t>
            </a:r>
          </a:p>
          <a:p>
            <a:pPr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Lateral pathway cells differentiate into melanocytes of the skin</a:t>
            </a:r>
          </a:p>
        </p:txBody>
      </p:sp>
      <p:sp>
        <p:nvSpPr>
          <p:cNvPr id="6" name="Slide Number Placeholder 3">
            <a:extLst>
              <a:ext uri="{FF2B5EF4-FFF2-40B4-BE49-F238E27FC236}">
                <a16:creationId xmlns:a16="http://schemas.microsoft.com/office/drawing/2014/main" id="{B9DE1DD4-9A26-48EE-A350-193933E6A130}"/>
              </a:ext>
            </a:extLst>
          </p:cNvPr>
          <p:cNvSpPr>
            <a:spLocks noGrp="1"/>
          </p:cNvSpPr>
          <p:nvPr>
            <p:ph type="sldNum" sz="quarter" idx="10"/>
          </p:nvPr>
        </p:nvSpPr>
        <p:spPr/>
        <p:txBody>
          <a:bodyPr/>
          <a:lstStyle/>
          <a:p>
            <a:fld id="{68151E55-6873-49E2-B8D5-2F265E6F1973}" type="slidenum">
              <a:rPr lang="en-US" smtClean="0"/>
              <a:pPr/>
              <a:t>49</a:t>
            </a:fld>
            <a:endParaRPr lang="en-US"/>
          </a:p>
        </p:txBody>
      </p:sp>
    </p:spTree>
    <p:extLst>
      <p:ext uri="{BB962C8B-B14F-4D97-AF65-F5344CB8AC3E}">
        <p14:creationId xmlns:p14="http://schemas.microsoft.com/office/powerpoint/2010/main" val="296923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0F51D7-7493-45AE-A3A4-2CFF573EE18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Stages of Animal Development</a:t>
            </a:r>
          </a:p>
        </p:txBody>
      </p:sp>
      <p:sp>
        <p:nvSpPr>
          <p:cNvPr id="6" name="Content Placeholder 2">
            <a:extLst>
              <a:ext uri="{FF2B5EF4-FFF2-40B4-BE49-F238E27FC236}">
                <a16:creationId xmlns:a16="http://schemas.microsoft.com/office/drawing/2014/main" id="{6C6F8C9E-711C-442B-A140-9BEE9A654D00}"/>
              </a:ext>
            </a:extLst>
          </p:cNvPr>
          <p:cNvSpPr>
            <a:spLocks noGrp="1"/>
          </p:cNvSpPr>
          <p:nvPr>
            <p:ph sz="quarter" idx="11"/>
          </p:nvPr>
        </p:nvSpPr>
        <p:spPr>
          <a:xfrm>
            <a:off x="342900" y="1127247"/>
            <a:ext cx="8458200" cy="337996"/>
          </a:xfrm>
        </p:spPr>
        <p:txBody>
          <a:bodyPr/>
          <a:lstStyle/>
          <a:p>
            <a:r>
              <a:rPr lang="en-US" sz="1600" b="1" dirty="0"/>
              <a:t>TABLE 52.1 Stages of Animal Development (Using a Mammal as an Example) </a:t>
            </a:r>
            <a:r>
              <a:rPr lang="en-US" sz="1600" dirty="0"/>
              <a:t>	</a:t>
            </a:r>
          </a:p>
        </p:txBody>
      </p:sp>
      <p:graphicFrame>
        <p:nvGraphicFramePr>
          <p:cNvPr id="10" name="Table 3">
            <a:extLst>
              <a:ext uri="{FF2B5EF4-FFF2-40B4-BE49-F238E27FC236}">
                <a16:creationId xmlns:a16="http://schemas.microsoft.com/office/drawing/2014/main" id="{17FB1A65-8184-4229-B8C7-BE23E1CCBC81}"/>
              </a:ext>
            </a:extLst>
          </p:cNvPr>
          <p:cNvGraphicFramePr>
            <a:graphicFrameLocks noGrp="1"/>
          </p:cNvGraphicFramePr>
          <p:nvPr>
            <p:extLst>
              <p:ext uri="{D42A27DB-BD31-4B8C-83A1-F6EECF244321}">
                <p14:modId xmlns:p14="http://schemas.microsoft.com/office/powerpoint/2010/main" val="2085798893"/>
              </p:ext>
            </p:extLst>
          </p:nvPr>
        </p:nvGraphicFramePr>
        <p:xfrm>
          <a:off x="548701" y="1551409"/>
          <a:ext cx="7609840" cy="4969957"/>
        </p:xfrm>
        <a:graphic>
          <a:graphicData uri="http://schemas.openxmlformats.org/drawingml/2006/table">
            <a:tbl>
              <a:tblPr firstRow="1" bandRow="1">
                <a:tableStyleId>{5C22544A-7EE6-4342-B048-85BDC9FD1C3A}</a:tableStyleId>
              </a:tblPr>
              <a:tblGrid>
                <a:gridCol w="1463040">
                  <a:extLst>
                    <a:ext uri="{9D8B030D-6E8A-4147-A177-3AD203B41FA5}">
                      <a16:colId xmlns:a16="http://schemas.microsoft.com/office/drawing/2014/main" val="1811849814"/>
                    </a:ext>
                  </a:extLst>
                </a:gridCol>
                <a:gridCol w="4114800">
                  <a:extLst>
                    <a:ext uri="{9D8B030D-6E8A-4147-A177-3AD203B41FA5}">
                      <a16:colId xmlns:a16="http://schemas.microsoft.com/office/drawing/2014/main" val="361511759"/>
                    </a:ext>
                  </a:extLst>
                </a:gridCol>
                <a:gridCol w="2032000">
                  <a:extLst>
                    <a:ext uri="{9D8B030D-6E8A-4147-A177-3AD203B41FA5}">
                      <a16:colId xmlns:a16="http://schemas.microsoft.com/office/drawing/2014/main" val="2326653152"/>
                    </a:ext>
                  </a:extLst>
                </a:gridCol>
              </a:tblGrid>
              <a:tr h="689664">
                <a:tc>
                  <a:txBody>
                    <a:bodyPr/>
                    <a:lstStyle/>
                    <a:p>
                      <a:r>
                        <a:rPr lang="en-IN" sz="1400" dirty="0">
                          <a:solidFill>
                            <a:schemeClr val="tx1"/>
                          </a:solidFill>
                        </a:rPr>
                        <a:t>Fertilization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solidFill>
                            <a:schemeClr val="tx1"/>
                          </a:solidFill>
                        </a:rPr>
                        <a:t>The haploid male and female gametes fuse to form a diploid zygote.</a:t>
                      </a:r>
                      <a:endParaRPr lang="en-IN"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n-US" sz="200" b="0" i="0" u="none" strike="noStrike" dirty="0">
                          <a:solidFill>
                            <a:srgbClr val="000000"/>
                          </a:solidFill>
                          <a:effectLst/>
                          <a:latin typeface="Arial" panose="020B0604020202020204" pitchFamily="34" charset="0"/>
                        </a:rPr>
                        <a:t>An illustration shows haploid male and female gametes fuse to form a diploid zygote.</a:t>
                      </a:r>
                    </a:p>
                  </a:txBody>
                  <a:tcPr marL="640080" marR="8229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56884308"/>
                  </a:ext>
                </a:extLst>
              </a:tr>
              <a:tr h="1937626">
                <a:tc>
                  <a:txBody>
                    <a:bodyPr/>
                    <a:lstStyle/>
                    <a:p>
                      <a:r>
                        <a:rPr lang="en-IN" sz="1400" dirty="0">
                          <a:solidFill>
                            <a:schemeClr val="tx1"/>
                          </a:solidFill>
                        </a:rPr>
                        <a:t>Cleavage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solidFill>
                            <a:schemeClr val="tx1"/>
                          </a:solidFill>
                        </a:rPr>
                        <a:t>The zygote rapidly divides into many cells, with no overall increase in size. In many animals, these divisions affect future development because</a:t>
                      </a:r>
                    </a:p>
                    <a:p>
                      <a:r>
                        <a:rPr lang="en-US" sz="1400" dirty="0">
                          <a:solidFill>
                            <a:schemeClr val="tx1"/>
                          </a:solidFill>
                        </a:rPr>
                        <a:t>different cells receive different portions of the</a:t>
                      </a:r>
                    </a:p>
                    <a:p>
                      <a:r>
                        <a:rPr lang="en-US" sz="1400" dirty="0">
                          <a:solidFill>
                            <a:schemeClr val="tx1"/>
                          </a:solidFill>
                        </a:rPr>
                        <a:t>egg cytoplasm and, hence, different cytoplasmic determinants. Cleavage ends with formation</a:t>
                      </a:r>
                    </a:p>
                    <a:p>
                      <a:r>
                        <a:rPr lang="en-US" sz="1400" dirty="0">
                          <a:solidFill>
                            <a:schemeClr val="tx1"/>
                          </a:solidFill>
                        </a:rPr>
                        <a:t>of a blastula (called a blastocyst in mammals),</a:t>
                      </a:r>
                    </a:p>
                    <a:p>
                      <a:r>
                        <a:rPr lang="en-US" sz="1400" dirty="0">
                          <a:solidFill>
                            <a:schemeClr val="tx1"/>
                          </a:solidFill>
                        </a:rPr>
                        <a:t>which varies in structure among animal embryos.</a:t>
                      </a:r>
                      <a:endParaRPr lang="en-IN"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n-US" sz="200" b="0" i="0" u="none" strike="noStrike" dirty="0">
                          <a:solidFill>
                            <a:srgbClr val="000000"/>
                          </a:solidFill>
                          <a:effectLst/>
                          <a:latin typeface="Arial" panose="020B0604020202020204" pitchFamily="34" charset="0"/>
                        </a:rPr>
                        <a:t>An illustration shows a circular zygote. A cross-sectional part of the zygote shows a blastocyst.</a:t>
                      </a:r>
                    </a:p>
                  </a:txBody>
                  <a:tcPr marL="640080" marR="82296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52221033"/>
                  </a:ext>
                </a:extLst>
              </a:tr>
              <a:tr h="788187">
                <a:tc>
                  <a:txBody>
                    <a:bodyPr/>
                    <a:lstStyle/>
                    <a:p>
                      <a:r>
                        <a:rPr lang="en-IN" sz="1400" dirty="0">
                          <a:solidFill>
                            <a:schemeClr val="tx1"/>
                          </a:solidFill>
                        </a:rPr>
                        <a:t>Gastrulation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solidFill>
                            <a:schemeClr val="tx1"/>
                          </a:solidFill>
                        </a:rPr>
                        <a:t>The cells of the embryo move, forming the three</a:t>
                      </a:r>
                    </a:p>
                    <a:p>
                      <a:r>
                        <a:rPr lang="en-US" sz="1400" dirty="0">
                          <a:solidFill>
                            <a:schemeClr val="tx1"/>
                          </a:solidFill>
                        </a:rPr>
                        <a:t>primary germ layers: ectoderm, mesoderm, and endoderm.</a:t>
                      </a:r>
                      <a:endParaRPr lang="en-IN"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n-US" sz="200" b="0" i="0" u="none" strike="noStrike" dirty="0">
                          <a:solidFill>
                            <a:srgbClr val="000000"/>
                          </a:solidFill>
                          <a:effectLst/>
                          <a:latin typeface="Arial" panose="020B0604020202020204" pitchFamily="34" charset="0"/>
                        </a:rPr>
                        <a:t>An illustration shows the three primary germ layers, Ectoderm, Mesoderm, and Endoderm.</a:t>
                      </a:r>
                    </a:p>
                  </a:txBody>
                  <a:tcPr marL="1005840" marR="9144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75179225"/>
                  </a:ext>
                </a:extLst>
              </a:tr>
              <a:tr h="1554480">
                <a:tc>
                  <a:txBody>
                    <a:bodyPr/>
                    <a:lstStyle/>
                    <a:p>
                      <a:r>
                        <a:rPr lang="en-IN" sz="1400" dirty="0">
                          <a:solidFill>
                            <a:schemeClr val="tx1"/>
                          </a:solidFill>
                        </a:rPr>
                        <a:t>Organogenesis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dirty="0">
                          <a:solidFill>
                            <a:schemeClr val="tx1"/>
                          </a:solidFill>
                        </a:rPr>
                        <a:t>Cells from the three primary germ layers</a:t>
                      </a:r>
                    </a:p>
                    <a:p>
                      <a:r>
                        <a:rPr lang="en-US" sz="1400" dirty="0">
                          <a:solidFill>
                            <a:schemeClr val="tx1"/>
                          </a:solidFill>
                        </a:rPr>
                        <a:t>interact in various ways to produce the organs of</a:t>
                      </a:r>
                    </a:p>
                    <a:p>
                      <a:r>
                        <a:rPr lang="en-US" sz="1400" dirty="0">
                          <a:solidFill>
                            <a:schemeClr val="tx1"/>
                          </a:solidFill>
                        </a:rPr>
                        <a:t>the body. In chordates, organogenesis begins with formation of the notochord and the hollow dorsal nerve cord in the process of neurulation.</a:t>
                      </a:r>
                      <a:endParaRPr lang="en-IN" sz="14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t"/>
                      <a:r>
                        <a:rPr lang="en-US" sz="100" b="0" i="0" u="none" strike="noStrike" dirty="0">
                          <a:solidFill>
                            <a:srgbClr val="000000"/>
                          </a:solidFill>
                          <a:effectLst/>
                          <a:latin typeface="Arial" panose="020B0604020202020204" pitchFamily="34" charset="0"/>
                        </a:rPr>
                        <a:t>An illustration shows organs of the body, a Neural groove, Notochord, Neural crest, and Neural tube with an embryo.</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65366690"/>
                  </a:ext>
                </a:extLst>
              </a:tr>
            </a:tbl>
          </a:graphicData>
        </a:graphic>
      </p:graphicFrame>
      <p:pic>
        <p:nvPicPr>
          <p:cNvPr id="18" name="Picture 4" descr="Alt-text for this image can be found in the table row 1 column 3.">
            <a:extLst>
              <a:ext uri="{FF2B5EF4-FFF2-40B4-BE49-F238E27FC236}">
                <a16:creationId xmlns:a16="http://schemas.microsoft.com/office/drawing/2014/main" id="{3984F42A-B280-411D-840E-B8259FC7F488}"/>
              </a:ext>
              <a:ext uri="{C183D7F6-B498-43B3-948B-1728B52AA6E4}">
                <adec:decorative xmlns:adec="http://schemas.microsoft.com/office/drawing/2017/decorative" val="0"/>
              </a:ext>
            </a:extLst>
          </p:cNvPr>
          <p:cNvPicPr>
            <a:picLocks noChangeAspect="1"/>
          </p:cNvPicPr>
          <p:nvPr/>
        </p:nvPicPr>
        <p:blipFill>
          <a:blip r:embed="rId2"/>
          <a:stretch>
            <a:fillRect/>
          </a:stretch>
        </p:blipFill>
        <p:spPr>
          <a:xfrm>
            <a:off x="6780653" y="1569703"/>
            <a:ext cx="613193" cy="639688"/>
          </a:xfrm>
          <a:prstGeom prst="rect">
            <a:avLst/>
          </a:prstGeom>
        </p:spPr>
      </p:pic>
      <p:pic>
        <p:nvPicPr>
          <p:cNvPr id="12" name="Picture 5" descr="Alt-text for this image can be found in the table row 2 column 3.">
            <a:extLst>
              <a:ext uri="{FF2B5EF4-FFF2-40B4-BE49-F238E27FC236}">
                <a16:creationId xmlns:a16="http://schemas.microsoft.com/office/drawing/2014/main" id="{7724BA32-0D2C-44A7-B5FA-A8AD2D060C3E}"/>
              </a:ext>
            </a:extLst>
          </p:cNvPr>
          <p:cNvPicPr>
            <a:picLocks noChangeAspect="1"/>
          </p:cNvPicPr>
          <p:nvPr/>
        </p:nvPicPr>
        <p:blipFill>
          <a:blip r:embed="rId3"/>
          <a:stretch>
            <a:fillRect/>
          </a:stretch>
        </p:blipFill>
        <p:spPr>
          <a:xfrm>
            <a:off x="6694107" y="2359058"/>
            <a:ext cx="801722" cy="1664302"/>
          </a:xfrm>
          <a:prstGeom prst="rect">
            <a:avLst/>
          </a:prstGeom>
        </p:spPr>
      </p:pic>
      <p:pic>
        <p:nvPicPr>
          <p:cNvPr id="14" name="Picture 6" descr="Alt-text for this image can be found in the table row 3 column 3.">
            <a:extLst>
              <a:ext uri="{FF2B5EF4-FFF2-40B4-BE49-F238E27FC236}">
                <a16:creationId xmlns:a16="http://schemas.microsoft.com/office/drawing/2014/main" id="{415C897B-ACAB-435D-B55F-EDC47B4DF46F}"/>
              </a:ext>
            </a:extLst>
          </p:cNvPr>
          <p:cNvPicPr>
            <a:picLocks noChangeAspect="1"/>
          </p:cNvPicPr>
          <p:nvPr/>
        </p:nvPicPr>
        <p:blipFill>
          <a:blip r:embed="rId4"/>
          <a:stretch>
            <a:fillRect/>
          </a:stretch>
        </p:blipFill>
        <p:spPr>
          <a:xfrm>
            <a:off x="6804194" y="4224327"/>
            <a:ext cx="625643" cy="672566"/>
          </a:xfrm>
          <a:prstGeom prst="rect">
            <a:avLst/>
          </a:prstGeom>
        </p:spPr>
      </p:pic>
      <p:pic>
        <p:nvPicPr>
          <p:cNvPr id="16" name="Picture 7" descr="Alt-text for this image can be found in the table row 4 column 3.">
            <a:extLst>
              <a:ext uri="{FF2B5EF4-FFF2-40B4-BE49-F238E27FC236}">
                <a16:creationId xmlns:a16="http://schemas.microsoft.com/office/drawing/2014/main" id="{7E462B1D-4D5A-4785-B90B-71BF1E063C60}"/>
              </a:ext>
            </a:extLst>
          </p:cNvPr>
          <p:cNvPicPr>
            <a:picLocks noChangeAspect="1"/>
          </p:cNvPicPr>
          <p:nvPr/>
        </p:nvPicPr>
        <p:blipFill>
          <a:blip r:embed="rId5"/>
          <a:stretch>
            <a:fillRect/>
          </a:stretch>
        </p:blipFill>
        <p:spPr>
          <a:xfrm>
            <a:off x="6780653" y="5001353"/>
            <a:ext cx="672723" cy="1477923"/>
          </a:xfrm>
          <a:prstGeom prst="rect">
            <a:avLst/>
          </a:prstGeom>
        </p:spPr>
      </p:pic>
      <p:sp>
        <p:nvSpPr>
          <p:cNvPr id="8" name="Slide Number Placeholder 8">
            <a:extLst>
              <a:ext uri="{FF2B5EF4-FFF2-40B4-BE49-F238E27FC236}">
                <a16:creationId xmlns:a16="http://schemas.microsoft.com/office/drawing/2014/main" id="{C926E8D0-3F51-428F-91C7-2E681C1F0A8A}"/>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332115089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dirty="0"/>
              <a:t>Trunk Neural Crest Cells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0" name="Picture 2" descr="An illustration shows the migration pathways and cell fates of trunk neural crest cells with images of a baby and mouse with a white spot.">
            <a:extLst>
              <a:ext uri="{FF2B5EF4-FFF2-40B4-BE49-F238E27FC236}">
                <a16:creationId xmlns:a16="http://schemas.microsoft.com/office/drawing/2014/main" id="{CE3CACDB-BECE-4D88-9F67-C2D1F2EE788C}"/>
              </a:ext>
            </a:extLst>
          </p:cNvPr>
          <p:cNvPicPr>
            <a:picLocks noChangeAspect="1" noChangeArrowheads="1"/>
          </p:cNvPicPr>
          <p:nvPr/>
        </p:nvPicPr>
        <p:blipFill rotWithShape="1">
          <a:blip r:embed="rId2"/>
          <a:srcRect l="7001" t="1776" r="7001"/>
          <a:stretch/>
        </p:blipFill>
        <p:spPr bwMode="auto">
          <a:xfrm>
            <a:off x="3291840" y="983411"/>
            <a:ext cx="2560320" cy="4939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Content Placeholder 3">
            <a:extLst>
              <a:ext uri="{FF2B5EF4-FFF2-40B4-BE49-F238E27FC236}">
                <a16:creationId xmlns:a16="http://schemas.microsoft.com/office/drawing/2014/main" id="{2919D41A-A8A1-4794-A6D1-0F88657D1BED}"/>
              </a:ext>
            </a:extLst>
          </p:cNvPr>
          <p:cNvSpPr>
            <a:spLocks noGrp="1"/>
          </p:cNvSpPr>
          <p:nvPr>
            <p:ph sz="quarter" idx="11"/>
          </p:nvPr>
        </p:nvSpPr>
        <p:spPr>
          <a:xfrm>
            <a:off x="3291840" y="5979876"/>
            <a:ext cx="2560320" cy="192024"/>
          </a:xfrm>
        </p:spPr>
        <p:txBody>
          <a:bodyPr/>
          <a:lstStyle/>
          <a:p>
            <a:pPr algn="ctr"/>
            <a:r>
              <a:rPr lang="en-US" sz="800" dirty="0">
                <a:solidFill>
                  <a:schemeClr val="tx1"/>
                </a:solidFill>
              </a:rPr>
              <a:t>(c) ©Roger Fleischman, University of Kentucky</a:t>
            </a:r>
          </a:p>
        </p:txBody>
      </p:sp>
      <p:sp>
        <p:nvSpPr>
          <p:cNvPr id="16" name="Content Placeholder 4">
            <a:extLst>
              <a:ext uri="{FF2B5EF4-FFF2-40B4-BE49-F238E27FC236}">
                <a16:creationId xmlns:a16="http://schemas.microsoft.com/office/drawing/2014/main" id="{A28C0436-06C3-479B-AA20-6B6D8A553E6F}"/>
              </a:ext>
            </a:extLst>
          </p:cNvPr>
          <p:cNvSpPr>
            <a:spLocks noGrp="1"/>
          </p:cNvSpPr>
          <p:nvPr>
            <p:ph sz="quarter" idx="15"/>
          </p:nvPr>
        </p:nvSpPr>
        <p:spPr>
          <a:xfrm>
            <a:off x="206420" y="5910392"/>
            <a:ext cx="1499548" cy="365760"/>
          </a:xfrm>
        </p:spPr>
        <p:txBody>
          <a:bodyPr/>
          <a:lstStyle/>
          <a:p>
            <a:r>
              <a:rPr lang="en-US" altLang="en-US" sz="1800" dirty="0">
                <a:solidFill>
                  <a:schemeClr val="tx1"/>
                </a:solidFill>
                <a:ea typeface="Microsoft YaHei" panose="020B0503020204020204" pitchFamily="34" charset="-122"/>
              </a:rPr>
              <a:t>Figure 52.20</a:t>
            </a:r>
            <a:endParaRPr lang="en-US" sz="1800" dirty="0">
              <a:solidFill>
                <a:schemeClr val="tx1"/>
              </a:solidFill>
            </a:endParaRPr>
          </a:p>
        </p:txBody>
      </p:sp>
      <p:sp>
        <p:nvSpPr>
          <p:cNvPr id="11" name="Text Placeholder 5">
            <a:extLst>
              <a:ext uri="{FF2B5EF4-FFF2-40B4-BE49-F238E27FC236}">
                <a16:creationId xmlns:a16="http://schemas.microsoft.com/office/drawing/2014/main" id="{4BE6F142-813B-4BAF-A9A4-CE42E30954A6}"/>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9" name="Slide Number Placeholder 6">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fld id="{68151E55-6873-49E2-B8D5-2F265E6F1973}" type="slidenum">
              <a:rPr lang="en-US" smtClean="0"/>
              <a:pPr/>
              <a:t>50</a:t>
            </a:fld>
            <a:endParaRPr lang="en-US"/>
          </a:p>
        </p:txBody>
      </p:sp>
    </p:spTree>
    <p:extLst>
      <p:ext uri="{BB962C8B-B14F-4D97-AF65-F5344CB8AC3E}">
        <p14:creationId xmlns:p14="http://schemas.microsoft.com/office/powerpoint/2010/main" val="340981723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84CABC-0777-4073-BC82-CDB46F0ABC2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Neural Crest Cells and Vertebrate Evolution</a:t>
            </a:r>
          </a:p>
        </p:txBody>
      </p:sp>
      <p:sp>
        <p:nvSpPr>
          <p:cNvPr id="3" name="Content Placeholder 2">
            <a:extLst>
              <a:ext uri="{FF2B5EF4-FFF2-40B4-BE49-F238E27FC236}">
                <a16:creationId xmlns:a16="http://schemas.microsoft.com/office/drawing/2014/main" id="{0306570E-00E1-42DF-A285-D796C38E4C36}"/>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Many of the unique vertebrate adaptations that contribute to their varied ecological roles involve neural crest derivatives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For example, gill chambers provided a greatly improved means of gas exchange</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Allowed transition from filter feeding to active predation (higher metabolic rate)</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Other changes</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Better prey detection, and rapid response to sensory information</a:t>
            </a:r>
          </a:p>
        </p:txBody>
      </p:sp>
      <p:sp>
        <p:nvSpPr>
          <p:cNvPr id="6" name="Slide Number Placeholder 3">
            <a:extLst>
              <a:ext uri="{FF2B5EF4-FFF2-40B4-BE49-F238E27FC236}">
                <a16:creationId xmlns:a16="http://schemas.microsoft.com/office/drawing/2014/main" id="{42AE1A2F-7904-4FCC-AFEA-CC07F84F5528}"/>
              </a:ext>
            </a:extLst>
          </p:cNvPr>
          <p:cNvSpPr>
            <a:spLocks noGrp="1"/>
          </p:cNvSpPr>
          <p:nvPr>
            <p:ph type="sldNum" sz="quarter" idx="10"/>
          </p:nvPr>
        </p:nvSpPr>
        <p:spPr/>
        <p:txBody>
          <a:bodyPr/>
          <a:lstStyle/>
          <a:p>
            <a:fld id="{68151E55-6873-49E2-B8D5-2F265E6F1973}" type="slidenum">
              <a:rPr lang="en-US" smtClean="0"/>
              <a:pPr/>
              <a:t>51</a:t>
            </a:fld>
            <a:endParaRPr lang="en-US"/>
          </a:p>
        </p:txBody>
      </p:sp>
    </p:spTree>
    <p:extLst>
      <p:ext uri="{BB962C8B-B14F-4D97-AF65-F5344CB8AC3E}">
        <p14:creationId xmlns:p14="http://schemas.microsoft.com/office/powerpoint/2010/main" val="209583504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Germ-layer Derivation of Major Tissue Groups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1" name="Picture 2" descr="A relationship chart shows the germ-layer derivation of major tissue types in animals.">
            <a:extLst>
              <a:ext uri="{FF2B5EF4-FFF2-40B4-BE49-F238E27FC236}">
                <a16:creationId xmlns:a16="http://schemas.microsoft.com/office/drawing/2014/main" id="{6F96CBD6-AA50-4ABC-8683-6F22B1D0F816}"/>
              </a:ext>
            </a:extLst>
          </p:cNvPr>
          <p:cNvPicPr>
            <a:picLocks noChangeAspect="1" noChangeArrowheads="1"/>
          </p:cNvPicPr>
          <p:nvPr/>
        </p:nvPicPr>
        <p:blipFill>
          <a:blip r:embed="rId2"/>
          <a:stretch>
            <a:fillRect/>
          </a:stretch>
        </p:blipFill>
        <p:spPr bwMode="auto">
          <a:xfrm>
            <a:off x="414027" y="1163480"/>
            <a:ext cx="8315946"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Content Placeholder 3">
            <a:extLst>
              <a:ext uri="{FF2B5EF4-FFF2-40B4-BE49-F238E27FC236}">
                <a16:creationId xmlns:a16="http://schemas.microsoft.com/office/drawing/2014/main" id="{A28C0436-06C3-479B-AA20-6B6D8A553E6F}"/>
              </a:ext>
            </a:extLst>
          </p:cNvPr>
          <p:cNvSpPr>
            <a:spLocks noGrp="1"/>
          </p:cNvSpPr>
          <p:nvPr>
            <p:ph sz="quarter" idx="15"/>
          </p:nvPr>
        </p:nvSpPr>
        <p:spPr>
          <a:xfrm>
            <a:off x="206420" y="5910392"/>
            <a:ext cx="1499548" cy="365760"/>
          </a:xfrm>
        </p:spPr>
        <p:txBody>
          <a:bodyPr/>
          <a:lstStyle/>
          <a:p>
            <a:r>
              <a:rPr lang="en-US" altLang="en-US" sz="1800" dirty="0">
                <a:solidFill>
                  <a:schemeClr val="tx1"/>
                </a:solidFill>
                <a:ea typeface="Microsoft YaHei" panose="020B0503020204020204" pitchFamily="34" charset="-122"/>
              </a:rPr>
              <a:t>Figure 52.21</a:t>
            </a:r>
            <a:endParaRPr lang="en-US" sz="1800" dirty="0">
              <a:solidFill>
                <a:schemeClr val="tx1"/>
              </a:solidFill>
            </a:endParaRPr>
          </a:p>
        </p:txBody>
      </p:sp>
      <p:sp>
        <p:nvSpPr>
          <p:cNvPr id="14" name="Text Placeholder 4">
            <a:extLst>
              <a:ext uri="{FF2B5EF4-FFF2-40B4-BE49-F238E27FC236}">
                <a16:creationId xmlns:a16="http://schemas.microsoft.com/office/drawing/2014/main" id="{6098AC6C-C136-40D6-A767-19692C7D41CE}"/>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fld id="{68151E55-6873-49E2-B8D5-2F265E6F1973}" type="slidenum">
              <a:rPr lang="en-US" smtClean="0"/>
              <a:pPr/>
              <a:t>52</a:t>
            </a:fld>
            <a:endParaRPr lang="en-US"/>
          </a:p>
        </p:txBody>
      </p:sp>
    </p:spTree>
    <p:extLst>
      <p:ext uri="{BB962C8B-B14F-4D97-AF65-F5344CB8AC3E}">
        <p14:creationId xmlns:p14="http://schemas.microsoft.com/office/powerpoint/2010/main" val="315557994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96B9AC-B7D9-4F37-BA8A-8D00525FDDF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Vertebrate Axis Formation</a:t>
            </a:r>
          </a:p>
        </p:txBody>
      </p:sp>
      <p:sp>
        <p:nvSpPr>
          <p:cNvPr id="3" name="Content Placeholder 2">
            <a:extLst>
              <a:ext uri="{FF2B5EF4-FFF2-40B4-BE49-F238E27FC236}">
                <a16:creationId xmlns:a16="http://schemas.microsoft.com/office/drawing/2014/main" id="{7AF27A15-7F93-49DF-BE39-8956F9BD5E34}"/>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Hans Spemann and Hilde Mangold transplanted cells of the dorsal lip of one embryo into the future belly region of another</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Some of the embryos developed two notochords: a normal dorsal one, and a second one along the belly</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Moreover, a complete set of dorsal axial structures formed at the ventral transplantation site in most embryos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Transplanted donor cells acted as organizers</a:t>
            </a:r>
          </a:p>
        </p:txBody>
      </p:sp>
      <p:sp>
        <p:nvSpPr>
          <p:cNvPr id="6" name="Slide Number Placeholder 3">
            <a:extLst>
              <a:ext uri="{FF2B5EF4-FFF2-40B4-BE49-F238E27FC236}">
                <a16:creationId xmlns:a16="http://schemas.microsoft.com/office/drawing/2014/main" id="{CA19612D-3526-4345-9612-929FD1178911}"/>
              </a:ext>
            </a:extLst>
          </p:cNvPr>
          <p:cNvSpPr>
            <a:spLocks noGrp="1"/>
          </p:cNvSpPr>
          <p:nvPr>
            <p:ph type="sldNum" sz="quarter" idx="10"/>
          </p:nvPr>
        </p:nvSpPr>
        <p:spPr/>
        <p:txBody>
          <a:bodyPr/>
          <a:lstStyle/>
          <a:p>
            <a:fld id="{68151E55-6873-49E2-B8D5-2F265E6F1973}" type="slidenum">
              <a:rPr lang="en-US" smtClean="0"/>
              <a:pPr/>
              <a:t>53</a:t>
            </a:fld>
            <a:endParaRPr lang="en-US"/>
          </a:p>
        </p:txBody>
      </p:sp>
    </p:spTree>
    <p:extLst>
      <p:ext uri="{BB962C8B-B14F-4D97-AF65-F5344CB8AC3E}">
        <p14:creationId xmlns:p14="http://schemas.microsoft.com/office/powerpoint/2010/main" val="304185315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Spemann and Mangold’s Experiment</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1" name="Picture 2" descr="An illustration shows the Spemann and mangolds dorsal lip transplant experiment.">
            <a:extLst>
              <a:ext uri="{FF2B5EF4-FFF2-40B4-BE49-F238E27FC236}">
                <a16:creationId xmlns:a16="http://schemas.microsoft.com/office/drawing/2014/main" id="{6F96CBD6-AA50-4ABC-8683-6F22B1D0F816}"/>
              </a:ext>
            </a:extLst>
          </p:cNvPr>
          <p:cNvPicPr>
            <a:picLocks noChangeAspect="1" noChangeArrowheads="1"/>
          </p:cNvPicPr>
          <p:nvPr/>
        </p:nvPicPr>
        <p:blipFill>
          <a:blip r:embed="rId2"/>
          <a:stretch>
            <a:fillRect/>
          </a:stretch>
        </p:blipFill>
        <p:spPr bwMode="auto">
          <a:xfrm>
            <a:off x="338399" y="1693301"/>
            <a:ext cx="8467203" cy="192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An illustration shows the frog embryo with the primary embryo on top and a secondary embryo at the bottom.">
            <a:extLst>
              <a:ext uri="{FF2B5EF4-FFF2-40B4-BE49-F238E27FC236}">
                <a16:creationId xmlns:a16="http://schemas.microsoft.com/office/drawing/2014/main" id="{EC482E15-9CFA-47D8-8664-B572C9C03B58}"/>
              </a:ext>
            </a:extLst>
          </p:cNvPr>
          <p:cNvPicPr>
            <a:picLocks noChangeAspect="1" noChangeArrowheads="1"/>
          </p:cNvPicPr>
          <p:nvPr/>
        </p:nvPicPr>
        <p:blipFill>
          <a:blip r:embed="rId3"/>
          <a:stretch>
            <a:fillRect/>
          </a:stretch>
        </p:blipFill>
        <p:spPr bwMode="auto">
          <a:xfrm>
            <a:off x="3588890" y="3806087"/>
            <a:ext cx="4994296" cy="2011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Content Placeholder 4">
            <a:extLst>
              <a:ext uri="{FF2B5EF4-FFF2-40B4-BE49-F238E27FC236}">
                <a16:creationId xmlns:a16="http://schemas.microsoft.com/office/drawing/2014/main" id="{A28C0436-06C3-479B-AA20-6B6D8A553E6F}"/>
              </a:ext>
            </a:extLst>
          </p:cNvPr>
          <p:cNvSpPr>
            <a:spLocks noGrp="1"/>
          </p:cNvSpPr>
          <p:nvPr>
            <p:ph sz="quarter" idx="15"/>
          </p:nvPr>
        </p:nvSpPr>
        <p:spPr>
          <a:xfrm>
            <a:off x="206420" y="5910392"/>
            <a:ext cx="1499548" cy="365760"/>
          </a:xfrm>
        </p:spPr>
        <p:txBody>
          <a:bodyPr/>
          <a:lstStyle/>
          <a:p>
            <a:r>
              <a:rPr lang="en-US" altLang="en-US" sz="1800" dirty="0">
                <a:solidFill>
                  <a:schemeClr val="tx1"/>
                </a:solidFill>
                <a:ea typeface="Microsoft YaHei" panose="020B0503020204020204" pitchFamily="34" charset="-122"/>
              </a:rPr>
              <a:t>Figure 52.22</a:t>
            </a:r>
            <a:endParaRPr lang="en-US" sz="1800" dirty="0">
              <a:solidFill>
                <a:schemeClr val="tx1"/>
              </a:solidFill>
            </a:endParaRPr>
          </a:p>
        </p:txBody>
      </p:sp>
      <p:sp>
        <p:nvSpPr>
          <p:cNvPr id="8" name="Text Placeholder 5">
            <a:extLst>
              <a:ext uri="{FF2B5EF4-FFF2-40B4-BE49-F238E27FC236}">
                <a16:creationId xmlns:a16="http://schemas.microsoft.com/office/drawing/2014/main" id="{3C510297-2CF5-4854-836D-17616B18C173}"/>
              </a:ext>
            </a:extLst>
          </p:cNvPr>
          <p:cNvSpPr>
            <a:spLocks noGrp="1"/>
          </p:cNvSpPr>
          <p:nvPr>
            <p:ph type="body" sz="quarter" idx="40"/>
          </p:nvPr>
        </p:nvSpPr>
        <p:spPr>
          <a:xfrm>
            <a:off x="3200400" y="6300788"/>
            <a:ext cx="2743200" cy="192087"/>
          </a:xfrm>
        </p:spPr>
        <p:txBody>
          <a:bodyPr/>
          <a:lstStyle/>
          <a:p>
            <a:r>
              <a:rPr lang="en-US" noProof="0" dirty="0">
                <a:hlinkClick r:id="rId4" action="ppaction://hlinksldjump"/>
              </a:rPr>
              <a:t>Access the text alternative for slide images.</a:t>
            </a:r>
          </a:p>
        </p:txBody>
      </p:sp>
      <p:sp>
        <p:nvSpPr>
          <p:cNvPr id="9" name="Slide Number Placeholder 6">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fld id="{68151E55-6873-49E2-B8D5-2F265E6F1973}" type="slidenum">
              <a:rPr lang="en-US" smtClean="0"/>
              <a:pPr/>
              <a:t>54</a:t>
            </a:fld>
            <a:endParaRPr lang="en-US"/>
          </a:p>
        </p:txBody>
      </p:sp>
    </p:spTree>
    <p:extLst>
      <p:ext uri="{BB962C8B-B14F-4D97-AF65-F5344CB8AC3E}">
        <p14:creationId xmlns:p14="http://schemas.microsoft.com/office/powerpoint/2010/main" val="250697086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A2FCC7-2A5A-4CEA-8CCE-3E483406077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Organizers</a:t>
            </a:r>
          </a:p>
        </p:txBody>
      </p:sp>
      <p:sp>
        <p:nvSpPr>
          <p:cNvPr id="3" name="Content Placeholder 2">
            <a:extLst>
              <a:ext uri="{FF2B5EF4-FFF2-40B4-BE49-F238E27FC236}">
                <a16:creationId xmlns:a16="http://schemas.microsoft.com/office/drawing/2014/main" id="{F0328F25-BB8E-4321-9EA9-35BEE86150AD}"/>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An organizer is a cluster of cells that release diffusible signal molecules which convey positional information to other cells</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 closer a cell is to an organizer, the higher the concentration of the signal molecule (morphogen) it experiences</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Organizers and the diffusible morphogens that they release are thought to be part of a widespread mechanism for determining relative position and cell fates during vertebrate development</a:t>
            </a:r>
          </a:p>
        </p:txBody>
      </p:sp>
      <p:sp>
        <p:nvSpPr>
          <p:cNvPr id="6" name="Slide Number Placeholder 3">
            <a:extLst>
              <a:ext uri="{FF2B5EF4-FFF2-40B4-BE49-F238E27FC236}">
                <a16:creationId xmlns:a16="http://schemas.microsoft.com/office/drawing/2014/main" id="{8BE67FE2-B88C-4F78-906E-EDB89FE91289}"/>
              </a:ext>
            </a:extLst>
          </p:cNvPr>
          <p:cNvSpPr>
            <a:spLocks noGrp="1"/>
          </p:cNvSpPr>
          <p:nvPr>
            <p:ph type="sldNum" sz="quarter" idx="10"/>
          </p:nvPr>
        </p:nvSpPr>
        <p:spPr/>
        <p:txBody>
          <a:bodyPr/>
          <a:lstStyle/>
          <a:p>
            <a:fld id="{68151E55-6873-49E2-B8D5-2F265E6F1973}" type="slidenum">
              <a:rPr lang="en-US" smtClean="0"/>
              <a:pPr/>
              <a:t>55</a:t>
            </a:fld>
            <a:endParaRPr lang="en-US"/>
          </a:p>
        </p:txBody>
      </p:sp>
    </p:spTree>
    <p:extLst>
      <p:ext uri="{BB962C8B-B14F-4D97-AF65-F5344CB8AC3E}">
        <p14:creationId xmlns:p14="http://schemas.microsoft.com/office/powerpoint/2010/main" val="131476152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398EC-5D46-4A0A-91CE-03CBC844B3F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Induction</a:t>
            </a:r>
          </a:p>
        </p:txBody>
      </p:sp>
      <p:sp>
        <p:nvSpPr>
          <p:cNvPr id="3" name="Content Placeholder 2">
            <a:extLst>
              <a:ext uri="{FF2B5EF4-FFF2-40B4-BE49-F238E27FC236}">
                <a16:creationId xmlns:a16="http://schemas.microsoft.com/office/drawing/2014/main" id="{36EBC14A-BBC3-44E3-9FB6-177BC8544AED}"/>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Primary induction occurs between the three primary germ layers</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Differentiation of the central nervous system during neurulation</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Secondary induction occurs between tissues that have already been specified to develop along a particular pathway</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Development of the lens of the vertebrate eye</a:t>
            </a:r>
          </a:p>
        </p:txBody>
      </p:sp>
      <p:sp>
        <p:nvSpPr>
          <p:cNvPr id="6" name="Slide Number Placeholder 3">
            <a:extLst>
              <a:ext uri="{FF2B5EF4-FFF2-40B4-BE49-F238E27FC236}">
                <a16:creationId xmlns:a16="http://schemas.microsoft.com/office/drawing/2014/main" id="{3B5C8236-3481-461E-80EC-D75926AA0E67}"/>
              </a:ext>
            </a:extLst>
          </p:cNvPr>
          <p:cNvSpPr>
            <a:spLocks noGrp="1"/>
          </p:cNvSpPr>
          <p:nvPr>
            <p:ph type="sldNum" sz="quarter" idx="10"/>
          </p:nvPr>
        </p:nvSpPr>
        <p:spPr/>
        <p:txBody>
          <a:bodyPr/>
          <a:lstStyle/>
          <a:p>
            <a:fld id="{68151E55-6873-49E2-B8D5-2F265E6F1973}" type="slidenum">
              <a:rPr lang="en-US" smtClean="0"/>
              <a:pPr/>
              <a:t>56</a:t>
            </a:fld>
            <a:endParaRPr lang="en-US"/>
          </a:p>
        </p:txBody>
      </p:sp>
    </p:spTree>
    <p:extLst>
      <p:ext uri="{BB962C8B-B14F-4D97-AF65-F5344CB8AC3E}">
        <p14:creationId xmlns:p14="http://schemas.microsoft.com/office/powerpoint/2010/main" val="305744522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dirty="0"/>
              <a:t>Spemann Organizer</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4" name="Content Placeholder 2">
            <a:extLst>
              <a:ext uri="{FF2B5EF4-FFF2-40B4-BE49-F238E27FC236}">
                <a16:creationId xmlns:a16="http://schemas.microsoft.com/office/drawing/2014/main" id="{3C4A4A96-8751-45F8-8EE5-9D7665567A9F}"/>
              </a:ext>
            </a:extLst>
          </p:cNvPr>
          <p:cNvSpPr>
            <a:spLocks noGrp="1"/>
          </p:cNvSpPr>
          <p:nvPr>
            <p:ph sz="quarter" idx="11"/>
          </p:nvPr>
        </p:nvSpPr>
        <p:spPr>
          <a:xfrm>
            <a:off x="342900" y="1276709"/>
            <a:ext cx="3382259" cy="4127804"/>
          </a:xfrm>
        </p:spPr>
        <p:txBody>
          <a:bodyPr/>
          <a:lstStyle/>
          <a:p>
            <a:r>
              <a:rPr lang="en-US" dirty="0"/>
              <a:t>The organizer is a hotbed of secreted molecules that bind to and antagonize the action of B</a:t>
            </a:r>
            <a:r>
              <a:rPr lang="en-US" sz="100" dirty="0"/>
              <a:t> </a:t>
            </a:r>
            <a:r>
              <a:rPr lang="en-US" dirty="0"/>
              <a:t>M</a:t>
            </a:r>
            <a:r>
              <a:rPr lang="en-US" sz="100" dirty="0"/>
              <a:t> </a:t>
            </a:r>
            <a:r>
              <a:rPr lang="en-US" dirty="0"/>
              <a:t>P</a:t>
            </a:r>
            <a:r>
              <a:rPr lang="en-US" sz="100" dirty="0"/>
              <a:t> </a:t>
            </a:r>
            <a:r>
              <a:rPr lang="en-US" dirty="0"/>
              <a:t>4, a morphogen that at high levels specifies ventral mesoderm cell fates</a:t>
            </a:r>
          </a:p>
        </p:txBody>
      </p:sp>
      <p:pic>
        <p:nvPicPr>
          <p:cNvPr id="10" name="Picture 3" descr="An illustration shows the simplified version of a frog embryo with a Spemann organizer.">
            <a:extLst>
              <a:ext uri="{FF2B5EF4-FFF2-40B4-BE49-F238E27FC236}">
                <a16:creationId xmlns:a16="http://schemas.microsoft.com/office/drawing/2014/main" id="{CE3CACDB-BECE-4D88-9F67-C2D1F2EE788C}"/>
              </a:ext>
            </a:extLst>
          </p:cNvPr>
          <p:cNvPicPr>
            <a:picLocks noChangeAspect="1" noChangeArrowheads="1"/>
          </p:cNvPicPr>
          <p:nvPr/>
        </p:nvPicPr>
        <p:blipFill>
          <a:blip r:embed="rId2"/>
          <a:stretch>
            <a:fillRect/>
          </a:stretch>
        </p:blipFill>
        <p:spPr bwMode="auto">
          <a:xfrm>
            <a:off x="4009923" y="1276709"/>
            <a:ext cx="4788133" cy="438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Content Placeholder 4">
            <a:extLst>
              <a:ext uri="{FF2B5EF4-FFF2-40B4-BE49-F238E27FC236}">
                <a16:creationId xmlns:a16="http://schemas.microsoft.com/office/drawing/2014/main" id="{A28C0436-06C3-479B-AA20-6B6D8A553E6F}"/>
              </a:ext>
            </a:extLst>
          </p:cNvPr>
          <p:cNvSpPr>
            <a:spLocks noGrp="1"/>
          </p:cNvSpPr>
          <p:nvPr>
            <p:ph sz="quarter" idx="15"/>
          </p:nvPr>
        </p:nvSpPr>
        <p:spPr>
          <a:xfrm>
            <a:off x="206420" y="5910392"/>
            <a:ext cx="1499548" cy="365760"/>
          </a:xfrm>
        </p:spPr>
        <p:txBody>
          <a:bodyPr/>
          <a:lstStyle/>
          <a:p>
            <a:r>
              <a:rPr lang="en-US" altLang="en-US" sz="1800" dirty="0">
                <a:solidFill>
                  <a:schemeClr val="tx1"/>
                </a:solidFill>
                <a:ea typeface="Microsoft YaHei" panose="020B0503020204020204" pitchFamily="34" charset="-122"/>
              </a:rPr>
              <a:t>Figure 52.24</a:t>
            </a:r>
            <a:endParaRPr lang="en-US" sz="1800" dirty="0">
              <a:solidFill>
                <a:schemeClr val="tx1"/>
              </a:solidFill>
            </a:endParaRPr>
          </a:p>
        </p:txBody>
      </p:sp>
      <p:sp>
        <p:nvSpPr>
          <p:cNvPr id="11" name="Text Placeholder 5">
            <a:extLst>
              <a:ext uri="{FF2B5EF4-FFF2-40B4-BE49-F238E27FC236}">
                <a16:creationId xmlns:a16="http://schemas.microsoft.com/office/drawing/2014/main" id="{7E8BC315-02F1-440E-8AFC-966DF71CFC7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9" name="Slide Number Placeholder 6">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fld id="{68151E55-6873-49E2-B8D5-2F265E6F1973}" type="slidenum">
              <a:rPr lang="en-US" smtClean="0"/>
              <a:pPr/>
              <a:t>57</a:t>
            </a:fld>
            <a:endParaRPr lang="en-US"/>
          </a:p>
        </p:txBody>
      </p:sp>
    </p:spTree>
    <p:extLst>
      <p:ext uri="{BB962C8B-B14F-4D97-AF65-F5344CB8AC3E}">
        <p14:creationId xmlns:p14="http://schemas.microsoft.com/office/powerpoint/2010/main" val="20893543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Formation of the Eye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5" name="Content Placeholder 2">
            <a:extLst>
              <a:ext uri="{FF2B5EF4-FFF2-40B4-BE49-F238E27FC236}">
                <a16:creationId xmlns:a16="http://schemas.microsoft.com/office/drawing/2014/main" id="{9A100C6B-D72F-41C0-A196-A730D5E658CB}"/>
              </a:ext>
            </a:extLst>
          </p:cNvPr>
          <p:cNvSpPr>
            <a:spLocks noGrp="1"/>
          </p:cNvSpPr>
          <p:nvPr>
            <p:ph sz="quarter" idx="11"/>
          </p:nvPr>
        </p:nvSpPr>
        <p:spPr>
          <a:xfrm>
            <a:off x="342900" y="1276710"/>
            <a:ext cx="8458200" cy="2152290"/>
          </a:xfrm>
        </p:spPr>
        <p:txBody>
          <a:bodyPr/>
          <a:lstStyle/>
          <a:p>
            <a:pPr marL="342900" indent="-342900">
              <a:spcBef>
                <a:spcPts val="300"/>
              </a:spcBef>
              <a:spcAft>
                <a:spcPts val="300"/>
              </a:spcAft>
              <a:buFont typeface="Arial" panose="020B0604020202020204" pitchFamily="34" charset="0"/>
              <a:buChar char="•"/>
            </a:pPr>
            <a:r>
              <a:rPr lang="en-US" sz="2200" dirty="0"/>
              <a:t>An extension of the optic stalk grows until it contacts the surface ectoderm, where it induces a section of the ectoderm to pinch off and form the lens</a:t>
            </a:r>
          </a:p>
          <a:p>
            <a:pPr marL="342900" indent="-342900">
              <a:spcBef>
                <a:spcPts val="300"/>
              </a:spcBef>
              <a:spcAft>
                <a:spcPts val="300"/>
              </a:spcAft>
              <a:buFont typeface="Arial" panose="020B0604020202020204" pitchFamily="34" charset="0"/>
              <a:buChar char="•"/>
            </a:pPr>
            <a:r>
              <a:rPr lang="en-US" sz="2200" dirty="0"/>
              <a:t>Other structures of the eye develop from the optic stalk, with lens cells reciprocally inducing the formation of photoreceptors in the optic cup</a:t>
            </a:r>
          </a:p>
        </p:txBody>
      </p:sp>
      <p:pic>
        <p:nvPicPr>
          <p:cNvPr id="10" name="Picture 3" descr="An illustration shows the early development of the vertebrate eye.">
            <a:extLst>
              <a:ext uri="{FF2B5EF4-FFF2-40B4-BE49-F238E27FC236}">
                <a16:creationId xmlns:a16="http://schemas.microsoft.com/office/drawing/2014/main" id="{CE3CACDB-BECE-4D88-9F67-C2D1F2EE788C}"/>
              </a:ext>
            </a:extLst>
          </p:cNvPr>
          <p:cNvPicPr>
            <a:picLocks noChangeAspect="1" noChangeArrowheads="1"/>
          </p:cNvPicPr>
          <p:nvPr/>
        </p:nvPicPr>
        <p:blipFill>
          <a:blip r:embed="rId2"/>
          <a:stretch>
            <a:fillRect/>
          </a:stretch>
        </p:blipFill>
        <p:spPr bwMode="auto">
          <a:xfrm>
            <a:off x="550027" y="3746587"/>
            <a:ext cx="8097405" cy="192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Content Placeholder 4">
            <a:extLst>
              <a:ext uri="{FF2B5EF4-FFF2-40B4-BE49-F238E27FC236}">
                <a16:creationId xmlns:a16="http://schemas.microsoft.com/office/drawing/2014/main" id="{A28C0436-06C3-479B-AA20-6B6D8A553E6F}"/>
              </a:ext>
            </a:extLst>
          </p:cNvPr>
          <p:cNvSpPr>
            <a:spLocks noGrp="1"/>
          </p:cNvSpPr>
          <p:nvPr>
            <p:ph sz="quarter" idx="15"/>
          </p:nvPr>
        </p:nvSpPr>
        <p:spPr>
          <a:xfrm>
            <a:off x="206420" y="5910392"/>
            <a:ext cx="1499548" cy="365760"/>
          </a:xfrm>
        </p:spPr>
        <p:txBody>
          <a:bodyPr/>
          <a:lstStyle/>
          <a:p>
            <a:r>
              <a:rPr lang="en-US" altLang="en-US" sz="1800" dirty="0">
                <a:solidFill>
                  <a:schemeClr val="tx1"/>
                </a:solidFill>
                <a:ea typeface="Microsoft YaHei" panose="020B0503020204020204" pitchFamily="34" charset="-122"/>
              </a:rPr>
              <a:t>Figure 52.31</a:t>
            </a:r>
            <a:endParaRPr lang="en-US" sz="1800" dirty="0">
              <a:solidFill>
                <a:schemeClr val="tx1"/>
              </a:solidFill>
            </a:endParaRPr>
          </a:p>
        </p:txBody>
      </p:sp>
      <p:sp>
        <p:nvSpPr>
          <p:cNvPr id="11" name="Text Placeholder 5">
            <a:extLst>
              <a:ext uri="{FF2B5EF4-FFF2-40B4-BE49-F238E27FC236}">
                <a16:creationId xmlns:a16="http://schemas.microsoft.com/office/drawing/2014/main" id="{981313D8-211A-4458-AFAC-F42824236C59}"/>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9" name="Slide Number Placeholder 6">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fld id="{68151E55-6873-49E2-B8D5-2F265E6F1973}" type="slidenum">
              <a:rPr lang="en-US" smtClean="0"/>
              <a:pPr/>
              <a:t>58</a:t>
            </a:fld>
            <a:endParaRPr lang="en-US"/>
          </a:p>
        </p:txBody>
      </p:sp>
    </p:spTree>
    <p:extLst>
      <p:ext uri="{BB962C8B-B14F-4D97-AF65-F5344CB8AC3E}">
        <p14:creationId xmlns:p14="http://schemas.microsoft.com/office/powerpoint/2010/main" val="324762915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D8424A-3904-4637-A6E0-A6ADB9D8EA6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Human Development</a:t>
            </a:r>
          </a:p>
        </p:txBody>
      </p:sp>
      <p:sp>
        <p:nvSpPr>
          <p:cNvPr id="3" name="Content Placeholder 2">
            <a:extLst>
              <a:ext uri="{FF2B5EF4-FFF2-40B4-BE49-F238E27FC236}">
                <a16:creationId xmlns:a16="http://schemas.microsoft.com/office/drawing/2014/main" id="{EE1B49B8-C894-4A07-A9D4-3C46D4CA0B14}"/>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Human development from fertilization to birth takes an average of 266 days, or about 9 months</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Commonly divided into three periods called trimesters</a:t>
            </a:r>
          </a:p>
        </p:txBody>
      </p:sp>
      <p:sp>
        <p:nvSpPr>
          <p:cNvPr id="6" name="Slide Number Placeholder 3">
            <a:extLst>
              <a:ext uri="{FF2B5EF4-FFF2-40B4-BE49-F238E27FC236}">
                <a16:creationId xmlns:a16="http://schemas.microsoft.com/office/drawing/2014/main" id="{3474402C-ABBA-47A2-8DA7-E1C56B91942F}"/>
              </a:ext>
            </a:extLst>
          </p:cNvPr>
          <p:cNvSpPr>
            <a:spLocks noGrp="1"/>
          </p:cNvSpPr>
          <p:nvPr>
            <p:ph type="sldNum" sz="quarter" idx="10"/>
          </p:nvPr>
        </p:nvSpPr>
        <p:spPr/>
        <p:txBody>
          <a:bodyPr/>
          <a:lstStyle/>
          <a:p>
            <a:fld id="{68151E55-6873-49E2-B8D5-2F265E6F1973}" type="slidenum">
              <a:rPr lang="en-US" smtClean="0"/>
              <a:pPr/>
              <a:t>59</a:t>
            </a:fld>
            <a:endParaRPr lang="en-US"/>
          </a:p>
        </p:txBody>
      </p:sp>
    </p:spTree>
    <p:extLst>
      <p:ext uri="{BB962C8B-B14F-4D97-AF65-F5344CB8AC3E}">
        <p14:creationId xmlns:p14="http://schemas.microsoft.com/office/powerpoint/2010/main" val="18953191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Animal Reproductive Cells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0" name="Picture 2" descr="Two illustrations show a sea urchin egg, mammalian sperm, and two micrographs of hamster oocyte and human sperm on an egg.">
            <a:extLst>
              <a:ext uri="{FF2B5EF4-FFF2-40B4-BE49-F238E27FC236}">
                <a16:creationId xmlns:a16="http://schemas.microsoft.com/office/drawing/2014/main" id="{CE3CACDB-BECE-4D88-9F67-C2D1F2EE788C}"/>
              </a:ext>
            </a:extLst>
          </p:cNvPr>
          <p:cNvPicPr>
            <a:picLocks noChangeAspect="1" noChangeArrowheads="1"/>
          </p:cNvPicPr>
          <p:nvPr/>
        </p:nvPicPr>
        <p:blipFill>
          <a:blip r:embed="rId2"/>
          <a:stretch>
            <a:fillRect/>
          </a:stretch>
        </p:blipFill>
        <p:spPr bwMode="auto">
          <a:xfrm>
            <a:off x="352697" y="1641302"/>
            <a:ext cx="8438607" cy="3474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Content Placeholder 3">
            <a:extLst>
              <a:ext uri="{FF2B5EF4-FFF2-40B4-BE49-F238E27FC236}">
                <a16:creationId xmlns:a16="http://schemas.microsoft.com/office/drawing/2014/main" id="{2919D41A-A8A1-4794-A6D1-0F88657D1BED}"/>
              </a:ext>
            </a:extLst>
          </p:cNvPr>
          <p:cNvSpPr>
            <a:spLocks noGrp="1"/>
          </p:cNvSpPr>
          <p:nvPr>
            <p:ph sz="quarter" idx="11"/>
          </p:nvPr>
        </p:nvSpPr>
        <p:spPr>
          <a:xfrm>
            <a:off x="3552323" y="5216698"/>
            <a:ext cx="2039353" cy="179111"/>
          </a:xfrm>
        </p:spPr>
        <p:txBody>
          <a:bodyPr/>
          <a:lstStyle/>
          <a:p>
            <a:pPr algn="ctr"/>
            <a:r>
              <a:rPr lang="en-US" sz="800" dirty="0"/>
              <a:t>(c-d) David M. Phillips/Science Source </a:t>
            </a:r>
          </a:p>
        </p:txBody>
      </p:sp>
      <p:sp>
        <p:nvSpPr>
          <p:cNvPr id="16" name="Content Placeholder 4">
            <a:extLst>
              <a:ext uri="{FF2B5EF4-FFF2-40B4-BE49-F238E27FC236}">
                <a16:creationId xmlns:a16="http://schemas.microsoft.com/office/drawing/2014/main" id="{A28C0436-06C3-479B-AA20-6B6D8A553E6F}"/>
              </a:ext>
            </a:extLst>
          </p:cNvPr>
          <p:cNvSpPr>
            <a:spLocks noGrp="1"/>
          </p:cNvSpPr>
          <p:nvPr>
            <p:ph sz="quarter" idx="15"/>
          </p:nvPr>
        </p:nvSpPr>
        <p:spPr>
          <a:xfrm>
            <a:off x="0" y="6164546"/>
            <a:ext cx="1526843" cy="365760"/>
          </a:xfrm>
        </p:spPr>
        <p:txBody>
          <a:bodyPr/>
          <a:lstStyle/>
          <a:p>
            <a:r>
              <a:rPr lang="en-US" altLang="en-US" sz="1800" dirty="0">
                <a:solidFill>
                  <a:schemeClr val="tx1"/>
                </a:solidFill>
                <a:ea typeface="Microsoft YaHei" panose="020B0503020204020204" pitchFamily="34" charset="-122"/>
              </a:rPr>
              <a:t>Figure 52.1</a:t>
            </a:r>
            <a:endParaRPr lang="en-US" sz="1800" dirty="0">
              <a:solidFill>
                <a:schemeClr val="tx1"/>
              </a:solidFill>
            </a:endParaRPr>
          </a:p>
        </p:txBody>
      </p:sp>
      <p:sp>
        <p:nvSpPr>
          <p:cNvPr id="19" name="Text Placeholder 5">
            <a:extLst>
              <a:ext uri="{FF2B5EF4-FFF2-40B4-BE49-F238E27FC236}">
                <a16:creationId xmlns:a16="http://schemas.microsoft.com/office/drawing/2014/main" id="{6039A72D-277A-49EB-9692-26733249E088}"/>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9" name="Slide Number Placeholder 6">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184181960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F02716-383D-4C62-9E77-62C249884B0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First Trimester</a:t>
            </a:r>
          </a:p>
        </p:txBody>
      </p:sp>
      <p:sp>
        <p:nvSpPr>
          <p:cNvPr id="3" name="Content Placeholder 2">
            <a:extLst>
              <a:ext uri="{FF2B5EF4-FFF2-40B4-BE49-F238E27FC236}">
                <a16:creationId xmlns:a16="http://schemas.microsoft.com/office/drawing/2014/main" id="{55BDE7EE-56E8-4D45-8863-CAC4AFBCB49C}"/>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First month</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Zygote undergoes its first cleavage about 30 </a:t>
            </a:r>
            <a:r>
              <a:rPr lang="en-US" dirty="0" err="1">
                <a:solidFill>
                  <a:srgbClr val="000000"/>
                </a:solidFill>
                <a:latin typeface="Arial" panose="020B0604020202020204" pitchFamily="34" charset="0"/>
                <a:ea typeface="Verdana" panose="020B0604030504040204" pitchFamily="34" charset="0"/>
              </a:rPr>
              <a:t>hr</a:t>
            </a:r>
            <a:r>
              <a:rPr lang="en-US" dirty="0">
                <a:solidFill>
                  <a:srgbClr val="000000"/>
                </a:solidFill>
                <a:latin typeface="Arial" panose="020B0604020202020204" pitchFamily="34" charset="0"/>
                <a:ea typeface="Verdana" panose="020B0604030504040204" pitchFamily="34" charset="0"/>
              </a:rPr>
              <a:t> after fertilization</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By the time the embryo reaches the uterus, 6 to 7 days after fertilization, it has differentiated into a blastocyst</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Trophoblast cells digest their way into the endometrium in the process known as implantation</a:t>
            </a:r>
          </a:p>
        </p:txBody>
      </p:sp>
      <p:sp>
        <p:nvSpPr>
          <p:cNvPr id="6" name="Slide Number Placeholder 3">
            <a:extLst>
              <a:ext uri="{FF2B5EF4-FFF2-40B4-BE49-F238E27FC236}">
                <a16:creationId xmlns:a16="http://schemas.microsoft.com/office/drawing/2014/main" id="{BA613B2A-C09E-4DBB-823C-810A4704A6DF}"/>
              </a:ext>
            </a:extLst>
          </p:cNvPr>
          <p:cNvSpPr>
            <a:spLocks noGrp="1"/>
          </p:cNvSpPr>
          <p:nvPr>
            <p:ph type="sldNum" sz="quarter" idx="10"/>
          </p:nvPr>
        </p:nvSpPr>
        <p:spPr/>
        <p:txBody>
          <a:bodyPr/>
          <a:lstStyle/>
          <a:p>
            <a:fld id="{68151E55-6873-49E2-B8D5-2F265E6F1973}" type="slidenum">
              <a:rPr lang="en-US" smtClean="0"/>
              <a:pPr/>
              <a:t>60</a:t>
            </a:fld>
            <a:endParaRPr lang="en-US"/>
          </a:p>
        </p:txBody>
      </p:sp>
    </p:spTree>
    <p:extLst>
      <p:ext uri="{BB962C8B-B14F-4D97-AF65-F5344CB8AC3E}">
        <p14:creationId xmlns:p14="http://schemas.microsoft.com/office/powerpoint/2010/main" val="119182783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Developing Human at 4 Weeks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0" name="Picture 2" descr="Illustration shows developing human embryo at 4 weeks looks like a reptile.">
            <a:extLst>
              <a:ext uri="{FF2B5EF4-FFF2-40B4-BE49-F238E27FC236}">
                <a16:creationId xmlns:a16="http://schemas.microsoft.com/office/drawing/2014/main" id="{CE3CACDB-BECE-4D88-9F67-C2D1F2EE788C}"/>
              </a:ext>
            </a:extLst>
          </p:cNvPr>
          <p:cNvPicPr>
            <a:picLocks noChangeAspect="1" noChangeArrowheads="1"/>
          </p:cNvPicPr>
          <p:nvPr/>
        </p:nvPicPr>
        <p:blipFill rotWithShape="1">
          <a:blip r:embed="rId2"/>
          <a:srcRect r="51544" b="52166"/>
          <a:stretch/>
        </p:blipFill>
        <p:spPr bwMode="auto">
          <a:xfrm>
            <a:off x="2407563" y="1084311"/>
            <a:ext cx="4328875" cy="475488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Content Placeholder 3">
            <a:extLst>
              <a:ext uri="{FF2B5EF4-FFF2-40B4-BE49-F238E27FC236}">
                <a16:creationId xmlns:a16="http://schemas.microsoft.com/office/drawing/2014/main" id="{2919D41A-A8A1-4794-A6D1-0F88657D1BED}"/>
              </a:ext>
            </a:extLst>
          </p:cNvPr>
          <p:cNvSpPr>
            <a:spLocks noGrp="1"/>
          </p:cNvSpPr>
          <p:nvPr>
            <p:ph sz="quarter" idx="11"/>
          </p:nvPr>
        </p:nvSpPr>
        <p:spPr>
          <a:xfrm>
            <a:off x="3291840" y="5925284"/>
            <a:ext cx="2560320" cy="192024"/>
          </a:xfrm>
        </p:spPr>
        <p:txBody>
          <a:bodyPr/>
          <a:lstStyle/>
          <a:p>
            <a:pPr algn="ctr"/>
            <a:r>
              <a:rPr lang="en-US" sz="800" dirty="0"/>
              <a:t>(a) </a:t>
            </a:r>
            <a:r>
              <a:rPr lang="en-US" sz="800" dirty="0" err="1"/>
              <a:t>Omikron</a:t>
            </a:r>
            <a:r>
              <a:rPr lang="en-US" sz="800" dirty="0"/>
              <a:t>/Science Source </a:t>
            </a:r>
            <a:endParaRPr lang="en-US" sz="800" dirty="0">
              <a:solidFill>
                <a:schemeClr val="tx1"/>
              </a:solidFill>
            </a:endParaRPr>
          </a:p>
        </p:txBody>
      </p:sp>
      <p:sp>
        <p:nvSpPr>
          <p:cNvPr id="16" name="Content Placeholder 4">
            <a:extLst>
              <a:ext uri="{FF2B5EF4-FFF2-40B4-BE49-F238E27FC236}">
                <a16:creationId xmlns:a16="http://schemas.microsoft.com/office/drawing/2014/main" id="{A28C0436-06C3-479B-AA20-6B6D8A553E6F}"/>
              </a:ext>
            </a:extLst>
          </p:cNvPr>
          <p:cNvSpPr>
            <a:spLocks noGrp="1"/>
          </p:cNvSpPr>
          <p:nvPr>
            <p:ph sz="quarter" idx="15"/>
          </p:nvPr>
        </p:nvSpPr>
        <p:spPr>
          <a:xfrm>
            <a:off x="206419" y="5910392"/>
            <a:ext cx="1786153" cy="365760"/>
          </a:xfrm>
        </p:spPr>
        <p:txBody>
          <a:bodyPr/>
          <a:lstStyle/>
          <a:p>
            <a:r>
              <a:rPr lang="en-US" altLang="en-US" sz="1800" dirty="0">
                <a:solidFill>
                  <a:schemeClr val="tx1"/>
                </a:solidFill>
                <a:ea typeface="Microsoft YaHei" panose="020B0503020204020204" pitchFamily="34" charset="-122"/>
              </a:rPr>
              <a:t>Figure 52.33a</a:t>
            </a:r>
            <a:endParaRPr lang="en-US" sz="1800" dirty="0">
              <a:solidFill>
                <a:schemeClr val="tx1"/>
              </a:solidFill>
            </a:endParaRPr>
          </a:p>
        </p:txBody>
      </p:sp>
      <p:sp>
        <p:nvSpPr>
          <p:cNvPr id="9" name="Slide Number Placeholder 5">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fld id="{68151E55-6873-49E2-B8D5-2F265E6F1973}" type="slidenum">
              <a:rPr lang="en-US" smtClean="0"/>
              <a:pPr/>
              <a:t>61</a:t>
            </a:fld>
            <a:endParaRPr lang="en-US"/>
          </a:p>
        </p:txBody>
      </p:sp>
    </p:spTree>
    <p:extLst>
      <p:ext uri="{BB962C8B-B14F-4D97-AF65-F5344CB8AC3E}">
        <p14:creationId xmlns:p14="http://schemas.microsoft.com/office/powerpoint/2010/main" val="137742473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12DE9D-866D-4035-8E5F-FC52B6607EA5}"/>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First Month</a:t>
            </a:r>
          </a:p>
        </p:txBody>
      </p:sp>
      <p:sp>
        <p:nvSpPr>
          <p:cNvPr id="3" name="Content Placeholder 2">
            <a:extLst>
              <a:ext uri="{FF2B5EF4-FFF2-40B4-BE49-F238E27FC236}">
                <a16:creationId xmlns:a16="http://schemas.microsoft.com/office/drawing/2014/main" id="{6032A70F-91C4-48B8-93BF-BC483FFDFB59}"/>
              </a:ext>
            </a:extLst>
          </p:cNvPr>
          <p:cNvSpPr>
            <a:spLocks noGrp="1"/>
          </p:cNvSpPr>
          <p:nvPr>
            <p:ph sz="quarter" idx="11"/>
          </p:nvPr>
        </p:nvSpPr>
        <p:spPr/>
        <p:txBody>
          <a:bodyPr/>
          <a:lstStyle/>
          <a:p>
            <a:pPr>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First month</a:t>
            </a:r>
          </a:p>
          <a:p>
            <a:pPr marL="342900" indent="-342900">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During the second week, the developing chorion and mother’s endometrium engage to form the placenta</a:t>
            </a:r>
          </a:p>
          <a:p>
            <a:pPr lvl="2" indent="-283464">
              <a:spcBef>
                <a:spcPts val="6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Mom and baby’s blood come into close proximity, but do not mix – gases are exchanged</a:t>
            </a:r>
          </a:p>
          <a:p>
            <a:pPr lvl="2" indent="-283464">
              <a:spcBef>
                <a:spcPts val="6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One hormone released by the placenta is human chorionic gonadotropin (</a:t>
            </a:r>
            <a:r>
              <a:rPr lang="en-US" dirty="0" err="1">
                <a:solidFill>
                  <a:srgbClr val="000000"/>
                </a:solidFill>
                <a:latin typeface="Arial" panose="020B0604020202020204" pitchFamily="34" charset="0"/>
                <a:ea typeface="Verdana" panose="020B0604030504040204" pitchFamily="34" charset="0"/>
              </a:rPr>
              <a:t>hC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G)</a:t>
            </a:r>
          </a:p>
          <a:p>
            <a:pPr marL="342900" indent="-342900">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Gastrulation occurs in the second week</a:t>
            </a:r>
          </a:p>
          <a:p>
            <a:pPr marL="342900" indent="-342900">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Neurulation occurs in the third week</a:t>
            </a:r>
          </a:p>
          <a:p>
            <a:pPr marL="342900" indent="-342900">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Organogenesis begins in the fourth week</a:t>
            </a:r>
          </a:p>
          <a:p>
            <a:pPr marL="342900" indent="-342900">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Embryo is 5 mm in length</a:t>
            </a:r>
          </a:p>
        </p:txBody>
      </p:sp>
      <p:sp>
        <p:nvSpPr>
          <p:cNvPr id="6" name="Slide Number Placeholder 3">
            <a:extLst>
              <a:ext uri="{FF2B5EF4-FFF2-40B4-BE49-F238E27FC236}">
                <a16:creationId xmlns:a16="http://schemas.microsoft.com/office/drawing/2014/main" id="{CF853116-E618-4CD3-B179-5082D7BB11A5}"/>
              </a:ext>
            </a:extLst>
          </p:cNvPr>
          <p:cNvSpPr>
            <a:spLocks noGrp="1"/>
          </p:cNvSpPr>
          <p:nvPr>
            <p:ph type="sldNum" sz="quarter" idx="10"/>
          </p:nvPr>
        </p:nvSpPr>
        <p:spPr/>
        <p:txBody>
          <a:bodyPr/>
          <a:lstStyle/>
          <a:p>
            <a:fld id="{68151E55-6873-49E2-B8D5-2F265E6F1973}" type="slidenum">
              <a:rPr lang="en-US" smtClean="0"/>
              <a:pPr/>
              <a:t>62</a:t>
            </a:fld>
            <a:endParaRPr lang="en-US"/>
          </a:p>
        </p:txBody>
      </p:sp>
    </p:spTree>
    <p:extLst>
      <p:ext uri="{BB962C8B-B14F-4D97-AF65-F5344CB8AC3E}">
        <p14:creationId xmlns:p14="http://schemas.microsoft.com/office/powerpoint/2010/main" val="347219816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Structure of the Placenta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0" name="Picture 2" descr="An illustration and an image show the structure of the placenta.">
            <a:extLst>
              <a:ext uri="{FF2B5EF4-FFF2-40B4-BE49-F238E27FC236}">
                <a16:creationId xmlns:a16="http://schemas.microsoft.com/office/drawing/2014/main" id="{CE3CACDB-BECE-4D88-9F67-C2D1F2EE788C}"/>
              </a:ext>
            </a:extLst>
          </p:cNvPr>
          <p:cNvPicPr>
            <a:picLocks noChangeAspect="1" noChangeArrowheads="1"/>
          </p:cNvPicPr>
          <p:nvPr/>
        </p:nvPicPr>
        <p:blipFill>
          <a:blip r:embed="rId2"/>
          <a:stretch>
            <a:fillRect/>
          </a:stretch>
        </p:blipFill>
        <p:spPr bwMode="auto">
          <a:xfrm>
            <a:off x="642926" y="1221711"/>
            <a:ext cx="7858149" cy="43891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Content Placeholder 3">
            <a:extLst>
              <a:ext uri="{FF2B5EF4-FFF2-40B4-BE49-F238E27FC236}">
                <a16:creationId xmlns:a16="http://schemas.microsoft.com/office/drawing/2014/main" id="{2919D41A-A8A1-4794-A6D1-0F88657D1BED}"/>
              </a:ext>
            </a:extLst>
          </p:cNvPr>
          <p:cNvSpPr>
            <a:spLocks noGrp="1"/>
          </p:cNvSpPr>
          <p:nvPr>
            <p:ph sz="quarter" idx="11"/>
          </p:nvPr>
        </p:nvSpPr>
        <p:spPr>
          <a:xfrm>
            <a:off x="3291840" y="5700305"/>
            <a:ext cx="2560320" cy="192024"/>
          </a:xfrm>
        </p:spPr>
        <p:txBody>
          <a:bodyPr/>
          <a:lstStyle/>
          <a:p>
            <a:pPr algn="ctr"/>
            <a:r>
              <a:rPr lang="en-US" sz="800" dirty="0"/>
              <a:t>(b) Science Photo Library/Science Source</a:t>
            </a:r>
            <a:endParaRPr lang="en-US" sz="800" dirty="0">
              <a:solidFill>
                <a:schemeClr val="tx1"/>
              </a:solidFill>
            </a:endParaRPr>
          </a:p>
        </p:txBody>
      </p:sp>
      <p:sp>
        <p:nvSpPr>
          <p:cNvPr id="16" name="Content Placeholder 4">
            <a:extLst>
              <a:ext uri="{FF2B5EF4-FFF2-40B4-BE49-F238E27FC236}">
                <a16:creationId xmlns:a16="http://schemas.microsoft.com/office/drawing/2014/main" id="{A28C0436-06C3-479B-AA20-6B6D8A553E6F}"/>
              </a:ext>
            </a:extLst>
          </p:cNvPr>
          <p:cNvSpPr>
            <a:spLocks noGrp="1"/>
          </p:cNvSpPr>
          <p:nvPr>
            <p:ph sz="quarter" idx="15"/>
          </p:nvPr>
        </p:nvSpPr>
        <p:spPr>
          <a:xfrm>
            <a:off x="206419" y="5910392"/>
            <a:ext cx="1786153" cy="365760"/>
          </a:xfrm>
        </p:spPr>
        <p:txBody>
          <a:bodyPr/>
          <a:lstStyle/>
          <a:p>
            <a:r>
              <a:rPr lang="en-US" altLang="en-US" sz="1800" dirty="0">
                <a:solidFill>
                  <a:schemeClr val="tx1"/>
                </a:solidFill>
                <a:ea typeface="Microsoft YaHei" panose="020B0503020204020204" pitchFamily="34" charset="-122"/>
              </a:rPr>
              <a:t>Figure 52.32</a:t>
            </a:r>
            <a:endParaRPr lang="en-US" sz="1800" dirty="0">
              <a:solidFill>
                <a:schemeClr val="tx1"/>
              </a:solidFill>
            </a:endParaRPr>
          </a:p>
        </p:txBody>
      </p:sp>
      <p:sp>
        <p:nvSpPr>
          <p:cNvPr id="11" name="Text Placeholder 5">
            <a:extLst>
              <a:ext uri="{FF2B5EF4-FFF2-40B4-BE49-F238E27FC236}">
                <a16:creationId xmlns:a16="http://schemas.microsoft.com/office/drawing/2014/main" id="{30A7F142-4D4C-4F51-AC25-E984C99748A5}"/>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9" name="Slide Number Placeholder 6">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fld id="{68151E55-6873-49E2-B8D5-2F265E6F1973}" type="slidenum">
              <a:rPr lang="en-US" smtClean="0"/>
              <a:pPr/>
              <a:t>63</a:t>
            </a:fld>
            <a:endParaRPr lang="en-US"/>
          </a:p>
        </p:txBody>
      </p:sp>
    </p:spTree>
    <p:extLst>
      <p:ext uri="{BB962C8B-B14F-4D97-AF65-F5344CB8AC3E}">
        <p14:creationId xmlns:p14="http://schemas.microsoft.com/office/powerpoint/2010/main" val="185564898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8C9C19-D0E6-44B4-A2BB-43EEC26A148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Second Month</a:t>
            </a:r>
          </a:p>
        </p:txBody>
      </p:sp>
      <p:sp>
        <p:nvSpPr>
          <p:cNvPr id="3" name="Content Placeholder 2">
            <a:extLst>
              <a:ext uri="{FF2B5EF4-FFF2-40B4-BE49-F238E27FC236}">
                <a16:creationId xmlns:a16="http://schemas.microsoft.com/office/drawing/2014/main" id="{12534B50-A077-447A-8EE1-37E2DD4CE645}"/>
              </a:ext>
            </a:extLst>
          </p:cNvPr>
          <p:cNvSpPr>
            <a:spLocks noGrp="1"/>
          </p:cNvSpPr>
          <p:nvPr>
            <p:ph sz="quarter" idx="11"/>
          </p:nvPr>
        </p:nvSpPr>
        <p:spPr/>
        <p:txBody>
          <a:bodyPr/>
          <a:lstStyle/>
          <a:p>
            <a:pPr marL="342900" lvl="0" indent="-342900">
              <a:lnSpc>
                <a:spcPct val="110000"/>
              </a:lnSpc>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Organogenesis continues</a:t>
            </a:r>
          </a:p>
          <a:p>
            <a:pPr marL="342900" lvl="0" indent="-342900">
              <a:lnSpc>
                <a:spcPct val="110000"/>
              </a:lnSpc>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Miniature limbs assume adult shape</a:t>
            </a:r>
          </a:p>
          <a:p>
            <a:pPr marL="342900" lvl="0" indent="-342900">
              <a:lnSpc>
                <a:spcPct val="110000"/>
              </a:lnSpc>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All major organs in the body established</a:t>
            </a:r>
          </a:p>
          <a:p>
            <a:pPr marL="342900" lvl="0" indent="-342900">
              <a:lnSpc>
                <a:spcPct val="110000"/>
              </a:lnSpc>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Embryo grows to about 25 mm in length</a:t>
            </a:r>
          </a:p>
          <a:p>
            <a:pPr marL="342900" lvl="0" indent="-342900">
              <a:lnSpc>
                <a:spcPct val="110000"/>
              </a:lnSpc>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Weighs about 1 g, and looks distinctly human</a:t>
            </a:r>
          </a:p>
          <a:p>
            <a:pPr marL="342900" lvl="0" indent="-342900">
              <a:lnSpc>
                <a:spcPct val="110000"/>
              </a:lnSpc>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9th week marks the transition from embryo to fetus</a:t>
            </a:r>
          </a:p>
        </p:txBody>
      </p:sp>
      <p:sp>
        <p:nvSpPr>
          <p:cNvPr id="6" name="Slide Number Placeholder 3">
            <a:extLst>
              <a:ext uri="{FF2B5EF4-FFF2-40B4-BE49-F238E27FC236}">
                <a16:creationId xmlns:a16="http://schemas.microsoft.com/office/drawing/2014/main" id="{5F0B14E4-44E7-49E2-BCC6-8143D52F3EC5}"/>
              </a:ext>
            </a:extLst>
          </p:cNvPr>
          <p:cNvSpPr>
            <a:spLocks noGrp="1"/>
          </p:cNvSpPr>
          <p:nvPr>
            <p:ph type="sldNum" sz="quarter" idx="10"/>
          </p:nvPr>
        </p:nvSpPr>
        <p:spPr/>
        <p:txBody>
          <a:bodyPr/>
          <a:lstStyle/>
          <a:p>
            <a:fld id="{68151E55-6873-49E2-B8D5-2F265E6F1973}" type="slidenum">
              <a:rPr lang="en-US" smtClean="0"/>
              <a:pPr/>
              <a:t>64</a:t>
            </a:fld>
            <a:endParaRPr lang="en-US"/>
          </a:p>
        </p:txBody>
      </p:sp>
    </p:spTree>
    <p:extLst>
      <p:ext uri="{BB962C8B-B14F-4D97-AF65-F5344CB8AC3E}">
        <p14:creationId xmlns:p14="http://schemas.microsoft.com/office/powerpoint/2010/main" val="259101624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Developing Human at End of 5th Week</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0" name="Picture 2" descr="In 6 weeks, has a tail.">
            <a:extLst>
              <a:ext uri="{FF2B5EF4-FFF2-40B4-BE49-F238E27FC236}">
                <a16:creationId xmlns:a16="http://schemas.microsoft.com/office/drawing/2014/main" id="{CE3CACDB-BECE-4D88-9F67-C2D1F2EE788C}"/>
              </a:ext>
            </a:extLst>
          </p:cNvPr>
          <p:cNvPicPr>
            <a:picLocks noChangeAspect="1" noChangeArrowheads="1"/>
          </p:cNvPicPr>
          <p:nvPr/>
        </p:nvPicPr>
        <p:blipFill rotWithShape="1">
          <a:blip r:embed="rId2"/>
          <a:srcRect l="50070" r="1696" b="52255"/>
          <a:stretch/>
        </p:blipFill>
        <p:spPr bwMode="auto">
          <a:xfrm>
            <a:off x="2413530" y="1039124"/>
            <a:ext cx="4316940" cy="475488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Content Placeholder 3">
            <a:extLst>
              <a:ext uri="{FF2B5EF4-FFF2-40B4-BE49-F238E27FC236}">
                <a16:creationId xmlns:a16="http://schemas.microsoft.com/office/drawing/2014/main" id="{2919D41A-A8A1-4794-A6D1-0F88657D1BED}"/>
              </a:ext>
            </a:extLst>
          </p:cNvPr>
          <p:cNvSpPr>
            <a:spLocks noGrp="1"/>
          </p:cNvSpPr>
          <p:nvPr>
            <p:ph sz="quarter" idx="11"/>
          </p:nvPr>
        </p:nvSpPr>
        <p:spPr>
          <a:xfrm>
            <a:off x="3291840" y="5911636"/>
            <a:ext cx="2560320" cy="192024"/>
          </a:xfrm>
        </p:spPr>
        <p:txBody>
          <a:bodyPr/>
          <a:lstStyle/>
          <a:p>
            <a:pPr algn="ctr"/>
            <a:r>
              <a:rPr lang="en-US" sz="800" dirty="0"/>
              <a:t>(b) </a:t>
            </a:r>
            <a:r>
              <a:rPr lang="en-US" sz="800" dirty="0" err="1"/>
              <a:t>Kage-Mikrofotografie</a:t>
            </a:r>
            <a:r>
              <a:rPr lang="en-US" sz="800" dirty="0"/>
              <a:t>/age </a:t>
            </a:r>
            <a:r>
              <a:rPr lang="en-US" sz="800" dirty="0" err="1"/>
              <a:t>fotostock</a:t>
            </a:r>
            <a:endParaRPr lang="en-US" sz="800" dirty="0">
              <a:solidFill>
                <a:schemeClr val="tx1"/>
              </a:solidFill>
            </a:endParaRPr>
          </a:p>
        </p:txBody>
      </p:sp>
      <p:sp>
        <p:nvSpPr>
          <p:cNvPr id="16" name="Content Placeholder 4">
            <a:extLst>
              <a:ext uri="{FF2B5EF4-FFF2-40B4-BE49-F238E27FC236}">
                <a16:creationId xmlns:a16="http://schemas.microsoft.com/office/drawing/2014/main" id="{A28C0436-06C3-479B-AA20-6B6D8A553E6F}"/>
              </a:ext>
            </a:extLst>
          </p:cNvPr>
          <p:cNvSpPr>
            <a:spLocks noGrp="1"/>
          </p:cNvSpPr>
          <p:nvPr>
            <p:ph sz="quarter" idx="15"/>
          </p:nvPr>
        </p:nvSpPr>
        <p:spPr>
          <a:xfrm>
            <a:off x="206419" y="5910392"/>
            <a:ext cx="1786153" cy="365760"/>
          </a:xfrm>
        </p:spPr>
        <p:txBody>
          <a:bodyPr/>
          <a:lstStyle/>
          <a:p>
            <a:r>
              <a:rPr lang="en-US" altLang="en-US" sz="1800" dirty="0">
                <a:solidFill>
                  <a:schemeClr val="tx1"/>
                </a:solidFill>
                <a:ea typeface="Microsoft YaHei" panose="020B0503020204020204" pitchFamily="34" charset="-122"/>
              </a:rPr>
              <a:t>Figure 52.33b</a:t>
            </a:r>
            <a:endParaRPr lang="en-US" sz="1800" dirty="0">
              <a:solidFill>
                <a:schemeClr val="tx1"/>
              </a:solidFill>
            </a:endParaRPr>
          </a:p>
        </p:txBody>
      </p:sp>
      <p:sp>
        <p:nvSpPr>
          <p:cNvPr id="9" name="Slide Number Placeholder 5">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fld id="{68151E55-6873-49E2-B8D5-2F265E6F1973}" type="slidenum">
              <a:rPr lang="en-US" smtClean="0"/>
              <a:pPr/>
              <a:t>65</a:t>
            </a:fld>
            <a:endParaRPr lang="en-US"/>
          </a:p>
        </p:txBody>
      </p:sp>
    </p:spTree>
    <p:extLst>
      <p:ext uri="{BB962C8B-B14F-4D97-AF65-F5344CB8AC3E}">
        <p14:creationId xmlns:p14="http://schemas.microsoft.com/office/powerpoint/2010/main" val="155789953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323F2F-FCBA-41DB-AA9D-C045CDCD4EB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Third Month</a:t>
            </a:r>
          </a:p>
        </p:txBody>
      </p:sp>
      <p:sp>
        <p:nvSpPr>
          <p:cNvPr id="3" name="Content Placeholder 2">
            <a:extLst>
              <a:ext uri="{FF2B5EF4-FFF2-40B4-BE49-F238E27FC236}">
                <a16:creationId xmlns:a16="http://schemas.microsoft.com/office/drawing/2014/main" id="{B4EBCBCA-B1A4-4825-B62F-9AA21582A2F4}"/>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Nervous system develops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Limbs start to move</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Secretion of </a:t>
            </a:r>
            <a:r>
              <a:rPr lang="en-US" dirty="0" err="1">
                <a:solidFill>
                  <a:srgbClr val="000000"/>
                </a:solidFill>
                <a:latin typeface="Arial" panose="020B0604020202020204" pitchFamily="34" charset="0"/>
                <a:ea typeface="Verdana" panose="020B0604030504040204" pitchFamily="34" charset="0"/>
              </a:rPr>
              <a:t>hCG</a:t>
            </a:r>
            <a:r>
              <a:rPr lang="en-US" dirty="0">
                <a:solidFill>
                  <a:srgbClr val="000000"/>
                </a:solidFill>
                <a:latin typeface="Arial" panose="020B0604020202020204" pitchFamily="34" charset="0"/>
                <a:ea typeface="Verdana" panose="020B0604030504040204" pitchFamily="34" charset="0"/>
              </a:rPr>
              <a:t> by the placenta declines, and so corpus luteum degenerates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Placenta takes over hormone secretion</a:t>
            </a:r>
          </a:p>
        </p:txBody>
      </p:sp>
      <p:sp>
        <p:nvSpPr>
          <p:cNvPr id="6" name="Slide Number Placeholder 3">
            <a:extLst>
              <a:ext uri="{FF2B5EF4-FFF2-40B4-BE49-F238E27FC236}">
                <a16:creationId xmlns:a16="http://schemas.microsoft.com/office/drawing/2014/main" id="{468658EB-43C6-4385-A5E7-84A45CB8E4F0}"/>
              </a:ext>
            </a:extLst>
          </p:cNvPr>
          <p:cNvSpPr>
            <a:spLocks noGrp="1"/>
          </p:cNvSpPr>
          <p:nvPr>
            <p:ph type="sldNum" sz="quarter" idx="10"/>
          </p:nvPr>
        </p:nvSpPr>
        <p:spPr/>
        <p:txBody>
          <a:bodyPr/>
          <a:lstStyle/>
          <a:p>
            <a:fld id="{68151E55-6873-49E2-B8D5-2F265E6F1973}" type="slidenum">
              <a:rPr lang="en-US" smtClean="0"/>
              <a:pPr/>
              <a:t>66</a:t>
            </a:fld>
            <a:endParaRPr lang="en-US"/>
          </a:p>
        </p:txBody>
      </p:sp>
    </p:spTree>
    <p:extLst>
      <p:ext uri="{BB962C8B-B14F-4D97-AF65-F5344CB8AC3E}">
        <p14:creationId xmlns:p14="http://schemas.microsoft.com/office/powerpoint/2010/main" val="309498529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Developing Human at 3 Months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0" name="Picture 2" descr="At 3 months, human-like.">
            <a:extLst>
              <a:ext uri="{FF2B5EF4-FFF2-40B4-BE49-F238E27FC236}">
                <a16:creationId xmlns:a16="http://schemas.microsoft.com/office/drawing/2014/main" id="{CE3CACDB-BECE-4D88-9F67-C2D1F2EE788C}"/>
              </a:ext>
            </a:extLst>
          </p:cNvPr>
          <p:cNvPicPr>
            <a:picLocks noChangeAspect="1" noChangeArrowheads="1"/>
          </p:cNvPicPr>
          <p:nvPr/>
        </p:nvPicPr>
        <p:blipFill rotWithShape="1">
          <a:blip r:embed="rId2"/>
          <a:srcRect t="48957" r="50651"/>
          <a:stretch/>
        </p:blipFill>
        <p:spPr bwMode="auto">
          <a:xfrm>
            <a:off x="2506305" y="1089529"/>
            <a:ext cx="4131391" cy="475488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Content Placeholder 3">
            <a:extLst>
              <a:ext uri="{FF2B5EF4-FFF2-40B4-BE49-F238E27FC236}">
                <a16:creationId xmlns:a16="http://schemas.microsoft.com/office/drawing/2014/main" id="{2919D41A-A8A1-4794-A6D1-0F88657D1BED}"/>
              </a:ext>
            </a:extLst>
          </p:cNvPr>
          <p:cNvSpPr>
            <a:spLocks noGrp="1"/>
          </p:cNvSpPr>
          <p:nvPr>
            <p:ph sz="quarter" idx="11"/>
          </p:nvPr>
        </p:nvSpPr>
        <p:spPr>
          <a:xfrm>
            <a:off x="3291840" y="5966228"/>
            <a:ext cx="2560320" cy="192024"/>
          </a:xfrm>
        </p:spPr>
        <p:txBody>
          <a:bodyPr/>
          <a:lstStyle/>
          <a:p>
            <a:pPr algn="ctr"/>
            <a:r>
              <a:rPr lang="en-US" sz="800" dirty="0"/>
              <a:t>(c) Steve Allen/Brand X Pictures/Getty Images</a:t>
            </a:r>
            <a:endParaRPr lang="en-US" sz="800" dirty="0">
              <a:solidFill>
                <a:schemeClr val="tx1"/>
              </a:solidFill>
            </a:endParaRPr>
          </a:p>
        </p:txBody>
      </p:sp>
      <p:sp>
        <p:nvSpPr>
          <p:cNvPr id="16" name="Content Placeholder 4">
            <a:extLst>
              <a:ext uri="{FF2B5EF4-FFF2-40B4-BE49-F238E27FC236}">
                <a16:creationId xmlns:a16="http://schemas.microsoft.com/office/drawing/2014/main" id="{A28C0436-06C3-479B-AA20-6B6D8A553E6F}"/>
              </a:ext>
            </a:extLst>
          </p:cNvPr>
          <p:cNvSpPr>
            <a:spLocks noGrp="1"/>
          </p:cNvSpPr>
          <p:nvPr>
            <p:ph sz="quarter" idx="15"/>
          </p:nvPr>
        </p:nvSpPr>
        <p:spPr>
          <a:xfrm>
            <a:off x="206419" y="5910392"/>
            <a:ext cx="1786153" cy="365760"/>
          </a:xfrm>
        </p:spPr>
        <p:txBody>
          <a:bodyPr/>
          <a:lstStyle/>
          <a:p>
            <a:r>
              <a:rPr lang="en-US" altLang="en-US" sz="1800" dirty="0">
                <a:solidFill>
                  <a:schemeClr val="tx1"/>
                </a:solidFill>
                <a:ea typeface="Microsoft YaHei" panose="020B0503020204020204" pitchFamily="34" charset="-122"/>
              </a:rPr>
              <a:t>Figure 52.33c</a:t>
            </a:r>
            <a:endParaRPr lang="en-US" sz="1800" dirty="0">
              <a:solidFill>
                <a:schemeClr val="tx1"/>
              </a:solidFill>
            </a:endParaRPr>
          </a:p>
        </p:txBody>
      </p:sp>
      <p:sp>
        <p:nvSpPr>
          <p:cNvPr id="9" name="Slide Number Placeholder 5">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fld id="{68151E55-6873-49E2-B8D5-2F265E6F1973}" type="slidenum">
              <a:rPr lang="en-US" smtClean="0"/>
              <a:pPr/>
              <a:t>67</a:t>
            </a:fld>
            <a:endParaRPr lang="en-US"/>
          </a:p>
        </p:txBody>
      </p:sp>
    </p:spTree>
    <p:extLst>
      <p:ext uri="{BB962C8B-B14F-4D97-AF65-F5344CB8AC3E}">
        <p14:creationId xmlns:p14="http://schemas.microsoft.com/office/powerpoint/2010/main" val="159267165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Hormonal Secretion of the Placenta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16" name="Content Placeholder 2">
            <a:extLst>
              <a:ext uri="{FF2B5EF4-FFF2-40B4-BE49-F238E27FC236}">
                <a16:creationId xmlns:a16="http://schemas.microsoft.com/office/drawing/2014/main" id="{A28C0436-06C3-479B-AA20-6B6D8A553E6F}"/>
              </a:ext>
            </a:extLst>
          </p:cNvPr>
          <p:cNvSpPr>
            <a:spLocks noGrp="1"/>
          </p:cNvSpPr>
          <p:nvPr>
            <p:ph sz="quarter" idx="11"/>
          </p:nvPr>
        </p:nvSpPr>
        <p:spPr>
          <a:xfrm>
            <a:off x="207167" y="5910036"/>
            <a:ext cx="1783080" cy="365760"/>
          </a:xfrm>
        </p:spPr>
        <p:txBody>
          <a:bodyPr/>
          <a:lstStyle/>
          <a:p>
            <a:r>
              <a:rPr lang="en-US" altLang="en-US" sz="1800" dirty="0">
                <a:solidFill>
                  <a:schemeClr val="tx1"/>
                </a:solidFill>
                <a:ea typeface="Microsoft YaHei" panose="020B0503020204020204" pitchFamily="34" charset="-122"/>
              </a:rPr>
              <a:t>Figure 52.34</a:t>
            </a:r>
            <a:endParaRPr lang="en-US" sz="1800" dirty="0">
              <a:solidFill>
                <a:schemeClr val="tx1"/>
              </a:solidFill>
            </a:endParaRPr>
          </a:p>
        </p:txBody>
      </p:sp>
      <p:pic>
        <p:nvPicPr>
          <p:cNvPr id="10" name="Picture 3" descr="A graph shows the hormonal secretion concentration by the placenta during months of pregnancy.">
            <a:extLst>
              <a:ext uri="{FF2B5EF4-FFF2-40B4-BE49-F238E27FC236}">
                <a16:creationId xmlns:a16="http://schemas.microsoft.com/office/drawing/2014/main" id="{CE3CACDB-BECE-4D88-9F67-C2D1F2EE788C}"/>
              </a:ext>
            </a:extLst>
          </p:cNvPr>
          <p:cNvPicPr>
            <a:picLocks noChangeAspect="1" noChangeArrowheads="1"/>
          </p:cNvPicPr>
          <p:nvPr/>
        </p:nvPicPr>
        <p:blipFill>
          <a:blip r:embed="rId2"/>
          <a:stretch>
            <a:fillRect/>
          </a:stretch>
        </p:blipFill>
        <p:spPr bwMode="auto">
          <a:xfrm>
            <a:off x="2017246" y="1038003"/>
            <a:ext cx="5355173" cy="5029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4">
            <a:extLst>
              <a:ext uri="{FF2B5EF4-FFF2-40B4-BE49-F238E27FC236}">
                <a16:creationId xmlns:a16="http://schemas.microsoft.com/office/drawing/2014/main" id="{AFE48297-F7FE-40F2-BEA2-677AB8F3AB0B}"/>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4">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fld id="{68151E55-6873-49E2-B8D5-2F265E6F1973}" type="slidenum">
              <a:rPr lang="en-US" smtClean="0"/>
              <a:pPr/>
              <a:t>68</a:t>
            </a:fld>
            <a:endParaRPr lang="en-US"/>
          </a:p>
        </p:txBody>
      </p:sp>
    </p:spTree>
    <p:extLst>
      <p:ext uri="{BB962C8B-B14F-4D97-AF65-F5344CB8AC3E}">
        <p14:creationId xmlns:p14="http://schemas.microsoft.com/office/powerpoint/2010/main" val="259817824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45D4B-60C6-41D1-923F-12A61DCDE41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Second Trimester</a:t>
            </a:r>
          </a:p>
        </p:txBody>
      </p:sp>
      <p:sp>
        <p:nvSpPr>
          <p:cNvPr id="3" name="Content Placeholder 2">
            <a:extLst>
              <a:ext uri="{FF2B5EF4-FFF2-40B4-BE49-F238E27FC236}">
                <a16:creationId xmlns:a16="http://schemas.microsoft.com/office/drawing/2014/main" id="{A0FB8294-201E-4AAD-87CE-0CD463A9579B}"/>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 basic body plan develops further</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Bones actively enlarge in fourth month</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Rapid fetal heartbeat can be heard by a stethoscope</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By the end of the sixth month, the baby is over 300 mm long, and weighs 600 g</a:t>
            </a:r>
          </a:p>
        </p:txBody>
      </p:sp>
      <p:sp>
        <p:nvSpPr>
          <p:cNvPr id="6" name="Slide Number Placeholder 3">
            <a:extLst>
              <a:ext uri="{FF2B5EF4-FFF2-40B4-BE49-F238E27FC236}">
                <a16:creationId xmlns:a16="http://schemas.microsoft.com/office/drawing/2014/main" id="{8BB2D7E2-C97A-4499-8531-77C946C30BB0}"/>
              </a:ext>
            </a:extLst>
          </p:cNvPr>
          <p:cNvSpPr>
            <a:spLocks noGrp="1"/>
          </p:cNvSpPr>
          <p:nvPr>
            <p:ph type="sldNum" sz="quarter" idx="10"/>
          </p:nvPr>
        </p:nvSpPr>
        <p:spPr/>
        <p:txBody>
          <a:bodyPr/>
          <a:lstStyle/>
          <a:p>
            <a:fld id="{68151E55-6873-49E2-B8D5-2F265E6F1973}" type="slidenum">
              <a:rPr lang="en-US" smtClean="0"/>
              <a:pPr/>
              <a:t>69</a:t>
            </a:fld>
            <a:endParaRPr lang="en-US"/>
          </a:p>
        </p:txBody>
      </p:sp>
    </p:spTree>
    <p:extLst>
      <p:ext uri="{BB962C8B-B14F-4D97-AF65-F5344CB8AC3E}">
        <p14:creationId xmlns:p14="http://schemas.microsoft.com/office/powerpoint/2010/main" val="38504363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Sperm Penetration and Fusion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0" name="Picture 2" descr="The movement of sperm through the granulosa cells and zona pellucida layer to reach the egg cell follows a common set of steps.">
            <a:extLst>
              <a:ext uri="{FF2B5EF4-FFF2-40B4-BE49-F238E27FC236}">
                <a16:creationId xmlns:a16="http://schemas.microsoft.com/office/drawing/2014/main" id="{CE3CACDB-BECE-4D88-9F67-C2D1F2EE788C}"/>
              </a:ext>
            </a:extLst>
          </p:cNvPr>
          <p:cNvPicPr>
            <a:picLocks noChangeAspect="1" noChangeArrowheads="1"/>
          </p:cNvPicPr>
          <p:nvPr/>
        </p:nvPicPr>
        <p:blipFill>
          <a:blip r:embed="rId2"/>
          <a:stretch>
            <a:fillRect/>
          </a:stretch>
        </p:blipFill>
        <p:spPr bwMode="auto">
          <a:xfrm>
            <a:off x="742362" y="1234440"/>
            <a:ext cx="7659276" cy="438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Content Placeholder 3">
            <a:extLst>
              <a:ext uri="{FF2B5EF4-FFF2-40B4-BE49-F238E27FC236}">
                <a16:creationId xmlns:a16="http://schemas.microsoft.com/office/drawing/2014/main" id="{A28C0436-06C3-479B-AA20-6B6D8A553E6F}"/>
              </a:ext>
            </a:extLst>
          </p:cNvPr>
          <p:cNvSpPr>
            <a:spLocks noGrp="1"/>
          </p:cNvSpPr>
          <p:nvPr>
            <p:ph sz="quarter" idx="15"/>
          </p:nvPr>
        </p:nvSpPr>
        <p:spPr>
          <a:xfrm>
            <a:off x="13060" y="6187440"/>
            <a:ext cx="1458604" cy="365760"/>
          </a:xfrm>
        </p:spPr>
        <p:txBody>
          <a:bodyPr/>
          <a:lstStyle/>
          <a:p>
            <a:r>
              <a:rPr lang="en-US" altLang="en-US" sz="1800" dirty="0">
                <a:solidFill>
                  <a:schemeClr val="tx1"/>
                </a:solidFill>
                <a:ea typeface="Microsoft YaHei" panose="020B0503020204020204" pitchFamily="34" charset="-122"/>
              </a:rPr>
              <a:t>Figure 52.2</a:t>
            </a:r>
            <a:endParaRPr lang="en-US" sz="1800" dirty="0">
              <a:solidFill>
                <a:schemeClr val="tx1"/>
              </a:solidFill>
            </a:endParaRPr>
          </a:p>
        </p:txBody>
      </p:sp>
      <p:sp>
        <p:nvSpPr>
          <p:cNvPr id="11" name="Text Placeholder 4">
            <a:extLst>
              <a:ext uri="{FF2B5EF4-FFF2-40B4-BE49-F238E27FC236}">
                <a16:creationId xmlns:a16="http://schemas.microsoft.com/office/drawing/2014/main" id="{135092CE-4782-4D59-AF83-831F54BBD9EB}"/>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324245851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Developing Human at 4 Months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0" name="Picture 2" descr="At 4 months is human.">
            <a:extLst>
              <a:ext uri="{FF2B5EF4-FFF2-40B4-BE49-F238E27FC236}">
                <a16:creationId xmlns:a16="http://schemas.microsoft.com/office/drawing/2014/main" id="{CE3CACDB-BECE-4D88-9F67-C2D1F2EE788C}"/>
              </a:ext>
            </a:extLst>
          </p:cNvPr>
          <p:cNvPicPr>
            <a:picLocks noChangeAspect="1" noChangeArrowheads="1"/>
          </p:cNvPicPr>
          <p:nvPr/>
        </p:nvPicPr>
        <p:blipFill rotWithShape="1">
          <a:blip r:embed="rId2"/>
          <a:srcRect l="49727" t="48040" r="1185"/>
          <a:stretch/>
        </p:blipFill>
        <p:spPr bwMode="auto">
          <a:xfrm>
            <a:off x="2553453" y="1107163"/>
            <a:ext cx="4037094" cy="475488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Content Placeholder 3">
            <a:extLst>
              <a:ext uri="{FF2B5EF4-FFF2-40B4-BE49-F238E27FC236}">
                <a16:creationId xmlns:a16="http://schemas.microsoft.com/office/drawing/2014/main" id="{2919D41A-A8A1-4794-A6D1-0F88657D1BED}"/>
              </a:ext>
            </a:extLst>
          </p:cNvPr>
          <p:cNvSpPr>
            <a:spLocks noGrp="1"/>
          </p:cNvSpPr>
          <p:nvPr>
            <p:ph sz="quarter" idx="11"/>
          </p:nvPr>
        </p:nvSpPr>
        <p:spPr>
          <a:xfrm>
            <a:off x="3291840" y="5979876"/>
            <a:ext cx="2560320" cy="192024"/>
          </a:xfrm>
        </p:spPr>
        <p:txBody>
          <a:bodyPr/>
          <a:lstStyle/>
          <a:p>
            <a:pPr algn="ctr"/>
            <a:r>
              <a:rPr lang="en-US" sz="800" dirty="0"/>
              <a:t>(d) Nestle/Petit Format/Science Source</a:t>
            </a:r>
            <a:endParaRPr lang="en-US" sz="800" dirty="0">
              <a:solidFill>
                <a:schemeClr val="tx1"/>
              </a:solidFill>
            </a:endParaRPr>
          </a:p>
        </p:txBody>
      </p:sp>
      <p:sp>
        <p:nvSpPr>
          <p:cNvPr id="16" name="Content Placeholder 4">
            <a:extLst>
              <a:ext uri="{FF2B5EF4-FFF2-40B4-BE49-F238E27FC236}">
                <a16:creationId xmlns:a16="http://schemas.microsoft.com/office/drawing/2014/main" id="{A28C0436-06C3-479B-AA20-6B6D8A553E6F}"/>
              </a:ext>
            </a:extLst>
          </p:cNvPr>
          <p:cNvSpPr>
            <a:spLocks noGrp="1"/>
          </p:cNvSpPr>
          <p:nvPr>
            <p:ph sz="quarter" idx="15"/>
          </p:nvPr>
        </p:nvSpPr>
        <p:spPr>
          <a:xfrm>
            <a:off x="206419" y="5910392"/>
            <a:ext cx="1786153" cy="365760"/>
          </a:xfrm>
        </p:spPr>
        <p:txBody>
          <a:bodyPr/>
          <a:lstStyle/>
          <a:p>
            <a:r>
              <a:rPr lang="en-US" altLang="en-US" sz="1800" dirty="0">
                <a:solidFill>
                  <a:schemeClr val="tx1"/>
                </a:solidFill>
                <a:ea typeface="Microsoft YaHei" panose="020B0503020204020204" pitchFamily="34" charset="-122"/>
              </a:rPr>
              <a:t>Figure 52.33d</a:t>
            </a:r>
            <a:endParaRPr lang="en-US" sz="1800" dirty="0">
              <a:solidFill>
                <a:schemeClr val="tx1"/>
              </a:solidFill>
            </a:endParaRPr>
          </a:p>
        </p:txBody>
      </p:sp>
      <p:sp>
        <p:nvSpPr>
          <p:cNvPr id="9" name="Slide Number Placeholder 5">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fld id="{68151E55-6873-49E2-B8D5-2F265E6F1973}" type="slidenum">
              <a:rPr lang="en-US" smtClean="0"/>
              <a:pPr/>
              <a:t>70</a:t>
            </a:fld>
            <a:endParaRPr lang="en-US"/>
          </a:p>
        </p:txBody>
      </p:sp>
    </p:spTree>
    <p:extLst>
      <p:ext uri="{BB962C8B-B14F-4D97-AF65-F5344CB8AC3E}">
        <p14:creationId xmlns:p14="http://schemas.microsoft.com/office/powerpoint/2010/main" val="257621280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3C987-A63B-45DB-8D62-1F5BA5DBF19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Third Trimester</a:t>
            </a:r>
          </a:p>
        </p:txBody>
      </p:sp>
      <p:sp>
        <p:nvSpPr>
          <p:cNvPr id="3" name="Content Placeholder 2">
            <a:extLst>
              <a:ext uri="{FF2B5EF4-FFF2-40B4-BE49-F238E27FC236}">
                <a16:creationId xmlns:a16="http://schemas.microsoft.com/office/drawing/2014/main" id="{B2B16E45-FEEE-410D-B8B1-9973652CC8B6}"/>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 period of growth and organ maturation</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Weight of the baby doubles several times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Most of the major nerve tracts in the brain are formed</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Brain continues to develop and produce neurons for months after birth</a:t>
            </a:r>
          </a:p>
        </p:txBody>
      </p:sp>
      <p:sp>
        <p:nvSpPr>
          <p:cNvPr id="6" name="Slide Number Placeholder 3">
            <a:extLst>
              <a:ext uri="{FF2B5EF4-FFF2-40B4-BE49-F238E27FC236}">
                <a16:creationId xmlns:a16="http://schemas.microsoft.com/office/drawing/2014/main" id="{B3B846BD-4534-4CF5-866D-150DEF3AA50D}"/>
              </a:ext>
            </a:extLst>
          </p:cNvPr>
          <p:cNvSpPr>
            <a:spLocks noGrp="1"/>
          </p:cNvSpPr>
          <p:nvPr>
            <p:ph type="sldNum" sz="quarter" idx="10"/>
          </p:nvPr>
        </p:nvSpPr>
        <p:spPr/>
        <p:txBody>
          <a:bodyPr/>
          <a:lstStyle/>
          <a:p>
            <a:fld id="{68151E55-6873-49E2-B8D5-2F265E6F1973}" type="slidenum">
              <a:rPr lang="en-US" smtClean="0"/>
              <a:pPr/>
              <a:t>71</a:t>
            </a:fld>
            <a:endParaRPr lang="en-US"/>
          </a:p>
        </p:txBody>
      </p:sp>
    </p:spTree>
    <p:extLst>
      <p:ext uri="{BB962C8B-B14F-4D97-AF65-F5344CB8AC3E}">
        <p14:creationId xmlns:p14="http://schemas.microsoft.com/office/powerpoint/2010/main" val="311356235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CE2723-1247-4EF6-B2E5-C5B2E54D99A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Birth</a:t>
            </a:r>
          </a:p>
        </p:txBody>
      </p:sp>
      <p:sp>
        <p:nvSpPr>
          <p:cNvPr id="3" name="Content Placeholder 2">
            <a:extLst>
              <a:ext uri="{FF2B5EF4-FFF2-40B4-BE49-F238E27FC236}">
                <a16:creationId xmlns:a16="http://schemas.microsoft.com/office/drawing/2014/main" id="{78F23121-448F-4D9B-ACBA-CAFAC0F4135B}"/>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Estrogen stimulates mother’s uterus to release prostaglandins, and produce more oxytocin receptors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Prostaglandins begin uterine contractions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Sensory feedback from uterus stimulates oxytocin release from posterior pituitary</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Oxytocin and prostaglandins further stimulate uterine contractions</a:t>
            </a:r>
          </a:p>
        </p:txBody>
      </p:sp>
      <p:sp>
        <p:nvSpPr>
          <p:cNvPr id="6" name="Slide Number Placeholder 3">
            <a:extLst>
              <a:ext uri="{FF2B5EF4-FFF2-40B4-BE49-F238E27FC236}">
                <a16:creationId xmlns:a16="http://schemas.microsoft.com/office/drawing/2014/main" id="{2B9A54FD-6BBF-4E5C-B3B5-C8C9279947C0}"/>
              </a:ext>
            </a:extLst>
          </p:cNvPr>
          <p:cNvSpPr>
            <a:spLocks noGrp="1"/>
          </p:cNvSpPr>
          <p:nvPr>
            <p:ph type="sldNum" sz="quarter" idx="10"/>
          </p:nvPr>
        </p:nvSpPr>
        <p:spPr/>
        <p:txBody>
          <a:bodyPr/>
          <a:lstStyle/>
          <a:p>
            <a:fld id="{68151E55-6873-49E2-B8D5-2F265E6F1973}" type="slidenum">
              <a:rPr lang="en-US" smtClean="0"/>
              <a:pPr/>
              <a:t>72</a:t>
            </a:fld>
            <a:endParaRPr lang="en-US"/>
          </a:p>
        </p:txBody>
      </p:sp>
    </p:spTree>
    <p:extLst>
      <p:ext uri="{BB962C8B-B14F-4D97-AF65-F5344CB8AC3E}">
        <p14:creationId xmlns:p14="http://schemas.microsoft.com/office/powerpoint/2010/main" val="12579290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989D2C-4E25-4DAC-BF3A-2256686847A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After Birth</a:t>
            </a:r>
          </a:p>
        </p:txBody>
      </p:sp>
      <p:sp>
        <p:nvSpPr>
          <p:cNvPr id="3" name="Content Placeholder 2">
            <a:extLst>
              <a:ext uri="{FF2B5EF4-FFF2-40B4-BE49-F238E27FC236}">
                <a16:creationId xmlns:a16="http://schemas.microsoft.com/office/drawing/2014/main" id="{7BFBAA57-0475-4E88-BAB8-61C6CA820957}"/>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Strong contractions, aided by the mother’s voluntary pushing, expel the fetus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Now called a newborn baby, or neonate</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After birth, continuing uterine contractions expel the placenta and associated membranes</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Collectively called the afterbirth</a:t>
            </a:r>
          </a:p>
        </p:txBody>
      </p:sp>
      <p:sp>
        <p:nvSpPr>
          <p:cNvPr id="6" name="Slide Number Placeholder 3">
            <a:extLst>
              <a:ext uri="{FF2B5EF4-FFF2-40B4-BE49-F238E27FC236}">
                <a16:creationId xmlns:a16="http://schemas.microsoft.com/office/drawing/2014/main" id="{D7DF582C-7012-4C3A-A943-F88C0C2223DD}"/>
              </a:ext>
            </a:extLst>
          </p:cNvPr>
          <p:cNvSpPr>
            <a:spLocks noGrp="1"/>
          </p:cNvSpPr>
          <p:nvPr>
            <p:ph type="sldNum" sz="quarter" idx="10"/>
          </p:nvPr>
        </p:nvSpPr>
        <p:spPr/>
        <p:txBody>
          <a:bodyPr/>
          <a:lstStyle/>
          <a:p>
            <a:fld id="{68151E55-6873-49E2-B8D5-2F265E6F1973}" type="slidenum">
              <a:rPr lang="en-US" smtClean="0"/>
              <a:pPr/>
              <a:t>73</a:t>
            </a:fld>
            <a:endParaRPr lang="en-US"/>
          </a:p>
        </p:txBody>
      </p:sp>
    </p:spTree>
    <p:extLst>
      <p:ext uri="{BB962C8B-B14F-4D97-AF65-F5344CB8AC3E}">
        <p14:creationId xmlns:p14="http://schemas.microsoft.com/office/powerpoint/2010/main" val="168911678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Maternal Anatomy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0" name="Picture 2" descr="The fetus is positioned with its head toward the cervix and back facing the mother’s belly button.">
            <a:extLst>
              <a:ext uri="{FF2B5EF4-FFF2-40B4-BE49-F238E27FC236}">
                <a16:creationId xmlns:a16="http://schemas.microsoft.com/office/drawing/2014/main" id="{CE3CACDB-BECE-4D88-9F67-C2D1F2EE788C}"/>
              </a:ext>
            </a:extLst>
          </p:cNvPr>
          <p:cNvPicPr>
            <a:picLocks noChangeAspect="1" noChangeArrowheads="1"/>
          </p:cNvPicPr>
          <p:nvPr/>
        </p:nvPicPr>
        <p:blipFill rotWithShape="1">
          <a:blip r:embed="rId2"/>
          <a:srcRect l="12503" t="14536" b="4867"/>
          <a:stretch/>
        </p:blipFill>
        <p:spPr bwMode="auto">
          <a:xfrm>
            <a:off x="1842110" y="1088935"/>
            <a:ext cx="5459780" cy="5029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Content Placeholder 3">
            <a:extLst>
              <a:ext uri="{FF2B5EF4-FFF2-40B4-BE49-F238E27FC236}">
                <a16:creationId xmlns:a16="http://schemas.microsoft.com/office/drawing/2014/main" id="{A28C0436-06C3-479B-AA20-6B6D8A553E6F}"/>
              </a:ext>
            </a:extLst>
          </p:cNvPr>
          <p:cNvSpPr>
            <a:spLocks noGrp="1"/>
          </p:cNvSpPr>
          <p:nvPr>
            <p:ph sz="quarter" idx="15"/>
          </p:nvPr>
        </p:nvSpPr>
        <p:spPr>
          <a:xfrm>
            <a:off x="206420" y="5910392"/>
            <a:ext cx="1581438" cy="365760"/>
          </a:xfrm>
        </p:spPr>
        <p:txBody>
          <a:bodyPr/>
          <a:lstStyle/>
          <a:p>
            <a:r>
              <a:rPr lang="en-US" altLang="en-US" sz="1800" dirty="0">
                <a:solidFill>
                  <a:schemeClr val="tx1"/>
                </a:solidFill>
                <a:ea typeface="Microsoft YaHei" panose="020B0503020204020204" pitchFamily="34" charset="-122"/>
              </a:rPr>
              <a:t>Figure 52.35</a:t>
            </a:r>
            <a:endParaRPr lang="en-US" sz="1800" dirty="0">
              <a:solidFill>
                <a:schemeClr val="tx1"/>
              </a:solidFill>
            </a:endParaRPr>
          </a:p>
        </p:txBody>
      </p:sp>
      <p:sp>
        <p:nvSpPr>
          <p:cNvPr id="9" name="Slide Number Placeholder 4">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fld id="{68151E55-6873-49E2-B8D5-2F265E6F1973}" type="slidenum">
              <a:rPr lang="en-US" smtClean="0"/>
              <a:pPr/>
              <a:t>74</a:t>
            </a:fld>
            <a:endParaRPr lang="en-US"/>
          </a:p>
        </p:txBody>
      </p:sp>
    </p:spTree>
    <p:extLst>
      <p:ext uri="{BB962C8B-B14F-4D97-AF65-F5344CB8AC3E}">
        <p14:creationId xmlns:p14="http://schemas.microsoft.com/office/powerpoint/2010/main" val="326592929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04353B-8B1A-4386-B6A4-D9102F4FC66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Nursing</a:t>
            </a:r>
          </a:p>
        </p:txBody>
      </p:sp>
      <p:sp>
        <p:nvSpPr>
          <p:cNvPr id="3" name="Content Placeholder 2">
            <a:extLst>
              <a:ext uri="{FF2B5EF4-FFF2-40B4-BE49-F238E27FC236}">
                <a16:creationId xmlns:a16="http://schemas.microsoft.com/office/drawing/2014/main" id="{3B90752B-E595-4DBA-B055-9F289174664A}"/>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Milk production (lactation) occurs in alveoli of mammary glands when stimulated by the anterior pituitary hormone prolactin</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During pregnancy, the mammary glands are prepared for, but prevented from, lactating</a:t>
            </a:r>
          </a:p>
        </p:txBody>
      </p:sp>
      <p:sp>
        <p:nvSpPr>
          <p:cNvPr id="6" name="Slide Number Placeholder 3">
            <a:extLst>
              <a:ext uri="{FF2B5EF4-FFF2-40B4-BE49-F238E27FC236}">
                <a16:creationId xmlns:a16="http://schemas.microsoft.com/office/drawing/2014/main" id="{8985BC61-F6D5-445D-9EC3-3DC6A943B1CC}"/>
              </a:ext>
            </a:extLst>
          </p:cNvPr>
          <p:cNvSpPr>
            <a:spLocks noGrp="1"/>
          </p:cNvSpPr>
          <p:nvPr>
            <p:ph type="sldNum" sz="quarter" idx="10"/>
          </p:nvPr>
        </p:nvSpPr>
        <p:spPr/>
        <p:txBody>
          <a:bodyPr/>
          <a:lstStyle/>
          <a:p>
            <a:fld id="{68151E55-6873-49E2-B8D5-2F265E6F1973}" type="slidenum">
              <a:rPr lang="en-US" smtClean="0"/>
              <a:pPr/>
              <a:t>75</a:t>
            </a:fld>
            <a:endParaRPr lang="en-US"/>
          </a:p>
        </p:txBody>
      </p:sp>
    </p:spTree>
    <p:extLst>
      <p:ext uri="{BB962C8B-B14F-4D97-AF65-F5344CB8AC3E}">
        <p14:creationId xmlns:p14="http://schemas.microsoft.com/office/powerpoint/2010/main" val="142996541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8D42A-2C45-4BB3-BCBB-4C47F0CB8176}"/>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First Milk</a:t>
            </a:r>
          </a:p>
        </p:txBody>
      </p:sp>
      <p:sp>
        <p:nvSpPr>
          <p:cNvPr id="3" name="Content Placeholder 2">
            <a:extLst>
              <a:ext uri="{FF2B5EF4-FFF2-40B4-BE49-F238E27FC236}">
                <a16:creationId xmlns:a16="http://schemas.microsoft.com/office/drawing/2014/main" id="{3C5EF029-94BF-49A7-AB89-5651B007E2C3}"/>
              </a:ext>
            </a:extLst>
          </p:cNvPr>
          <p:cNvSpPr>
            <a:spLocks noGrp="1"/>
          </p:cNvSpPr>
          <p:nvPr>
            <p:ph sz="quarter" idx="11"/>
          </p:nvPr>
        </p:nvSpPr>
        <p:spPr/>
        <p:txBody>
          <a:bodyPr/>
          <a:lstStyle/>
          <a:p>
            <a:pPr>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After birth</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Prolactin – stimulates the mammary alveoli to produce milk</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Suckling triggers posterior pituitary to release oxytocin</a:t>
            </a:r>
          </a:p>
          <a:p>
            <a:pPr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Stimulates contraction of smooth muscles surrounding alveolar ducts</a:t>
            </a:r>
          </a:p>
          <a:p>
            <a:pPr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Milk is ejected (milk let-down reflex)</a:t>
            </a:r>
          </a:p>
          <a:p>
            <a:pPr>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 first milk produced after birth, colostrum, is rich in nutrients and maternal antibodies</a:t>
            </a:r>
          </a:p>
        </p:txBody>
      </p:sp>
      <p:sp>
        <p:nvSpPr>
          <p:cNvPr id="6" name="Slide Number Placeholder 3">
            <a:extLst>
              <a:ext uri="{FF2B5EF4-FFF2-40B4-BE49-F238E27FC236}">
                <a16:creationId xmlns:a16="http://schemas.microsoft.com/office/drawing/2014/main" id="{F45E6EA9-3A2E-4C19-8BFC-8717E08D5ABA}"/>
              </a:ext>
            </a:extLst>
          </p:cNvPr>
          <p:cNvSpPr>
            <a:spLocks noGrp="1"/>
          </p:cNvSpPr>
          <p:nvPr>
            <p:ph type="sldNum" sz="quarter" idx="10"/>
          </p:nvPr>
        </p:nvSpPr>
        <p:spPr/>
        <p:txBody>
          <a:bodyPr/>
          <a:lstStyle/>
          <a:p>
            <a:fld id="{68151E55-6873-49E2-B8D5-2F265E6F1973}" type="slidenum">
              <a:rPr lang="en-US" smtClean="0"/>
              <a:pPr/>
              <a:t>76</a:t>
            </a:fld>
            <a:endParaRPr lang="en-US"/>
          </a:p>
        </p:txBody>
      </p:sp>
    </p:spTree>
    <p:extLst>
      <p:ext uri="{BB962C8B-B14F-4D97-AF65-F5344CB8AC3E}">
        <p14:creationId xmlns:p14="http://schemas.microsoft.com/office/powerpoint/2010/main" val="23087710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74E0D-E82C-4081-8181-BEE16D2EE05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Postnatal Development</a:t>
            </a:r>
          </a:p>
        </p:txBody>
      </p:sp>
      <p:sp>
        <p:nvSpPr>
          <p:cNvPr id="3" name="Content Placeholder 2">
            <a:extLst>
              <a:ext uri="{FF2B5EF4-FFF2-40B4-BE49-F238E27FC236}">
                <a16:creationId xmlns:a16="http://schemas.microsoft.com/office/drawing/2014/main" id="{25152139-312C-4BA4-A8A1-8F13D6476578}"/>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Growth of the infant continues rapidly after birth</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Babies typically double their birth weight within 2 months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Different components grow at different rates</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Allometric growth</a:t>
            </a:r>
          </a:p>
        </p:txBody>
      </p:sp>
      <p:sp>
        <p:nvSpPr>
          <p:cNvPr id="6" name="Slide Number Placeholder 3">
            <a:extLst>
              <a:ext uri="{FF2B5EF4-FFF2-40B4-BE49-F238E27FC236}">
                <a16:creationId xmlns:a16="http://schemas.microsoft.com/office/drawing/2014/main" id="{DD48B510-B5F8-4741-9FB1-120424E1B438}"/>
              </a:ext>
            </a:extLst>
          </p:cNvPr>
          <p:cNvSpPr>
            <a:spLocks noGrp="1"/>
          </p:cNvSpPr>
          <p:nvPr>
            <p:ph type="sldNum" sz="quarter" idx="10"/>
          </p:nvPr>
        </p:nvSpPr>
        <p:spPr/>
        <p:txBody>
          <a:bodyPr/>
          <a:lstStyle/>
          <a:p>
            <a:fld id="{68151E55-6873-49E2-B8D5-2F265E6F1973}" type="slidenum">
              <a:rPr lang="en-US" smtClean="0"/>
              <a:pPr/>
              <a:t>77</a:t>
            </a:fld>
            <a:endParaRPr lang="en-US"/>
          </a:p>
        </p:txBody>
      </p:sp>
    </p:spTree>
    <p:extLst>
      <p:ext uri="{BB962C8B-B14F-4D97-AF65-F5344CB8AC3E}">
        <p14:creationId xmlns:p14="http://schemas.microsoft.com/office/powerpoint/2010/main" val="232201412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0291C6-ADE4-4DA9-81F9-C485B1D2DB5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Membrane Fusion</a:t>
            </a:r>
          </a:p>
        </p:txBody>
      </p:sp>
      <p:sp>
        <p:nvSpPr>
          <p:cNvPr id="3" name="Content Placeholder 2">
            <a:extLst>
              <a:ext uri="{FF2B5EF4-FFF2-40B4-BE49-F238E27FC236}">
                <a16:creationId xmlns:a16="http://schemas.microsoft.com/office/drawing/2014/main" id="{DFD20858-095B-47D2-BB04-96D061787CAA}"/>
              </a:ext>
            </a:extLst>
          </p:cNvPr>
          <p:cNvSpPr>
            <a:spLocks noGrp="1"/>
          </p:cNvSpPr>
          <p:nvPr>
            <p:ph sz="quarter" idx="11"/>
          </p:nvPr>
        </p:nvSpPr>
        <p:spPr>
          <a:xfrm>
            <a:off x="342900" y="1276710"/>
            <a:ext cx="8458200" cy="4974336"/>
          </a:xfrm>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Egg activation</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Dramatic increase in the levels of free intracellular</a:t>
            </a:r>
          </a:p>
        </p:txBody>
      </p:sp>
      <p:graphicFrame>
        <p:nvGraphicFramePr>
          <p:cNvPr id="8" name="Object 3">
            <a:extLst>
              <a:ext uri="{FF2B5EF4-FFF2-40B4-BE49-F238E27FC236}">
                <a16:creationId xmlns:a16="http://schemas.microsoft.com/office/drawing/2014/main" id="{78686039-0B26-47F9-8A42-19D38BD662C4}"/>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794782752"/>
              </p:ext>
            </p:extLst>
          </p:nvPr>
        </p:nvGraphicFramePr>
        <p:xfrm>
          <a:off x="7625661" y="1847496"/>
          <a:ext cx="635000" cy="342900"/>
        </p:xfrm>
        <a:graphic>
          <a:graphicData uri="http://schemas.openxmlformats.org/presentationml/2006/ole">
            <mc:AlternateContent xmlns:mc="http://schemas.openxmlformats.org/markup-compatibility/2006">
              <mc:Choice xmlns:v="urn:schemas-microsoft-com:vml" Requires="v">
                <p:oleObj spid="_x0000_s1070" name="Equation" r:id="rId3" imgW="634680" imgH="342720" progId="Equation.DSMT4">
                  <p:embed/>
                </p:oleObj>
              </mc:Choice>
              <mc:Fallback>
                <p:oleObj name="Equation" r:id="rId3" imgW="634680" imgH="342720" progId="Equation.DSMT4">
                  <p:embed/>
                  <p:pic>
                    <p:nvPicPr>
                      <p:cNvPr id="0" name=""/>
                      <p:cNvPicPr/>
                      <p:nvPr/>
                    </p:nvPicPr>
                    <p:blipFill>
                      <a:blip r:embed="rId4"/>
                      <a:stretch>
                        <a:fillRect/>
                      </a:stretch>
                    </p:blipFill>
                    <p:spPr>
                      <a:xfrm>
                        <a:off x="7625661" y="1847496"/>
                        <a:ext cx="635000" cy="3429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597B7B29-6B0D-4682-A588-E688B2FC6E8F}"/>
              </a:ext>
            </a:extLst>
          </p:cNvPr>
          <p:cNvSpPr>
            <a:spLocks noGrp="1"/>
          </p:cNvSpPr>
          <p:nvPr>
            <p:ph sz="quarter" idx="15"/>
          </p:nvPr>
        </p:nvSpPr>
        <p:spPr>
          <a:xfrm>
            <a:off x="342900" y="2302525"/>
            <a:ext cx="8458200" cy="3948521"/>
          </a:xfrm>
        </p:spPr>
        <p:txBody>
          <a:bodyPr/>
          <a:lstStyle/>
          <a:p>
            <a:pPr marL="347472" lvl="0">
              <a:spcBef>
                <a:spcPct val="200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ions in the egg shortly after the sperm makes contact with the egg’s plasma membrane</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Act as second messengers to initiate changes</a:t>
            </a:r>
          </a:p>
          <a:p>
            <a:pPr lvl="0">
              <a:spcBef>
                <a:spcPts val="1800"/>
              </a:spcBef>
              <a:spcAft>
                <a:spcPts val="1800"/>
              </a:spcAft>
              <a:buClr>
                <a:srgbClr val="003B48"/>
              </a:buClr>
            </a:pPr>
            <a:r>
              <a:rPr lang="en-US" dirty="0">
                <a:solidFill>
                  <a:srgbClr val="000000"/>
                </a:solidFill>
                <a:latin typeface="Arial" panose="020B0604020202020204" pitchFamily="34" charset="0"/>
                <a:ea typeface="Verdana" panose="020B0604030504040204" pitchFamily="34" charset="0"/>
              </a:rPr>
              <a:t>Block to polyspermy</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Rapid transient change in membrane potential</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Cortical granules remove sperm receptors</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Vitelline envelope lifts off – fertilization envelope</a:t>
            </a:r>
          </a:p>
        </p:txBody>
      </p:sp>
      <p:sp>
        <p:nvSpPr>
          <p:cNvPr id="6" name="Slide Number Placeholder 5">
            <a:extLst>
              <a:ext uri="{FF2B5EF4-FFF2-40B4-BE49-F238E27FC236}">
                <a16:creationId xmlns:a16="http://schemas.microsoft.com/office/drawing/2014/main" id="{3CD3AAE9-F692-49E1-B649-F758819B9A55}"/>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39168107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Animal Reproductive Cells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sea urchin egg at fertilization shows nucleus and cortical granules inside the cytoplasm. The egg shows a jelly layer, plasma membrane, and vitelline envelope. The sperm attaches to the external layer of the egg. The human oocyte shows granulose cell, zona pellucid, and plasma membrane. The first polar body is present above the plasma membrane. The sperm enters the cell through the granulose cell.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9867061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Sperm Penetration and Fusion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jelly layer and vitelline envelope that surround a sea urchin egg are nearly as thick as a sea urchin sperm is long. Similarly, the zona pellucida and several layers of granulosa cells that surround a mammalian egg are thick relative to the length of the sperm. Both sea urchin and mammalian egg cells have a layer of cortical granules lining the inside of the plasma membrane.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14354519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Effects of Sperm Penetration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When sperm binds to the egg of roundworms, </a:t>
            </a:r>
            <a:r>
              <a:rPr lang="en-US" dirty="0" err="1"/>
              <a:t>Myzostoma</a:t>
            </a:r>
            <a:r>
              <a:rPr lang="en-US" dirty="0"/>
              <a:t> </a:t>
            </a:r>
            <a:r>
              <a:rPr lang="en-US" dirty="0" err="1"/>
              <a:t>polychaete</a:t>
            </a:r>
            <a:r>
              <a:rPr lang="en-US" dirty="0"/>
              <a:t> worms, clam worms, and clams the egg is a primary oocyte with a diploid nucleus. The eggs of nemertean worms, </a:t>
            </a:r>
            <a:r>
              <a:rPr lang="en-US" dirty="0" err="1"/>
              <a:t>Chaetopterus</a:t>
            </a:r>
            <a:r>
              <a:rPr lang="en-US" dirty="0"/>
              <a:t> </a:t>
            </a:r>
            <a:r>
              <a:rPr lang="en-US" dirty="0" err="1"/>
              <a:t>polychaete</a:t>
            </a:r>
            <a:r>
              <a:rPr lang="en-US" dirty="0"/>
              <a:t> worms, mollusks, many insects, and sea stars are in the first metaphase stage of meiosis when sperm binds. The eggs of lancelets, amphibians, mammals, and fish are in the second metaphase of meiosis when sperm binds. Meiosis is complete, and three polar bodies are attached to eggs of cnidarians and sea urchins when sperm binds.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78479375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52.6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sea urchin egg shows the nucleus at the center and numerous yolks in the cytoplasm. The frog egg shows the nucleus at the top and numerous yolks at the vegetal pole. The chicken egg shows the yolk at the center with the nucleus and plasma membrane over the yolk.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72895573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Gastrulation in Sea Urchins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Egg shows the vegetal pole at the bottom with blastocoel and primary mesenchyme cells (PMC). The depression on the vegetal pole shows the blastopore with filopodia and ectoderm. The blastopore forms the anus and archenteron with PMC on the sides.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32712423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Gastrulation in Frogs</a:t>
            </a:r>
            <a:r>
              <a:rPr lang="en-US" sz="1200" dirty="0">
                <a:solidFill>
                  <a:srgbClr val="000000"/>
                </a:solidFill>
                <a:latin typeface="Arial" panose="020B0604020202020204" pitchFamily="34" charset="0"/>
                <a:ea typeface="Verdana" panose="020B0604030504040204" pitchFamily="34" charset="0"/>
                <a:cs typeface="Arial" pitchFamily="34" charset="0"/>
              </a:rPr>
              <a:t> 2</a:t>
            </a:r>
            <a:r>
              <a:rPr lang="en-US" dirty="0">
                <a:solidFill>
                  <a:srgbClr val="000000"/>
                </a:solidFill>
                <a:latin typeface="Arial" panose="020B0604020202020204" pitchFamily="34" charset="0"/>
                <a:ea typeface="Verdana" panose="020B0604030504040204" pitchFamily="34" charset="0"/>
                <a:cs typeface="Arial" pitchFamily="34" charset="0"/>
              </a:rPr>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cell shows the blastocoel, ectoderm, and mesoderm. The vegetal pole at the bottom shows the dorsal lip of the blastopore. The center of the cell shows the archenteron and the endoderm with a ventral lip on the side. At the top are the neural plate and neural fold.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2456302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Gastrulation in Birds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 three-part illustration shows blastoderm above the yolk, the cavity below shows the blastocoel, and the ectoderm shows the central fissure, a primitive streak. Between the ectoderm and endoderm lies the mesoderm.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096040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Gastrulation in Mammals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 four-panel shows blastocyst with the inner cell mass and trophoblast in the first panel. An amniotic cavity with the formation of the yolk sac in the second panel, the two sacs form the ectoderm and endoderm in the third panel, and the fourth panel shows the ectoderm with the central fissure, a primitive streak. Between the ectoderm and endoderm lies the mesoderm.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10271845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Extraembryonic Membranes in Birds and Mammals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a bird, the embryo is attached to the yolk sac and the allantois. The yolk sac fills most of the volume within the chorion with the embryo on one side. The allantois forms a layer along the inferior inner wall of the chorion. In a mammal, the embryo is connected to the yolk sac within the chorion. The umbilical blood vessels, which connect the embryo to the villus of the chorion frondosum form close connections with the maternal blood.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36127643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Neural Tube Formation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 three-part illustration shows the endoderm, mesoderm, ectoderm with a neural plate at the top and Yolk sac at the bottom, and ectoderm with notochord at the center of the mesoderm in the first illustration. The neural groove and neural fold are formed due to the depression in the neural plate in the second illustration. At the center of the mesoderm is the neural tube with neural crest and somite in the third illustration.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6784979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a:xfrm>
            <a:off x="342900" y="304800"/>
            <a:ext cx="2455384" cy="678611"/>
          </a:xfrm>
        </p:spPr>
        <p:txBody>
          <a:bodyPr/>
          <a:lstStyle/>
          <a:p>
            <a:pPr lvl="0"/>
            <a:r>
              <a:rPr lang="en-US" altLang="en-US" dirty="0">
                <a:ea typeface="Microsoft YaHei" panose="020B0503020204020204" pitchFamily="34" charset="-122"/>
              </a:rPr>
              <a:t>Egg Activation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0" name="Picture 2" descr="Upon fertilization, calcium increases in a region near the site of sperm contact. Calcium content increases as a wave races across the egg cell.">
            <a:extLst>
              <a:ext uri="{FF2B5EF4-FFF2-40B4-BE49-F238E27FC236}">
                <a16:creationId xmlns:a16="http://schemas.microsoft.com/office/drawing/2014/main" id="{CE3CACDB-BECE-4D88-9F67-C2D1F2EE788C}"/>
              </a:ext>
            </a:extLst>
          </p:cNvPr>
          <p:cNvPicPr>
            <a:picLocks noChangeAspect="1" noChangeArrowheads="1"/>
          </p:cNvPicPr>
          <p:nvPr/>
        </p:nvPicPr>
        <p:blipFill>
          <a:blip r:embed="rId2"/>
          <a:stretch>
            <a:fillRect/>
          </a:stretch>
        </p:blipFill>
        <p:spPr bwMode="auto">
          <a:xfrm>
            <a:off x="3247865" y="202509"/>
            <a:ext cx="2648271" cy="5669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Content Placeholder 3">
            <a:extLst>
              <a:ext uri="{FF2B5EF4-FFF2-40B4-BE49-F238E27FC236}">
                <a16:creationId xmlns:a16="http://schemas.microsoft.com/office/drawing/2014/main" id="{2919D41A-A8A1-4794-A6D1-0F88657D1BED}"/>
              </a:ext>
            </a:extLst>
          </p:cNvPr>
          <p:cNvSpPr>
            <a:spLocks noGrp="1"/>
          </p:cNvSpPr>
          <p:nvPr>
            <p:ph sz="quarter" idx="11"/>
          </p:nvPr>
        </p:nvSpPr>
        <p:spPr>
          <a:xfrm>
            <a:off x="2473693" y="5943961"/>
            <a:ext cx="4846320" cy="477134"/>
          </a:xfrm>
        </p:spPr>
        <p:txBody>
          <a:bodyPr/>
          <a:lstStyle/>
          <a:p>
            <a:pPr algn="ctr"/>
            <a:r>
              <a:rPr lang="en-US" sz="800" dirty="0"/>
              <a:t>©Dr. Mathias Hafner, Mannheim University of Applied Sciences, Institute for Molecular Biology, Mannheim, Germany, and Dr. Gerald </a:t>
            </a:r>
            <a:r>
              <a:rPr lang="en-US" sz="800" dirty="0" err="1"/>
              <a:t>Schatten</a:t>
            </a:r>
            <a:r>
              <a:rPr lang="en-US" sz="800" dirty="0"/>
              <a:t>, Pittsburgh Development Centre Deputy Director, Magee-</a:t>
            </a:r>
            <a:r>
              <a:rPr lang="en-US" sz="800" dirty="0" err="1"/>
              <a:t>Womens</a:t>
            </a:r>
            <a:r>
              <a:rPr lang="en-US" sz="800" dirty="0"/>
              <a:t> Research Institute, Professor and Vice-Chair of Obstetrics </a:t>
            </a:r>
          </a:p>
        </p:txBody>
      </p:sp>
      <p:sp>
        <p:nvSpPr>
          <p:cNvPr id="16" name="Content Placeholder 4">
            <a:extLst>
              <a:ext uri="{FF2B5EF4-FFF2-40B4-BE49-F238E27FC236}">
                <a16:creationId xmlns:a16="http://schemas.microsoft.com/office/drawing/2014/main" id="{A28C0436-06C3-479B-AA20-6B6D8A553E6F}"/>
              </a:ext>
            </a:extLst>
          </p:cNvPr>
          <p:cNvSpPr>
            <a:spLocks noGrp="1"/>
          </p:cNvSpPr>
          <p:nvPr>
            <p:ph sz="quarter" idx="15"/>
          </p:nvPr>
        </p:nvSpPr>
        <p:spPr>
          <a:xfrm>
            <a:off x="206420" y="5910392"/>
            <a:ext cx="1376718" cy="365760"/>
          </a:xfrm>
        </p:spPr>
        <p:txBody>
          <a:bodyPr/>
          <a:lstStyle/>
          <a:p>
            <a:r>
              <a:rPr lang="en-US" altLang="en-US" sz="1800" dirty="0">
                <a:ea typeface="Microsoft YaHei" panose="020B0503020204020204" pitchFamily="34" charset="-122"/>
              </a:rPr>
              <a:t>Figure 52.3</a:t>
            </a:r>
            <a:endParaRPr lang="en-US" sz="1800" dirty="0"/>
          </a:p>
        </p:txBody>
      </p:sp>
      <p:sp>
        <p:nvSpPr>
          <p:cNvPr id="9" name="Slide Number Placeholder 5">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384967116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Mesoderm-derived Structures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intermediate mesoderm in birds and mammals becomes the kidneys and gonads. The lateral plate mesoderm forms the circulatory system, the linings of the body cavities, and the extraembryonic. The paraxial mesoderm divides into head and somite. Somite further divides into the cartilage, skeletal muscle, and dermis.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5649652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Trunk Neural Crest Cells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center of the mesoderm shows the neural tube with neural crest, posterior, and anterior somite. In the lateral pathway, the cell takes a dorsolateral route between the epidermis and </a:t>
            </a:r>
            <a:r>
              <a:rPr lang="en-US" dirty="0" err="1"/>
              <a:t>somites</a:t>
            </a:r>
            <a:r>
              <a:rPr lang="en-US" dirty="0"/>
              <a:t>. In the ventral pathway, the cells travel ventrally through the anterior half of each somite. The images of a baby and a mouse show a white spot on their belly.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07385615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Germ-layer Derivation of Major Tissue Groups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endoderm forms the pharynx, linings of the respiratory and digestive tracts, and major glands, including the liver and pancreas. The epidermis, skin, hair, epithelium, inner ear, and lens of the eye form from the ectoderm. In chordates, the dorsal nerve cord forms from the ectoderm, and in vertebrates, the dorsal nerve cord forms the brain, spinal cord, spinal nerves, and neural crest. The neural crest forms gill arches, sensory ganglia, Schwann cells, and the adrenal medulla. The mesoderm forms the gonads, kidneys, </a:t>
            </a:r>
            <a:r>
              <a:rPr lang="en-US" dirty="0" err="1"/>
              <a:t>somites</a:t>
            </a:r>
            <a:r>
              <a:rPr lang="en-US" dirty="0"/>
              <a:t>, circulatory system, and integuments. The integuments then form the outer covering of internal organs and the lining of the thoracic and abdominal cavities. </a:t>
            </a:r>
            <a:r>
              <a:rPr lang="en-US" dirty="0" err="1"/>
              <a:t>Somites</a:t>
            </a:r>
            <a:r>
              <a:rPr lang="en-US" dirty="0"/>
              <a:t> form the dermis, striated muscle in chordates, and the skeleton in vertebrates. Blood and vessels form from the proto circulatory system mesoderm tissues, and in vertebrates, the heart is formed. Finally, in chordates, the notochord is formed from mesoderm tissue.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34439435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Spemann and Mangold’s Experiment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dorsal lip from the donor embryo is transferred to the recipient embryo. This leads to the primary neural fold at the top and the secondary neural fold at the bottom on one side. The top and center at one side shows the primary and secondary notochord, </a:t>
            </a:r>
            <a:r>
              <a:rPr lang="en-US" dirty="0" err="1"/>
              <a:t>somites</a:t>
            </a:r>
            <a:r>
              <a:rPr lang="en-US" dirty="0"/>
              <a:t>, and neural development.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74644584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Spemann Organizer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 frog embryo is in the shape of a sphere. The mesoderm forms a strip around the sphere. The animal pole sits above the mesoderm, forming the top half of the sphere. The vegetal pole sits below the mesoderm, forming the lower half of the sphere. On the dorsal side of the embryo, the Spemann organizer forms and releases organizer molecules such as Chordin and Noggin. These molecules create a concentration gradient externally in all directions.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84240668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Formation of the Eye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Early in development, an optic stalk grows from the wall of the forebrain toward the location where the eye will form. The lens begins to form from ectoderm tissue exterior to the optic stalk, invaginates, and eventually pinches off to form a disc of cells that become the lens. The optic stalk becomes increasingly cup-shaped and surrounds the lens. The interior of the cup closest to the lens differentiates into the sensory layer of the retina, and the outer portion of the cup develops into the pigment layer of the retina. The central region of the sensory layer grows toward the brain to become the optic nerve.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68398696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Structure of the Placenta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outer layer of the sac shows the chorion. The fetus is inside the amnion. The yolk sac is on the side of the umbilical cord. The placenta shows the chorionic frondosum and </a:t>
            </a:r>
            <a:r>
              <a:rPr lang="en-US" dirty="0" err="1"/>
              <a:t>deciduas</a:t>
            </a:r>
            <a:r>
              <a:rPr lang="en-US" dirty="0"/>
              <a:t> basalis. Umbilical artery, vein, and wall are beneath Decidua basalis.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02242795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Hormonal Secretion of the Placenta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horizontal axis represents the months of pregnancy that extend from 0 to 9 with increments of 1. The vertical axis represents increasing hormone concentration. The first curve represents </a:t>
            </a:r>
            <a:r>
              <a:rPr lang="en-US" dirty="0" err="1"/>
              <a:t>hCG</a:t>
            </a:r>
            <a:r>
              <a:rPr lang="en-US" dirty="0"/>
              <a:t>. It starts at the origin and increases to the maximum by 2 months and drops steeply to end just above the horizontal line by 3 months. From 3 months it maintains a plateau until 9 months. The second curve represents estrogen. It starts at the end of the first month and gradually increases with a spike at three months and reaching its maximum at 9 months. The third curve represents progesterone it starts after estrogen at the end of the first month. It takes a gradual rise with a spike in the third month and reaches its maximum at 9 months. This progesterone curve lies below the estrogen curve. The values are approximate.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519809021"/>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5314</TotalTime>
  <Words>5039</Words>
  <Application>Microsoft Office PowerPoint</Application>
  <PresentationFormat>On-screen Show (4:3)</PresentationFormat>
  <Paragraphs>596</Paragraphs>
  <Slides>97</Slides>
  <Notes>0</Notes>
  <HiddenSlides>19</HiddenSlides>
  <MMClips>0</MMClips>
  <ScaleCrop>false</ScaleCrop>
  <HeadingPairs>
    <vt:vector size="8" baseType="variant">
      <vt:variant>
        <vt:lpstr>Fonts Used</vt:lpstr>
      </vt:variant>
      <vt:variant>
        <vt:i4>5</vt:i4>
      </vt:variant>
      <vt:variant>
        <vt:lpstr>Theme</vt:lpstr>
      </vt:variant>
      <vt:variant>
        <vt:i4>6</vt:i4>
      </vt:variant>
      <vt:variant>
        <vt:lpstr>Embedded OLE Servers</vt:lpstr>
      </vt:variant>
      <vt:variant>
        <vt:i4>1</vt:i4>
      </vt:variant>
      <vt:variant>
        <vt:lpstr>Slide Titles</vt:lpstr>
      </vt:variant>
      <vt:variant>
        <vt:i4>97</vt:i4>
      </vt:variant>
    </vt:vector>
  </HeadingPairs>
  <TitlesOfParts>
    <vt:vector size="109" baseType="lpstr">
      <vt:lpstr>Microsoft YaHei</vt:lpstr>
      <vt:lpstr>Arial</vt:lpstr>
      <vt:lpstr>Calibri</vt:lpstr>
      <vt:lpstr>Helvetica</vt:lpstr>
      <vt:lpstr>Verdana</vt:lpstr>
      <vt:lpstr>Title Slides Master</vt:lpstr>
      <vt:lpstr>MainContentSlideMaster</vt:lpstr>
      <vt:lpstr>ClosingMaster</vt:lpstr>
      <vt:lpstr>DividerSlideMaster</vt:lpstr>
      <vt:lpstr>ImageDescriptionAppendixSlideMaster</vt:lpstr>
      <vt:lpstr>Custom Design</vt:lpstr>
      <vt:lpstr>Equation</vt:lpstr>
      <vt:lpstr>Chapter 52</vt:lpstr>
      <vt:lpstr>Lecture Outline</vt:lpstr>
      <vt:lpstr>Fertilization</vt:lpstr>
      <vt:lpstr>Steps in Fertilization</vt:lpstr>
      <vt:lpstr>Stages of Animal Development</vt:lpstr>
      <vt:lpstr>Animal Reproductive Cells</vt:lpstr>
      <vt:lpstr>Sperm Penetration and Fusion</vt:lpstr>
      <vt:lpstr>Membrane Fusion</vt:lpstr>
      <vt:lpstr>Egg Activation</vt:lpstr>
      <vt:lpstr>Effects of Sperm Penetration</vt:lpstr>
      <vt:lpstr>Fusion of Nuclei</vt:lpstr>
      <vt:lpstr>Cleavage</vt:lpstr>
      <vt:lpstr>Grey Crescent in Frog Eggs</vt:lpstr>
      <vt:lpstr>Cleavage and the Blastula Stage</vt:lpstr>
      <vt:lpstr>Yolk and Cleavage Patterns </vt:lpstr>
      <vt:lpstr>Figure 52.6</vt:lpstr>
      <vt:lpstr>Holoblastic and Meroblastic Cleavage</vt:lpstr>
      <vt:lpstr>Major Cleavage Patterns of Animal Embryos 1</vt:lpstr>
      <vt:lpstr>Major Cleavage Patterns of Animal Embryos 2</vt:lpstr>
      <vt:lpstr>Frog Cleavage and Blastula</vt:lpstr>
      <vt:lpstr>Cleavage in Mammals</vt:lpstr>
      <vt:lpstr>Mammalian and Avian Embryos</vt:lpstr>
      <vt:lpstr>Fate of Blastomeres</vt:lpstr>
      <vt:lpstr>Gastrulation</vt:lpstr>
      <vt:lpstr>Developmental Fates of the Primary Germ Layers</vt:lpstr>
      <vt:lpstr>Cell Movement During Gastrulation</vt:lpstr>
      <vt:lpstr>Gastrulation Patterns</vt:lpstr>
      <vt:lpstr>Gastrulation in Sea Urchins</vt:lpstr>
      <vt:lpstr>Gastrulation in Frogs 1</vt:lpstr>
      <vt:lpstr>Gastrulation in Frogs 2</vt:lpstr>
      <vt:lpstr>Gastrulation Patterns in Birds</vt:lpstr>
      <vt:lpstr>Gastrulation in Birds</vt:lpstr>
      <vt:lpstr>Gastrulation Patterns in Mammals</vt:lpstr>
      <vt:lpstr>Gastrulation in Mammals</vt:lpstr>
      <vt:lpstr>Life on Land</vt:lpstr>
      <vt:lpstr>Extraembryonic Membranes</vt:lpstr>
      <vt:lpstr>Extraembryonic Membranes in Birds and Mammals</vt:lpstr>
      <vt:lpstr>Organogenesis</vt:lpstr>
      <vt:lpstr>Cell Determination</vt:lpstr>
      <vt:lpstr>Organogenesis in Drosophila</vt:lpstr>
      <vt:lpstr>Salivary Gland Formation in Drosophila</vt:lpstr>
      <vt:lpstr>Organogenesis in Vertebrates</vt:lpstr>
      <vt:lpstr>Development of Neural Tube</vt:lpstr>
      <vt:lpstr>Neural Tube Formation</vt:lpstr>
      <vt:lpstr>Generation of Somites</vt:lpstr>
      <vt:lpstr>Role of Mesoderm in Generation of Somites</vt:lpstr>
      <vt:lpstr>Mesoderm-derived Structures</vt:lpstr>
      <vt:lpstr>Neural Crest Cells</vt:lpstr>
      <vt:lpstr>Migration of Neural Crest Cells</vt:lpstr>
      <vt:lpstr>Trunk Neural Crest Cells</vt:lpstr>
      <vt:lpstr>Neural Crest Cells and Vertebrate Evolution</vt:lpstr>
      <vt:lpstr>Germ-layer Derivation of Major Tissue Groups</vt:lpstr>
      <vt:lpstr>Vertebrate Axis Formation</vt:lpstr>
      <vt:lpstr>Spemann and Mangold’s Experiment</vt:lpstr>
      <vt:lpstr>Organizers</vt:lpstr>
      <vt:lpstr>Induction</vt:lpstr>
      <vt:lpstr>Spemann Organizer</vt:lpstr>
      <vt:lpstr>Formation of the Eye</vt:lpstr>
      <vt:lpstr>Human Development</vt:lpstr>
      <vt:lpstr>First Trimester</vt:lpstr>
      <vt:lpstr>Developing Human at 4 Weeks</vt:lpstr>
      <vt:lpstr>First Month</vt:lpstr>
      <vt:lpstr>Structure of the Placenta</vt:lpstr>
      <vt:lpstr>Second Month</vt:lpstr>
      <vt:lpstr>Developing Human at End of 5th Week</vt:lpstr>
      <vt:lpstr>Third Month</vt:lpstr>
      <vt:lpstr>Developing Human at 3 Months</vt:lpstr>
      <vt:lpstr>Hormonal Secretion of the Placenta</vt:lpstr>
      <vt:lpstr>Second Trimester</vt:lpstr>
      <vt:lpstr>Developing Human at 4 Months</vt:lpstr>
      <vt:lpstr>Third Trimester</vt:lpstr>
      <vt:lpstr>Birth</vt:lpstr>
      <vt:lpstr>After Birth</vt:lpstr>
      <vt:lpstr>Maternal Anatomy</vt:lpstr>
      <vt:lpstr>Nursing</vt:lpstr>
      <vt:lpstr>First Milk</vt:lpstr>
      <vt:lpstr>Postnatal Development</vt:lpstr>
      <vt:lpstr>End of Main Content</vt:lpstr>
      <vt:lpstr>Accessibility Content: Text Alternatives for Images</vt:lpstr>
      <vt:lpstr>Animal Reproductive Cells - Text Alternative</vt:lpstr>
      <vt:lpstr>Sperm Penetration and Fusion - Text Alternative</vt:lpstr>
      <vt:lpstr>Effects of Sperm Penetration - Text Alternative</vt:lpstr>
      <vt:lpstr>Figure 52.6 - Text Alternative</vt:lpstr>
      <vt:lpstr>Gastrulation in Sea Urchins - Text Alternative</vt:lpstr>
      <vt:lpstr>Gastrulation in Frogs 2 - Text Alternative</vt:lpstr>
      <vt:lpstr>Gastrulation in Birds - Text Alternative</vt:lpstr>
      <vt:lpstr>Gastrulation in Mammals - Text Alternative</vt:lpstr>
      <vt:lpstr>Extraembryonic Membranes in Birds and Mammals - Text Alternative</vt:lpstr>
      <vt:lpstr>Neural Tube Formation - Text Alternative</vt:lpstr>
      <vt:lpstr>Mesoderm-derived Structures - Text Alternative</vt:lpstr>
      <vt:lpstr>Trunk Neural Crest Cells - Text Alternative</vt:lpstr>
      <vt:lpstr>Germ-layer Derivation of Major Tissue Groups - Text Alternative</vt:lpstr>
      <vt:lpstr>Spemann and Mangold’s Experiment - Text Alternative</vt:lpstr>
      <vt:lpstr>Spemann Organizer - Text Alternative</vt:lpstr>
      <vt:lpstr>Formation of the Eye - Text Alternative</vt:lpstr>
      <vt:lpstr>Structure of the Placenta - Text Alternative</vt:lpstr>
      <vt:lpstr>Hormonal Secretion of the Placenta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52: Animal Development</dc:subject>
  <dc:creator>Raven, Johnson, Mason, Losos, Duncan</dc:creator>
  <cp:keywords>Accessible PPT</cp:keywords>
  <cp:lastModifiedBy>Krishna Makhloga</cp:lastModifiedBy>
  <cp:revision>985</cp:revision>
  <dcterms:created xsi:type="dcterms:W3CDTF">2019-07-27T05:34:11Z</dcterms:created>
  <dcterms:modified xsi:type="dcterms:W3CDTF">2022-05-05T11:30:19Z</dcterms:modified>
</cp:coreProperties>
</file>