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89"/>
  </p:notesMasterIdLst>
  <p:sldIdLst>
    <p:sldId id="406" r:id="rId7"/>
    <p:sldId id="309" r:id="rId8"/>
    <p:sldId id="310" r:id="rId9"/>
    <p:sldId id="407" r:id="rId10"/>
    <p:sldId id="311" r:id="rId11"/>
    <p:sldId id="312" r:id="rId12"/>
    <p:sldId id="313" r:id="rId13"/>
    <p:sldId id="408" r:id="rId14"/>
    <p:sldId id="409" r:id="rId15"/>
    <p:sldId id="315" r:id="rId16"/>
    <p:sldId id="316" r:id="rId17"/>
    <p:sldId id="446" r:id="rId18"/>
    <p:sldId id="318" r:id="rId19"/>
    <p:sldId id="411" r:id="rId20"/>
    <p:sldId id="320" r:id="rId21"/>
    <p:sldId id="321" r:id="rId22"/>
    <p:sldId id="412" r:id="rId23"/>
    <p:sldId id="323" r:id="rId24"/>
    <p:sldId id="324" r:id="rId25"/>
    <p:sldId id="325" r:id="rId26"/>
    <p:sldId id="413" r:id="rId27"/>
    <p:sldId id="327" r:id="rId28"/>
    <p:sldId id="414" r:id="rId29"/>
    <p:sldId id="329" r:id="rId30"/>
    <p:sldId id="415" r:id="rId31"/>
    <p:sldId id="331" r:id="rId32"/>
    <p:sldId id="416" r:id="rId33"/>
    <p:sldId id="417" r:id="rId34"/>
    <p:sldId id="418" r:id="rId35"/>
    <p:sldId id="335" r:id="rId36"/>
    <p:sldId id="419" r:id="rId37"/>
    <p:sldId id="420" r:id="rId38"/>
    <p:sldId id="421" r:id="rId39"/>
    <p:sldId id="422" r:id="rId40"/>
    <p:sldId id="338" r:id="rId41"/>
    <p:sldId id="423" r:id="rId42"/>
    <p:sldId id="424" r:id="rId43"/>
    <p:sldId id="341" r:id="rId44"/>
    <p:sldId id="425" r:id="rId45"/>
    <p:sldId id="426" r:id="rId46"/>
    <p:sldId id="448" r:id="rId47"/>
    <p:sldId id="428" r:id="rId48"/>
    <p:sldId id="429" r:id="rId49"/>
    <p:sldId id="347" r:id="rId50"/>
    <p:sldId id="348" r:id="rId51"/>
    <p:sldId id="349" r:id="rId52"/>
    <p:sldId id="350" r:id="rId53"/>
    <p:sldId id="450" r:id="rId54"/>
    <p:sldId id="352" r:id="rId55"/>
    <p:sldId id="431" r:id="rId56"/>
    <p:sldId id="432" r:id="rId57"/>
    <p:sldId id="355" r:id="rId58"/>
    <p:sldId id="356" r:id="rId59"/>
    <p:sldId id="357" r:id="rId60"/>
    <p:sldId id="358" r:id="rId61"/>
    <p:sldId id="359" r:id="rId62"/>
    <p:sldId id="433" r:id="rId63"/>
    <p:sldId id="361" r:id="rId64"/>
    <p:sldId id="362" r:id="rId65"/>
    <p:sldId id="363" r:id="rId66"/>
    <p:sldId id="434" r:id="rId67"/>
    <p:sldId id="365" r:id="rId68"/>
    <p:sldId id="366" r:id="rId69"/>
    <p:sldId id="435" r:id="rId70"/>
    <p:sldId id="368" r:id="rId71"/>
    <p:sldId id="436" r:id="rId72"/>
    <p:sldId id="437" r:id="rId73"/>
    <p:sldId id="371" r:id="rId74"/>
    <p:sldId id="438" r:id="rId75"/>
    <p:sldId id="439" r:id="rId76"/>
    <p:sldId id="303" r:id="rId77"/>
    <p:sldId id="289" r:id="rId78"/>
    <p:sldId id="264" r:id="rId79"/>
    <p:sldId id="447" r:id="rId80"/>
    <p:sldId id="440" r:id="rId81"/>
    <p:sldId id="441" r:id="rId82"/>
    <p:sldId id="449" r:id="rId83"/>
    <p:sldId id="442" r:id="rId84"/>
    <p:sldId id="443" r:id="rId85"/>
    <p:sldId id="444" r:id="rId86"/>
    <p:sldId id="451" r:id="rId87"/>
    <p:sldId id="445" r:id="rId8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309"/>
            <p14:sldId id="310"/>
            <p14:sldId id="407"/>
            <p14:sldId id="311"/>
            <p14:sldId id="312"/>
            <p14:sldId id="313"/>
            <p14:sldId id="408"/>
            <p14:sldId id="409"/>
            <p14:sldId id="315"/>
            <p14:sldId id="316"/>
            <p14:sldId id="446"/>
            <p14:sldId id="318"/>
            <p14:sldId id="411"/>
            <p14:sldId id="320"/>
            <p14:sldId id="321"/>
            <p14:sldId id="412"/>
            <p14:sldId id="323"/>
            <p14:sldId id="324"/>
            <p14:sldId id="325"/>
            <p14:sldId id="413"/>
            <p14:sldId id="327"/>
            <p14:sldId id="414"/>
            <p14:sldId id="329"/>
            <p14:sldId id="415"/>
            <p14:sldId id="331"/>
            <p14:sldId id="416"/>
            <p14:sldId id="417"/>
            <p14:sldId id="418"/>
            <p14:sldId id="335"/>
            <p14:sldId id="419"/>
            <p14:sldId id="420"/>
            <p14:sldId id="421"/>
            <p14:sldId id="422"/>
            <p14:sldId id="338"/>
            <p14:sldId id="423"/>
            <p14:sldId id="424"/>
            <p14:sldId id="341"/>
            <p14:sldId id="425"/>
            <p14:sldId id="426"/>
            <p14:sldId id="448"/>
            <p14:sldId id="428"/>
            <p14:sldId id="429"/>
            <p14:sldId id="347"/>
            <p14:sldId id="348"/>
            <p14:sldId id="349"/>
            <p14:sldId id="350"/>
            <p14:sldId id="450"/>
            <p14:sldId id="352"/>
            <p14:sldId id="431"/>
            <p14:sldId id="432"/>
            <p14:sldId id="355"/>
            <p14:sldId id="356"/>
            <p14:sldId id="357"/>
            <p14:sldId id="358"/>
            <p14:sldId id="359"/>
            <p14:sldId id="433"/>
            <p14:sldId id="361"/>
            <p14:sldId id="362"/>
            <p14:sldId id="363"/>
            <p14:sldId id="434"/>
            <p14:sldId id="365"/>
            <p14:sldId id="366"/>
            <p14:sldId id="435"/>
            <p14:sldId id="368"/>
            <p14:sldId id="436"/>
            <p14:sldId id="437"/>
            <p14:sldId id="371"/>
            <p14:sldId id="438"/>
            <p14:sldId id="439"/>
            <p14:sldId id="303"/>
          </p14:sldIdLst>
        </p14:section>
        <p14:section name="Appendix: Image Descriptions for Unsighted Students" id="{07080632-B756-45AF-BBF3-52DB3854CA65}">
          <p14:sldIdLst>
            <p14:sldId id="289"/>
            <p14:sldId id="264"/>
            <p14:sldId id="447"/>
            <p14:sldId id="440"/>
            <p14:sldId id="441"/>
            <p14:sldId id="449"/>
            <p14:sldId id="442"/>
            <p14:sldId id="443"/>
            <p14:sldId id="444"/>
            <p14:sldId id="451"/>
            <p14:sldId id="445"/>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676" autoAdjust="0"/>
    <p:restoredTop sz="93037" autoAdjust="0"/>
  </p:normalViewPr>
  <p:slideViewPr>
    <p:cSldViewPr snapToGrid="0" showGuides="1">
      <p:cViewPr>
        <p:scale>
          <a:sx n="66" d="100"/>
          <a:sy n="66" d="100"/>
        </p:scale>
        <p:origin x="888" y="468"/>
      </p:cViewPr>
      <p:guideLst>
        <p:guide pos="3264"/>
        <p:guide orient="horz" pos="2256"/>
        <p:guide pos="5640"/>
      </p:guideLst>
    </p:cSldViewPr>
  </p:slideViewPr>
  <p:outlineViewPr>
    <p:cViewPr>
      <p:scale>
        <a:sx n="33" d="100"/>
        <a:sy n="33" d="100"/>
      </p:scale>
      <p:origin x="0" y="-64794"/>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notesMaster" Target="notesMasters/notesMaster1.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90" Type="http://schemas.openxmlformats.org/officeDocument/2006/relationships/commentAuthors" Target="commentAuthors.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slide" Target="slides/slide79.xml"/><Relationship Id="rId93"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viewProps" Target="viewProps.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9.jpg"/><Relationship Id="rId1" Type="http://schemas.openxmlformats.org/officeDocument/2006/relationships/slideLayout" Target="../slideLayouts/slideLayout7.xml"/><Relationship Id="rId4" Type="http://schemas.openxmlformats.org/officeDocument/2006/relationships/slide" Target="slide5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18.jpg"/><Relationship Id="rId1" Type="http://schemas.openxmlformats.org/officeDocument/2006/relationships/slideLayout" Target="../slideLayouts/slideLayout7.xml"/><Relationship Id="rId4" Type="http://schemas.openxmlformats.org/officeDocument/2006/relationships/slide" Target="slide5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19.jpg"/><Relationship Id="rId1" Type="http://schemas.openxmlformats.org/officeDocument/2006/relationships/slideLayout" Target="../slideLayouts/slideLayout7.xml"/><Relationship Id="rId4" Type="http://schemas.openxmlformats.org/officeDocument/2006/relationships/slide" Target="slide5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20.jpg"/><Relationship Id="rId1" Type="http://schemas.openxmlformats.org/officeDocument/2006/relationships/slideLayout" Target="../slideLayouts/slideLayout7.xml"/><Relationship Id="rId4" Type="http://schemas.openxmlformats.org/officeDocument/2006/relationships/slide" Target="slide57.xml"/></Relationships>
</file>

<file path=ppt/slides/_rels/slide3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24.jp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7.xml"/><Relationship Id="rId5" Type="http://schemas.openxmlformats.org/officeDocument/2006/relationships/slide" Target="slide57.xml"/><Relationship Id="rId4" Type="http://schemas.openxmlformats.org/officeDocument/2006/relationships/slide" Target="slide80.xml"/></Relationships>
</file>

<file path=ppt/slides/_rels/slide43.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34.jpg"/><Relationship Id="rId1" Type="http://schemas.openxmlformats.org/officeDocument/2006/relationships/slideLayout" Target="../slideLayouts/slideLayout7.xml"/><Relationship Id="rId4" Type="http://schemas.openxmlformats.org/officeDocument/2006/relationships/slide" Target="slide5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3.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22.xml"/></Relationships>
</file>

<file path=ppt/slides/_rels/slide79.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22.xml"/></Relationships>
</file>

<file path=ppt/slides/_rels/slide81.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2" Type="http://schemas.openxmlformats.org/officeDocument/2006/relationships/slide" Target="slide64.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53</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Behavioral Biology</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a:t>
            </a:r>
            <a:r>
              <a:rPr lang="en-US" sz="1400" b="0" dirty="0" err="1">
                <a:latin typeface="+mj-lt"/>
                <a:cs typeface="Helvetica" pitchFamily="34" charset="0"/>
              </a:rPr>
              <a:t>Losos</a:t>
            </a:r>
            <a:r>
              <a:rPr lang="en-US" sz="1400" b="0" dirty="0">
                <a:latin typeface="+mj-lt"/>
                <a:cs typeface="Helvetica" pitchFamily="34" charset="0"/>
              </a:rPr>
              <a:t>,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42EF8E-5148-461C-BA9F-67ADA6BCD83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Genetic Differences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2B061CF-ADBD-430F-A623-3CCCA49C69E1}"/>
              </a:ext>
            </a:extLst>
          </p:cNvPr>
          <p:cNvSpPr>
            <a:spLocks noGrp="1"/>
          </p:cNvSpPr>
          <p:nvPr>
            <p:ph sz="quarter" idx="11"/>
          </p:nvPr>
        </p:nvSpPr>
        <p:spPr>
          <a:xfrm>
            <a:off x="342900" y="1276710"/>
            <a:ext cx="8458200" cy="986430"/>
          </a:xfrm>
        </p:spPr>
        <p:txBody>
          <a:bodyPr/>
          <a:lstStyle/>
          <a:p>
            <a:pPr lvl="0">
              <a:spcBef>
                <a:spcPts val="624"/>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Artificial selection data has shown that behavioral differences among individuals result from genetic differences</a:t>
            </a:r>
          </a:p>
        </p:txBody>
      </p:sp>
      <p:pic>
        <p:nvPicPr>
          <p:cNvPr id="12" name="Picture 3" descr="An illustration shows the number of errors made by rats while navigating a maze as a distribution across seven generations.">
            <a:extLst>
              <a:ext uri="{FF2B5EF4-FFF2-40B4-BE49-F238E27FC236}">
                <a16:creationId xmlns:a16="http://schemas.microsoft.com/office/drawing/2014/main" id="{DC609846-91A3-4024-BAD5-8946A224B23B}"/>
              </a:ext>
            </a:extLst>
          </p:cNvPr>
          <p:cNvPicPr>
            <a:picLocks noChangeAspect="1"/>
          </p:cNvPicPr>
          <p:nvPr/>
        </p:nvPicPr>
        <p:blipFill>
          <a:blip r:embed="rId2"/>
          <a:stretch>
            <a:fillRect/>
          </a:stretch>
        </p:blipFill>
        <p:spPr>
          <a:xfrm>
            <a:off x="1429416" y="2174346"/>
            <a:ext cx="6285168" cy="4023360"/>
          </a:xfrm>
          <a:prstGeom prst="rect">
            <a:avLst/>
          </a:prstGeom>
        </p:spPr>
      </p:pic>
      <p:sp>
        <p:nvSpPr>
          <p:cNvPr id="4" name="Content Placeholder 4">
            <a:extLst>
              <a:ext uri="{FF2B5EF4-FFF2-40B4-BE49-F238E27FC236}">
                <a16:creationId xmlns:a16="http://schemas.microsoft.com/office/drawing/2014/main" id="{75271B5E-809C-4C1A-A52A-988892381070}"/>
              </a:ext>
            </a:extLst>
          </p:cNvPr>
          <p:cNvSpPr>
            <a:spLocks noGrp="1"/>
          </p:cNvSpPr>
          <p:nvPr>
            <p:ph sz="quarter" idx="15"/>
          </p:nvPr>
        </p:nvSpPr>
        <p:spPr>
          <a:xfrm>
            <a:off x="114300" y="6218720"/>
            <a:ext cx="1554480" cy="365760"/>
          </a:xfrm>
        </p:spPr>
        <p:txBody>
          <a:bodyPr/>
          <a:lstStyle/>
          <a:p>
            <a:r>
              <a:rPr lang="en-IN" sz="1800" dirty="0"/>
              <a:t>Figure 53.3</a:t>
            </a:r>
          </a:p>
        </p:txBody>
      </p:sp>
      <p:sp>
        <p:nvSpPr>
          <p:cNvPr id="10" name="Text Placeholder 5">
            <a:extLst>
              <a:ext uri="{FF2B5EF4-FFF2-40B4-BE49-F238E27FC236}">
                <a16:creationId xmlns:a16="http://schemas.microsoft.com/office/drawing/2014/main" id="{84E1E114-EA15-4736-A4AE-A0087F71A13F}"/>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p>
        </p:txBody>
      </p:sp>
      <p:sp>
        <p:nvSpPr>
          <p:cNvPr id="8" name="Slide Number Placeholder 6">
            <a:extLst>
              <a:ext uri="{FF2B5EF4-FFF2-40B4-BE49-F238E27FC236}">
                <a16:creationId xmlns:a16="http://schemas.microsoft.com/office/drawing/2014/main" id="{1057BCD0-6478-4223-9ABB-BBC773730334}"/>
              </a:ext>
            </a:extLst>
          </p:cNvPr>
          <p:cNvSpPr>
            <a:spLocks noGrp="1"/>
          </p:cNvSpPr>
          <p:nvPr>
            <p:ph type="sldNum" sz="quarter" idx="10"/>
          </p:nvPr>
        </p:nvSpPr>
        <p:spPr>
          <a:xfrm>
            <a:off x="8647432" y="6684041"/>
            <a:ext cx="355840" cy="161396"/>
          </a:xfrm>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5713554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A9EFBA-4296-4071-BB97-224C96E5E5EB}"/>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Genetics of Maternal Behavior in Mice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2FC70FC-32C9-4C5A-AF0F-8F03CB651E62}"/>
              </a:ext>
            </a:extLst>
          </p:cNvPr>
          <p:cNvSpPr>
            <a:spLocks noGrp="1"/>
          </p:cNvSpPr>
          <p:nvPr>
            <p:ph sz="quarter" idx="11"/>
          </p:nvPr>
        </p:nvSpPr>
        <p:spPr/>
        <p:txBody>
          <a:bodyPr/>
          <a:lstStyle/>
          <a:p>
            <a:pPr>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Mice </a:t>
            </a:r>
            <a:r>
              <a:rPr lang="en-US" i="1" dirty="0" err="1">
                <a:solidFill>
                  <a:srgbClr val="000000"/>
                </a:solidFill>
                <a:latin typeface="Arial" panose="020B0604020202020204" pitchFamily="34" charset="0"/>
                <a:ea typeface="Verdana" panose="020B0604030504040204" pitchFamily="34" charset="0"/>
              </a:rPr>
              <a:t>fosB</a:t>
            </a:r>
            <a:r>
              <a:rPr lang="en-US" dirty="0">
                <a:solidFill>
                  <a:srgbClr val="000000"/>
                </a:solidFill>
                <a:latin typeface="Arial" panose="020B0604020202020204" pitchFamily="34" charset="0"/>
                <a:ea typeface="Verdana" panose="020B0604030504040204" pitchFamily="34" charset="0"/>
              </a:rPr>
              <a:t> gene</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Determines whether female mice nurture their young.</a:t>
            </a:r>
          </a:p>
          <a:p>
            <a:pPr lvl="2" indent="-283464">
              <a:spcBef>
                <a:spcPct val="20000"/>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Both </a:t>
            </a:r>
            <a:r>
              <a:rPr lang="en-US" i="1" dirty="0" err="1">
                <a:solidFill>
                  <a:srgbClr val="000000"/>
                </a:solidFill>
                <a:latin typeface="Arial" panose="020B0604020202020204" pitchFamily="34" charset="0"/>
                <a:ea typeface="Verdana" panose="020B0604030504040204" pitchFamily="34" charset="0"/>
              </a:rPr>
              <a:t>fosB</a:t>
            </a:r>
            <a:r>
              <a:rPr lang="en-US" dirty="0">
                <a:solidFill>
                  <a:srgbClr val="000000"/>
                </a:solidFill>
                <a:latin typeface="Arial" panose="020B0604020202020204" pitchFamily="34" charset="0"/>
                <a:ea typeface="Verdana" panose="020B0604030504040204" pitchFamily="34" charset="0"/>
              </a:rPr>
              <a:t> alleles disabled = ignore young.</a:t>
            </a:r>
          </a:p>
          <a:p>
            <a:pPr lvl="2" indent="-283464">
              <a:spcBef>
                <a:spcPct val="20000"/>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Normal mothers = protective maternal behavior.</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Protein expressed by </a:t>
            </a:r>
            <a:r>
              <a:rPr lang="en-US" i="1" dirty="0" err="1">
                <a:solidFill>
                  <a:srgbClr val="000000"/>
                </a:solidFill>
                <a:latin typeface="Arial" panose="020B0604020202020204" pitchFamily="34" charset="0"/>
                <a:ea typeface="Verdana" panose="020B0604030504040204" pitchFamily="34" charset="0"/>
              </a:rPr>
              <a:t>fosB</a:t>
            </a:r>
            <a:r>
              <a:rPr lang="en-US" dirty="0">
                <a:solidFill>
                  <a:srgbClr val="000000"/>
                </a:solidFill>
                <a:latin typeface="Arial" panose="020B0604020202020204" pitchFamily="34" charset="0"/>
                <a:ea typeface="Verdana" panose="020B0604030504040204" pitchFamily="34" charset="0"/>
              </a:rPr>
              <a:t> activates other enzymes and genes that affect neural circuitry within the hypothalamus.</a:t>
            </a:r>
          </a:p>
        </p:txBody>
      </p:sp>
      <p:sp>
        <p:nvSpPr>
          <p:cNvPr id="6" name="Slide Number Placeholder 3">
            <a:extLst>
              <a:ext uri="{FF2B5EF4-FFF2-40B4-BE49-F238E27FC236}">
                <a16:creationId xmlns:a16="http://schemas.microsoft.com/office/drawing/2014/main" id="{0DB098CB-642D-40CC-8042-71DA4900750C}"/>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7489670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E332-5A26-4C4D-B7B0-2B9E1FEB627C}"/>
              </a:ext>
            </a:extLst>
          </p:cNvPr>
          <p:cNvSpPr>
            <a:spLocks noGrp="1"/>
          </p:cNvSpPr>
          <p:nvPr>
            <p:ph type="title"/>
          </p:nvPr>
        </p:nvSpPr>
        <p:spPr>
          <a:xfrm>
            <a:off x="342900" y="304800"/>
            <a:ext cx="3227614" cy="678611"/>
          </a:xfrm>
        </p:spPr>
        <p:txBody>
          <a:bodyPr/>
          <a:lstStyle/>
          <a:p>
            <a:r>
              <a:rPr lang="en-US" altLang="en-US" i="1" dirty="0" err="1">
                <a:ea typeface="Microsoft YaHei" panose="020B0503020204020204" pitchFamily="34" charset="-122"/>
              </a:rPr>
              <a:t>fosB</a:t>
            </a:r>
            <a:r>
              <a:rPr lang="en-US" altLang="en-US" dirty="0">
                <a:ea typeface="Microsoft YaHei" panose="020B0503020204020204" pitchFamily="34" charset="-122"/>
              </a:rPr>
              <a:t> Affects Maternal Behavior</a:t>
            </a:r>
            <a:endParaRPr lang="en-IN" dirty="0"/>
          </a:p>
        </p:txBody>
      </p:sp>
      <p:pic>
        <p:nvPicPr>
          <p:cNvPr id="10" name="Picture 2" descr="A 4-part illustration shows the genetically caused defect in maternal care.">
            <a:extLst>
              <a:ext uri="{FF2B5EF4-FFF2-40B4-BE49-F238E27FC236}">
                <a16:creationId xmlns:a16="http://schemas.microsoft.com/office/drawing/2014/main" id="{2CEDD555-54B1-4884-8A2A-809973CC89E9}"/>
              </a:ext>
            </a:extLst>
          </p:cNvPr>
          <p:cNvPicPr>
            <a:picLocks noChangeAspect="1"/>
          </p:cNvPicPr>
          <p:nvPr/>
        </p:nvPicPr>
        <p:blipFill rotWithShape="1">
          <a:blip r:embed="rId2"/>
          <a:srcRect l="15606"/>
          <a:stretch/>
        </p:blipFill>
        <p:spPr>
          <a:xfrm>
            <a:off x="4624219" y="197282"/>
            <a:ext cx="4114801" cy="5760720"/>
          </a:xfrm>
          <a:prstGeom prst="rect">
            <a:avLst/>
          </a:prstGeom>
        </p:spPr>
      </p:pic>
      <p:sp>
        <p:nvSpPr>
          <p:cNvPr id="3" name="Content Placeholder 3">
            <a:extLst>
              <a:ext uri="{FF2B5EF4-FFF2-40B4-BE49-F238E27FC236}">
                <a16:creationId xmlns:a16="http://schemas.microsoft.com/office/drawing/2014/main" id="{9B36FE84-BB41-49C1-935A-6C733AE39100}"/>
              </a:ext>
            </a:extLst>
          </p:cNvPr>
          <p:cNvSpPr>
            <a:spLocks noGrp="1"/>
          </p:cNvSpPr>
          <p:nvPr>
            <p:ph sz="quarter" idx="11"/>
          </p:nvPr>
        </p:nvSpPr>
        <p:spPr>
          <a:xfrm>
            <a:off x="4395619" y="6007464"/>
            <a:ext cx="4572000" cy="182880"/>
          </a:xfrm>
        </p:spPr>
        <p:txBody>
          <a:bodyPr/>
          <a:lstStyle/>
          <a:p>
            <a:pPr algn="ctr"/>
            <a:r>
              <a:rPr lang="en-IN" sz="800" dirty="0"/>
              <a:t>(a) Juniors </a:t>
            </a:r>
            <a:r>
              <a:rPr lang="en-IN" sz="800" dirty="0" err="1"/>
              <a:t>Bildarchiv</a:t>
            </a:r>
            <a:r>
              <a:rPr lang="en-IN" sz="800" dirty="0"/>
              <a:t> GmbH/</a:t>
            </a:r>
            <a:r>
              <a:rPr lang="en-IN" sz="800" dirty="0" err="1"/>
              <a:t>Alamy</a:t>
            </a:r>
            <a:r>
              <a:rPr lang="en-IN" sz="800" dirty="0"/>
              <a:t> Stock Photo; (b) ©</a:t>
            </a:r>
            <a:r>
              <a:rPr lang="en-IN" sz="800" dirty="0" err="1"/>
              <a:t>Haruhiro</a:t>
            </a:r>
            <a:r>
              <a:rPr lang="en-IN" sz="800" dirty="0"/>
              <a:t> </a:t>
            </a:r>
            <a:r>
              <a:rPr lang="en-IN" sz="800" dirty="0" err="1"/>
              <a:t>Higashida</a:t>
            </a:r>
            <a:r>
              <a:rPr lang="en-IN" sz="800" dirty="0"/>
              <a:t>, M.D., Ph.D.</a:t>
            </a:r>
          </a:p>
        </p:txBody>
      </p:sp>
      <p:sp>
        <p:nvSpPr>
          <p:cNvPr id="4" name="Content Placeholder 4">
            <a:extLst>
              <a:ext uri="{FF2B5EF4-FFF2-40B4-BE49-F238E27FC236}">
                <a16:creationId xmlns:a16="http://schemas.microsoft.com/office/drawing/2014/main" id="{8776B9AD-85E3-4FD0-AD1C-C7D215AB43B5}"/>
              </a:ext>
            </a:extLst>
          </p:cNvPr>
          <p:cNvSpPr>
            <a:spLocks noGrp="1"/>
          </p:cNvSpPr>
          <p:nvPr>
            <p:ph sz="quarter" idx="15"/>
          </p:nvPr>
        </p:nvSpPr>
        <p:spPr>
          <a:xfrm>
            <a:off x="114301" y="6220398"/>
            <a:ext cx="1554480" cy="365760"/>
          </a:xfrm>
        </p:spPr>
        <p:txBody>
          <a:bodyPr/>
          <a:lstStyle/>
          <a:p>
            <a:pPr lvl="0"/>
            <a:r>
              <a:rPr lang="en-IN" sz="1800" dirty="0">
                <a:solidFill>
                  <a:srgbClr val="000000"/>
                </a:solidFill>
              </a:rPr>
              <a:t>Figure 53.4</a:t>
            </a:r>
          </a:p>
        </p:txBody>
      </p:sp>
      <p:sp>
        <p:nvSpPr>
          <p:cNvPr id="8" name="Text Placeholder 5">
            <a:extLst>
              <a:ext uri="{FF2B5EF4-FFF2-40B4-BE49-F238E27FC236}">
                <a16:creationId xmlns:a16="http://schemas.microsoft.com/office/drawing/2014/main" id="{6FA07B91-C9A7-4809-A9C4-A13731F05937}"/>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6">
            <a:extLst>
              <a:ext uri="{FF2B5EF4-FFF2-40B4-BE49-F238E27FC236}">
                <a16:creationId xmlns:a16="http://schemas.microsoft.com/office/drawing/2014/main" id="{B6A6BAB2-B6EE-40A0-B7A9-F7BC7F5FF01C}"/>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17369979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D975C-7069-4D41-BABF-CDAAC3DA5C87}"/>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Prairie and Montane Voles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B733EA3-C948-407A-8094-06FC1B768FD8}"/>
              </a:ext>
            </a:extLst>
          </p:cNvPr>
          <p:cNvSpPr>
            <a:spLocks noGrp="1"/>
          </p:cNvSpPr>
          <p:nvPr>
            <p:ph sz="quarter" idx="11"/>
          </p:nvPr>
        </p:nvSpPr>
        <p:spPr/>
        <p:txBody>
          <a:bodyPr/>
          <a:lstStyle/>
          <a:p>
            <a:pPr>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Mating leads to release of vasopressin and oxytocin</a:t>
            </a:r>
          </a:p>
          <a:p>
            <a:pPr marL="347472"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Responses differ greatly between species.</a:t>
            </a:r>
          </a:p>
          <a:p>
            <a:pPr lvl="2" indent="-283464">
              <a:spcBef>
                <a:spcPct val="200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Stimulates strong pair bonding in prairie voles.</a:t>
            </a:r>
          </a:p>
          <a:p>
            <a:pPr lvl="2" indent="-283464">
              <a:spcBef>
                <a:spcPct val="200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Montane voles are unaffected.</a:t>
            </a:r>
          </a:p>
          <a:p>
            <a:pPr marL="347472"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Responses traced to differences in brain structure between the species.</a:t>
            </a:r>
          </a:p>
        </p:txBody>
      </p:sp>
      <p:sp>
        <p:nvSpPr>
          <p:cNvPr id="6" name="Slide Number Placeholder 3">
            <a:extLst>
              <a:ext uri="{FF2B5EF4-FFF2-40B4-BE49-F238E27FC236}">
                <a16:creationId xmlns:a16="http://schemas.microsoft.com/office/drawing/2014/main" id="{E3B15A39-F507-4490-BC2B-7206014D5360}"/>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35116172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E332-5A26-4C4D-B7B0-2B9E1FEB627C}"/>
              </a:ext>
            </a:extLst>
          </p:cNvPr>
          <p:cNvSpPr>
            <a:spLocks noGrp="1"/>
          </p:cNvSpPr>
          <p:nvPr>
            <p:ph type="title"/>
          </p:nvPr>
        </p:nvSpPr>
        <p:spPr>
          <a:xfrm>
            <a:off x="342900" y="304800"/>
            <a:ext cx="8304532" cy="678611"/>
          </a:xfrm>
        </p:spPr>
        <p:txBody>
          <a:bodyPr/>
          <a:lstStyle/>
          <a:p>
            <a:r>
              <a:rPr lang="en-US" altLang="en-US" dirty="0">
                <a:ea typeface="Microsoft YaHei" panose="020B0503020204020204" pitchFamily="34" charset="-122"/>
              </a:rPr>
              <a:t>Vasopressin Receptors in Voles</a:t>
            </a:r>
            <a:endParaRPr lang="en-IN" dirty="0"/>
          </a:p>
        </p:txBody>
      </p:sp>
      <p:pic>
        <p:nvPicPr>
          <p:cNvPr id="6" name="Picture 2" descr="Two micrographs show the prairie vole and montane vole. A graph shows the genetic basis of the difference in pair-bonding behavior.">
            <a:extLst>
              <a:ext uri="{FF2B5EF4-FFF2-40B4-BE49-F238E27FC236}">
                <a16:creationId xmlns:a16="http://schemas.microsoft.com/office/drawing/2014/main" id="{F773F5D0-CDD8-477D-A1BC-6D8521BCEBAB}"/>
              </a:ext>
            </a:extLst>
          </p:cNvPr>
          <p:cNvPicPr>
            <a:picLocks noChangeAspect="1"/>
          </p:cNvPicPr>
          <p:nvPr/>
        </p:nvPicPr>
        <p:blipFill>
          <a:blip r:embed="rId2"/>
          <a:stretch>
            <a:fillRect/>
          </a:stretch>
        </p:blipFill>
        <p:spPr>
          <a:xfrm>
            <a:off x="2127173" y="1040561"/>
            <a:ext cx="4889654" cy="4754880"/>
          </a:xfrm>
          <a:prstGeom prst="rect">
            <a:avLst/>
          </a:prstGeom>
        </p:spPr>
      </p:pic>
      <p:sp>
        <p:nvSpPr>
          <p:cNvPr id="3" name="Content Placeholder 3">
            <a:extLst>
              <a:ext uri="{FF2B5EF4-FFF2-40B4-BE49-F238E27FC236}">
                <a16:creationId xmlns:a16="http://schemas.microsoft.com/office/drawing/2014/main" id="{9B36FE84-BB41-49C1-935A-6C733AE39100}"/>
              </a:ext>
            </a:extLst>
          </p:cNvPr>
          <p:cNvSpPr>
            <a:spLocks noGrp="1"/>
          </p:cNvSpPr>
          <p:nvPr>
            <p:ph sz="quarter" idx="11"/>
          </p:nvPr>
        </p:nvSpPr>
        <p:spPr>
          <a:xfrm>
            <a:off x="1900572" y="5852160"/>
            <a:ext cx="5342857" cy="386023"/>
          </a:xfrm>
        </p:spPr>
        <p:txBody>
          <a:bodyPr/>
          <a:lstStyle/>
          <a:p>
            <a:pPr algn="ctr"/>
            <a:r>
              <a:rPr lang="en-US" sz="800" dirty="0"/>
              <a:t>(a, b) ©Hemanth P. Nair, Larry J. Young, “Vasopressin and pair-bond formation: genes to brain to behavior,” Physiology, 21 (2): 146-152, Fig. 2 2006. Reprinted by permission from The American Physiological Society </a:t>
            </a:r>
            <a:endParaRPr lang="en-IN" sz="800" dirty="0"/>
          </a:p>
        </p:txBody>
      </p:sp>
      <p:sp>
        <p:nvSpPr>
          <p:cNvPr id="4" name="Content Placeholder 4">
            <a:extLst>
              <a:ext uri="{FF2B5EF4-FFF2-40B4-BE49-F238E27FC236}">
                <a16:creationId xmlns:a16="http://schemas.microsoft.com/office/drawing/2014/main" id="{8776B9AD-85E3-4FD0-AD1C-C7D215AB43B5}"/>
              </a:ext>
            </a:extLst>
          </p:cNvPr>
          <p:cNvSpPr>
            <a:spLocks noGrp="1"/>
          </p:cNvSpPr>
          <p:nvPr>
            <p:ph sz="quarter" idx="15"/>
          </p:nvPr>
        </p:nvSpPr>
        <p:spPr>
          <a:xfrm>
            <a:off x="114300" y="6218720"/>
            <a:ext cx="1554480" cy="365760"/>
          </a:xfrm>
        </p:spPr>
        <p:txBody>
          <a:bodyPr/>
          <a:lstStyle/>
          <a:p>
            <a:pPr lvl="0"/>
            <a:r>
              <a:rPr lang="en-IN" sz="1800" dirty="0">
                <a:solidFill>
                  <a:srgbClr val="000000"/>
                </a:solidFill>
              </a:rPr>
              <a:t>Figure 53.5</a:t>
            </a:r>
          </a:p>
        </p:txBody>
      </p:sp>
      <p:sp>
        <p:nvSpPr>
          <p:cNvPr id="11" name="Text Placeholder 5">
            <a:extLst>
              <a:ext uri="{FF2B5EF4-FFF2-40B4-BE49-F238E27FC236}">
                <a16:creationId xmlns:a16="http://schemas.microsoft.com/office/drawing/2014/main" id="{0164E635-3595-4821-A6DA-2672799959D1}"/>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7" name="Slide Number Placeholder 6">
            <a:extLst>
              <a:ext uri="{FF2B5EF4-FFF2-40B4-BE49-F238E27FC236}">
                <a16:creationId xmlns:a16="http://schemas.microsoft.com/office/drawing/2014/main" id="{B6A6BAB2-B6EE-40A0-B7A9-F7BC7F5FF01C}"/>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24459110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C7F83-33C9-49FC-A3BB-215E2BEDD91B}"/>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Learning</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DB853F9-F30F-4ACD-A182-6C5FEDED7780}"/>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Altered behavior as a result of previous experiences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Habituation: decrease in response to a repeated stimulus</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 positive or negative consequences.</a:t>
            </a:r>
          </a:p>
        </p:txBody>
      </p:sp>
      <p:sp>
        <p:nvSpPr>
          <p:cNvPr id="6" name="Slide Number Placeholder 3">
            <a:extLst>
              <a:ext uri="{FF2B5EF4-FFF2-40B4-BE49-F238E27FC236}">
                <a16:creationId xmlns:a16="http://schemas.microsoft.com/office/drawing/2014/main" id="{AFBF8187-9142-4A4D-A4ED-E07C0E9A3EEB}"/>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158926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0DDBE-C024-4FE7-BFE7-BD6DB4F395B4}"/>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Associative Learning</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0457BEA-481D-4CD7-813D-E444DF49FDA7}"/>
              </a:ext>
            </a:extLst>
          </p:cNvPr>
          <p:cNvSpPr>
            <a:spLocks noGrp="1"/>
          </p:cNvSpPr>
          <p:nvPr>
            <p:ph sz="quarter" idx="11"/>
          </p:nvPr>
        </p:nvSpPr>
        <p:spPr/>
        <p:txBody>
          <a:bodyPr/>
          <a:lstStyle/>
          <a:p>
            <a:pPr>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Association between two stimuli or between a stimulus and a response</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Conditioned behavior through association.</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Two major types:</a:t>
            </a:r>
          </a:p>
          <a:p>
            <a:pPr lvl="2" indent="-283464">
              <a:spcBef>
                <a:spcPct val="20000"/>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Classical conditioning.</a:t>
            </a:r>
          </a:p>
          <a:p>
            <a:pPr lvl="2" indent="-283464">
              <a:spcBef>
                <a:spcPct val="20000"/>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Operant conditioning.</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Differ in the way associations are established.</a:t>
            </a:r>
          </a:p>
        </p:txBody>
      </p:sp>
      <p:sp>
        <p:nvSpPr>
          <p:cNvPr id="6" name="Slide Number Placeholder 3">
            <a:extLst>
              <a:ext uri="{FF2B5EF4-FFF2-40B4-BE49-F238E27FC236}">
                <a16:creationId xmlns:a16="http://schemas.microsoft.com/office/drawing/2014/main" id="{A5E8B8C1-5D27-475A-B808-BE64CB613A54}"/>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11749383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5CF55-3E24-46AB-BAE3-780D31FDF200}"/>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Associative Learning in Toads</a:t>
            </a:r>
            <a:endParaRPr lang="en-IN" dirty="0"/>
          </a:p>
        </p:txBody>
      </p:sp>
      <p:sp>
        <p:nvSpPr>
          <p:cNvPr id="3" name="Content Placeholder 2">
            <a:extLst>
              <a:ext uri="{FF2B5EF4-FFF2-40B4-BE49-F238E27FC236}">
                <a16:creationId xmlns:a16="http://schemas.microsoft.com/office/drawing/2014/main" id="{05701AF7-5A2F-4AD5-B94E-FA07B7D87C86}"/>
              </a:ext>
            </a:extLst>
          </p:cNvPr>
          <p:cNvSpPr>
            <a:spLocks noGrp="1"/>
          </p:cNvSpPr>
          <p:nvPr>
            <p:ph sz="quarter" idx="11"/>
          </p:nvPr>
        </p:nvSpPr>
        <p:spPr>
          <a:xfrm>
            <a:off x="342900" y="1276710"/>
            <a:ext cx="8458200" cy="1464412"/>
          </a:xfrm>
        </p:spPr>
        <p:txBody>
          <a:bodyPr/>
          <a:lstStyle/>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Paired presentation of two different kinds of stimuli causes the animal to form an association between the stimuli</a:t>
            </a:r>
          </a:p>
          <a:p>
            <a:pPr marL="342900" lvl="0" indent="-342900">
              <a:spcBef>
                <a:spcPts val="624"/>
              </a:spcBef>
              <a:spcAft>
                <a:spcPts val="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Toad learns not to eat bumblebee</a:t>
            </a:r>
          </a:p>
        </p:txBody>
      </p:sp>
      <p:pic>
        <p:nvPicPr>
          <p:cNvPr id="12" name="Picture 3" descr="Three images show a bumblebee fly in front of a naive toad, a toad with a bee in his mouth, and a toad at rest with a bumblebee flying close.">
            <a:extLst>
              <a:ext uri="{FF2B5EF4-FFF2-40B4-BE49-F238E27FC236}">
                <a16:creationId xmlns:a16="http://schemas.microsoft.com/office/drawing/2014/main" id="{40159D11-B872-46A4-9E72-BB3652C9B23C}"/>
              </a:ext>
            </a:extLst>
          </p:cNvPr>
          <p:cNvPicPr>
            <a:picLocks noChangeAspect="1"/>
          </p:cNvPicPr>
          <p:nvPr/>
        </p:nvPicPr>
        <p:blipFill rotWithShape="1">
          <a:blip r:embed="rId2"/>
          <a:srcRect l="3426" t="15573"/>
          <a:stretch/>
        </p:blipFill>
        <p:spPr>
          <a:xfrm>
            <a:off x="362353" y="2914650"/>
            <a:ext cx="8419294" cy="2011680"/>
          </a:xfrm>
          <a:prstGeom prst="rect">
            <a:avLst/>
          </a:prstGeom>
        </p:spPr>
      </p:pic>
      <p:sp>
        <p:nvSpPr>
          <p:cNvPr id="4" name="Content Placeholder 4">
            <a:extLst>
              <a:ext uri="{FF2B5EF4-FFF2-40B4-BE49-F238E27FC236}">
                <a16:creationId xmlns:a16="http://schemas.microsoft.com/office/drawing/2014/main" id="{1DDAD35C-FA24-451B-9F9E-BD88A90EC8DE}"/>
              </a:ext>
            </a:extLst>
          </p:cNvPr>
          <p:cNvSpPr>
            <a:spLocks noGrp="1"/>
          </p:cNvSpPr>
          <p:nvPr>
            <p:ph sz="quarter" idx="15"/>
          </p:nvPr>
        </p:nvSpPr>
        <p:spPr>
          <a:xfrm>
            <a:off x="3200400" y="4906377"/>
            <a:ext cx="2743200" cy="237923"/>
          </a:xfrm>
        </p:spPr>
        <p:txBody>
          <a:bodyPr/>
          <a:lstStyle/>
          <a:p>
            <a:pPr algn="ctr"/>
            <a:r>
              <a:rPr lang="en-US" sz="800" dirty="0">
                <a:solidFill>
                  <a:srgbClr val="221E1F"/>
                </a:solidFill>
                <a:latin typeface="+mj-lt"/>
              </a:rPr>
              <a:t>©</a:t>
            </a:r>
            <a:r>
              <a:rPr lang="en-US" sz="800" dirty="0" err="1">
                <a:solidFill>
                  <a:srgbClr val="221E1F"/>
                </a:solidFill>
                <a:latin typeface="+mj-lt"/>
              </a:rPr>
              <a:t>Boltin</a:t>
            </a:r>
            <a:r>
              <a:rPr lang="en-US" sz="800" dirty="0">
                <a:solidFill>
                  <a:srgbClr val="221E1F"/>
                </a:solidFill>
                <a:latin typeface="+mj-lt"/>
              </a:rPr>
              <a:t> Picture Library/The Bridgeman Art Library </a:t>
            </a:r>
            <a:endParaRPr lang="en-IN" dirty="0">
              <a:latin typeface="+mj-lt"/>
            </a:endParaRPr>
          </a:p>
        </p:txBody>
      </p:sp>
      <p:sp>
        <p:nvSpPr>
          <p:cNvPr id="5" name="Content Placeholder 5">
            <a:extLst>
              <a:ext uri="{FF2B5EF4-FFF2-40B4-BE49-F238E27FC236}">
                <a16:creationId xmlns:a16="http://schemas.microsoft.com/office/drawing/2014/main" id="{A0106714-A131-4DAA-A82A-423966D5476D}"/>
              </a:ext>
            </a:extLst>
          </p:cNvPr>
          <p:cNvSpPr>
            <a:spLocks noGrp="1"/>
          </p:cNvSpPr>
          <p:nvPr>
            <p:ph sz="quarter" idx="17"/>
          </p:nvPr>
        </p:nvSpPr>
        <p:spPr>
          <a:xfrm>
            <a:off x="114300" y="6218720"/>
            <a:ext cx="1554480" cy="365760"/>
          </a:xfrm>
        </p:spPr>
        <p:txBody>
          <a:bodyPr/>
          <a:lstStyle/>
          <a:p>
            <a:pPr lvl="0"/>
            <a:r>
              <a:rPr lang="en-IN" sz="1800" dirty="0">
                <a:solidFill>
                  <a:srgbClr val="000000"/>
                </a:solidFill>
              </a:rPr>
              <a:t>Figure 53.6</a:t>
            </a:r>
          </a:p>
        </p:txBody>
      </p:sp>
      <p:sp>
        <p:nvSpPr>
          <p:cNvPr id="9" name="Slide Number Placeholder 6">
            <a:extLst>
              <a:ext uri="{FF2B5EF4-FFF2-40B4-BE49-F238E27FC236}">
                <a16:creationId xmlns:a16="http://schemas.microsoft.com/office/drawing/2014/main" id="{D6C8ABBC-D9D3-4335-A19B-0E50C96D2480}"/>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1288467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5E941-FCFE-4761-A234-BB237C7AB7F0}"/>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Classical or Pavlovian Conditioning</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4534EFB-C2F1-43D8-BB50-153C59A2F9B9}"/>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Paired presentation of two different kinds of stimuli with an association formed between them</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Meat powder and dogs</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Unconditioned stimulus: meat.</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Unconditioned response: salivating.</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Conditioned stimulus: bell ringing.</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Conditioned response: after time, the dog salivates with only the ringing of the bell.</a:t>
            </a:r>
          </a:p>
        </p:txBody>
      </p:sp>
      <p:sp>
        <p:nvSpPr>
          <p:cNvPr id="6" name="Slide Number Placeholder 3">
            <a:extLst>
              <a:ext uri="{FF2B5EF4-FFF2-40B4-BE49-F238E27FC236}">
                <a16:creationId xmlns:a16="http://schemas.microsoft.com/office/drawing/2014/main" id="{BBFC1521-A4C6-4A71-AD24-0FC02F697575}"/>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682017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25EA5C-962B-4BDC-9082-5DF364BFF834}"/>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Operant Conditioning</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2FCFDCF-5751-48CA-8D1F-0FFCEBDBF5FA}"/>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Animal learns to associate its behavior response with a reward or punishment</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B.F. Skinner and the Skinner box</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Rats learned to associate pressing the lever (the behavioral response) with obtaining food (the reward).</a:t>
            </a:r>
          </a:p>
        </p:txBody>
      </p:sp>
      <p:sp>
        <p:nvSpPr>
          <p:cNvPr id="6" name="Slide Number Placeholder 3">
            <a:extLst>
              <a:ext uri="{FF2B5EF4-FFF2-40B4-BE49-F238E27FC236}">
                <a16:creationId xmlns:a16="http://schemas.microsoft.com/office/drawing/2014/main" id="{548E450E-66D0-43FA-B4D9-EB840023A5D4}"/>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3154574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19C236-3283-461C-8EFE-93398F7C7C32}"/>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Chapter 53: </a:t>
            </a:r>
            <a:r>
              <a:rPr lang="en-US" altLang="en-US">
                <a:solidFill>
                  <a:srgbClr val="000000"/>
                </a:solidFill>
                <a:latin typeface="Arial" panose="020B0604020202020204" pitchFamily="34" charset="0"/>
                <a:ea typeface="Microsoft YaHei" panose="020B0503020204020204" pitchFamily="34" charset="-122"/>
                <a:cs typeface="Arial" pitchFamily="34" charset="0"/>
              </a:rPr>
              <a:t>Behavioral Biology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FC41AAF-6BB1-4BC9-BAA5-7FAD78061909}"/>
              </a:ext>
            </a:extLst>
          </p:cNvPr>
          <p:cNvSpPr>
            <a:spLocks noGrp="1"/>
          </p:cNvSpPr>
          <p:nvPr>
            <p:ph sz="quarter" idx="11"/>
          </p:nvPr>
        </p:nvSpPr>
        <p:spPr>
          <a:xfrm>
            <a:off x="342900" y="1276709"/>
            <a:ext cx="4869180" cy="5077443"/>
          </a:xfrm>
        </p:spPr>
        <p:txBody>
          <a:bodyPr/>
          <a:lstStyle/>
          <a:p>
            <a:pPr marL="640080" indent="-640080">
              <a:spcAft>
                <a:spcPts val="600"/>
              </a:spcAft>
            </a:pPr>
            <a:r>
              <a:rPr lang="en-US" sz="1800" b="1" dirty="0"/>
              <a:t>53.1 	</a:t>
            </a:r>
            <a:r>
              <a:rPr lang="en-US" sz="1800" dirty="0"/>
              <a:t>The Natural History of Behavior </a:t>
            </a:r>
          </a:p>
          <a:p>
            <a:pPr marL="640080" indent="-640080">
              <a:spcAft>
                <a:spcPts val="600"/>
              </a:spcAft>
            </a:pPr>
            <a:r>
              <a:rPr lang="en-US" sz="1800" b="1" dirty="0"/>
              <a:t>53.2 	</a:t>
            </a:r>
            <a:r>
              <a:rPr lang="en-US" sz="1800" dirty="0"/>
              <a:t>Nerve Cells, Neurotransmitters, Hormones, and Behavior </a:t>
            </a:r>
          </a:p>
          <a:p>
            <a:pPr marL="640080" indent="-640080">
              <a:spcAft>
                <a:spcPts val="600"/>
              </a:spcAft>
            </a:pPr>
            <a:r>
              <a:rPr lang="en-IN" sz="1800" b="1" dirty="0"/>
              <a:t>53.3 	</a:t>
            </a:r>
            <a:r>
              <a:rPr lang="en-IN" sz="1800" dirty="0" err="1"/>
              <a:t>Behavioral</a:t>
            </a:r>
            <a:r>
              <a:rPr lang="en-IN" sz="1800" dirty="0"/>
              <a:t> Genetics </a:t>
            </a:r>
          </a:p>
          <a:p>
            <a:pPr marL="640080" indent="-640080">
              <a:spcAft>
                <a:spcPts val="600"/>
              </a:spcAft>
            </a:pPr>
            <a:r>
              <a:rPr lang="en-IN" sz="1800" b="1" dirty="0"/>
              <a:t>53.4 	</a:t>
            </a:r>
            <a:r>
              <a:rPr lang="en-IN" sz="1800" dirty="0"/>
              <a:t>Learning </a:t>
            </a:r>
          </a:p>
          <a:p>
            <a:pPr marL="640080" indent="-640080">
              <a:spcAft>
                <a:spcPts val="600"/>
              </a:spcAft>
            </a:pPr>
            <a:r>
              <a:rPr lang="en-US" sz="1800" b="1" dirty="0"/>
              <a:t>53.5 	</a:t>
            </a:r>
            <a:r>
              <a:rPr lang="en-US" sz="1800" dirty="0"/>
              <a:t>The Development of Behavior </a:t>
            </a:r>
          </a:p>
          <a:p>
            <a:pPr marL="640080" indent="-640080">
              <a:spcAft>
                <a:spcPts val="600"/>
              </a:spcAft>
            </a:pPr>
            <a:r>
              <a:rPr lang="en-IN" sz="1800" b="1" dirty="0"/>
              <a:t>53.6 	</a:t>
            </a:r>
            <a:r>
              <a:rPr lang="en-IN" sz="1800" dirty="0"/>
              <a:t>Animal Cognition </a:t>
            </a:r>
          </a:p>
          <a:p>
            <a:pPr marL="640080" indent="-640080">
              <a:spcAft>
                <a:spcPts val="600"/>
              </a:spcAft>
            </a:pPr>
            <a:r>
              <a:rPr lang="en-US" sz="1800" b="1" dirty="0"/>
              <a:t>53.7 	</a:t>
            </a:r>
            <a:r>
              <a:rPr lang="en-US" sz="1800" dirty="0"/>
              <a:t>Orientation and Migratory Behavior </a:t>
            </a:r>
          </a:p>
          <a:p>
            <a:pPr marL="640080" indent="-640080">
              <a:spcAft>
                <a:spcPts val="600"/>
              </a:spcAft>
            </a:pPr>
            <a:r>
              <a:rPr lang="en-IN" sz="1800" b="1" dirty="0"/>
              <a:t>53.8 	</a:t>
            </a:r>
            <a:r>
              <a:rPr lang="en-IN" sz="1800" dirty="0"/>
              <a:t>Animal Communication </a:t>
            </a:r>
          </a:p>
          <a:p>
            <a:pPr marL="640080" indent="-640080">
              <a:spcAft>
                <a:spcPts val="600"/>
              </a:spcAft>
            </a:pPr>
            <a:r>
              <a:rPr lang="en-IN" sz="1800" b="1" dirty="0"/>
              <a:t>53.9 	</a:t>
            </a:r>
            <a:r>
              <a:rPr lang="en-IN" sz="1800" dirty="0"/>
              <a:t>Behavior and Evolution </a:t>
            </a:r>
          </a:p>
          <a:p>
            <a:pPr marL="640080" indent="-640080">
              <a:spcAft>
                <a:spcPts val="600"/>
              </a:spcAft>
            </a:pPr>
            <a:r>
              <a:rPr lang="en-IN" sz="1800" b="1" dirty="0"/>
              <a:t>53.10 	</a:t>
            </a:r>
            <a:r>
              <a:rPr lang="en-IN" sz="1800" dirty="0" err="1"/>
              <a:t>Behavioral</a:t>
            </a:r>
            <a:r>
              <a:rPr lang="en-IN" sz="1800" dirty="0"/>
              <a:t> Ecology </a:t>
            </a:r>
          </a:p>
          <a:p>
            <a:pPr marL="640080" indent="-640080">
              <a:spcAft>
                <a:spcPts val="600"/>
              </a:spcAft>
            </a:pPr>
            <a:r>
              <a:rPr lang="en-IN" sz="1800" b="1" dirty="0"/>
              <a:t>53.11 	</a:t>
            </a:r>
            <a:r>
              <a:rPr lang="en-IN" sz="1800" dirty="0"/>
              <a:t>Reproductive Strategies </a:t>
            </a:r>
          </a:p>
          <a:p>
            <a:pPr marL="640080" indent="-640080">
              <a:spcAft>
                <a:spcPts val="600"/>
              </a:spcAft>
            </a:pPr>
            <a:r>
              <a:rPr lang="en-IN" sz="1800" b="1" dirty="0"/>
              <a:t>53.12 	</a:t>
            </a:r>
            <a:r>
              <a:rPr lang="en-IN" sz="1800" dirty="0"/>
              <a:t>Altruism </a:t>
            </a:r>
          </a:p>
          <a:p>
            <a:pPr marL="640080" indent="-640080">
              <a:spcAft>
                <a:spcPts val="600"/>
              </a:spcAft>
            </a:pPr>
            <a:r>
              <a:rPr lang="en-US" sz="1800" b="1" dirty="0"/>
              <a:t>53.13 	</a:t>
            </a:r>
            <a:r>
              <a:rPr lang="en-US" sz="1800" dirty="0"/>
              <a:t>The Evolution of Group Living and Animal Societies</a:t>
            </a:r>
            <a:endParaRPr lang="en-IN" sz="1800" dirty="0"/>
          </a:p>
        </p:txBody>
      </p:sp>
      <p:pic>
        <p:nvPicPr>
          <p:cNvPr id="10" name="Picture 3" descr="A photograph shows a lioness and its cub.">
            <a:extLst>
              <a:ext uri="{FF2B5EF4-FFF2-40B4-BE49-F238E27FC236}">
                <a16:creationId xmlns:a16="http://schemas.microsoft.com/office/drawing/2014/main" id="{C8D14E59-4894-4E1F-BC7D-39892F2BAB27}"/>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5571488" y="983411"/>
            <a:ext cx="3229612" cy="5077443"/>
          </a:xfrm>
          <a:prstGeom prst="rect">
            <a:avLst/>
          </a:prstGeom>
        </p:spPr>
      </p:pic>
      <p:sp>
        <p:nvSpPr>
          <p:cNvPr id="8" name="Text Placeholder 4">
            <a:extLst>
              <a:ext uri="{FF2B5EF4-FFF2-40B4-BE49-F238E27FC236}">
                <a16:creationId xmlns:a16="http://schemas.microsoft.com/office/drawing/2014/main" id="{5380EF81-CE16-4ED3-AE4E-AD986F1D7305}"/>
              </a:ext>
            </a:extLst>
          </p:cNvPr>
          <p:cNvSpPr>
            <a:spLocks noGrp="1"/>
          </p:cNvSpPr>
          <p:nvPr>
            <p:ph type="body" sz="quarter" idx="39"/>
          </p:nvPr>
        </p:nvSpPr>
        <p:spPr>
          <a:xfrm>
            <a:off x="6043294" y="6119660"/>
            <a:ext cx="2286000" cy="181356"/>
          </a:xfrm>
        </p:spPr>
        <p:txBody>
          <a:bodyPr/>
          <a:lstStyle/>
          <a:p>
            <a:pPr algn="ctr"/>
            <a:r>
              <a:rPr lang="en-IN" dirty="0">
                <a:solidFill>
                  <a:schemeClr val="tx1"/>
                </a:solidFill>
              </a:rPr>
              <a:t>K. Ammann/Bruce Coleman Inc./</a:t>
            </a:r>
            <a:r>
              <a:rPr lang="en-IN" dirty="0" err="1">
                <a:solidFill>
                  <a:schemeClr val="tx1"/>
                </a:solidFill>
              </a:rPr>
              <a:t>Photoshot</a:t>
            </a:r>
            <a:endParaRPr lang="en-IN" dirty="0">
              <a:solidFill>
                <a:schemeClr val="tx1"/>
              </a:solidFill>
            </a:endParaRPr>
          </a:p>
        </p:txBody>
      </p:sp>
      <p:sp>
        <p:nvSpPr>
          <p:cNvPr id="6" name="Slide Number Placeholder 5">
            <a:extLst>
              <a:ext uri="{FF2B5EF4-FFF2-40B4-BE49-F238E27FC236}">
                <a16:creationId xmlns:a16="http://schemas.microsoft.com/office/drawing/2014/main" id="{9DF5286E-2DA2-480E-83BB-794549AE769F}"/>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30489505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FB6FE-F773-4293-92F2-69DB0BA1D68B}"/>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Instincts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9DC5AD1-A0A7-45AC-9BF4-B9184839B5F4}"/>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Instincts govern learning preparedness</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Instinct guides learning by determining what type of information can be learned.</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Animals may have innate predispositions toward forming certain associations and not others.</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Learning is possible only within the boundaries set by evolution.</a:t>
            </a:r>
          </a:p>
        </p:txBody>
      </p:sp>
      <p:sp>
        <p:nvSpPr>
          <p:cNvPr id="6" name="Slide Number Placeholder 3">
            <a:extLst>
              <a:ext uri="{FF2B5EF4-FFF2-40B4-BE49-F238E27FC236}">
                <a16:creationId xmlns:a16="http://schemas.microsoft.com/office/drawing/2014/main" id="{42C7D41F-6317-4F82-AE18-0E1B5A9F860A}"/>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32160726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E9F76-F3B1-4E0E-A710-1B2E635155A0}"/>
              </a:ext>
            </a:extLst>
          </p:cNvPr>
          <p:cNvSpPr>
            <a:spLocks noGrp="1"/>
          </p:cNvSpPr>
          <p:nvPr>
            <p:ph type="title"/>
          </p:nvPr>
        </p:nvSpPr>
        <p:spPr/>
        <p:txBody>
          <a:bodyPr/>
          <a:lstStyle/>
          <a:p>
            <a:r>
              <a:rPr lang="en-IN" dirty="0"/>
              <a:t>Development of Behavior</a:t>
            </a:r>
          </a:p>
        </p:txBody>
      </p:sp>
      <p:sp>
        <p:nvSpPr>
          <p:cNvPr id="3" name="Content Placeholder 2">
            <a:extLst>
              <a:ext uri="{FF2B5EF4-FFF2-40B4-BE49-F238E27FC236}">
                <a16:creationId xmlns:a16="http://schemas.microsoft.com/office/drawing/2014/main" id="{23FE4663-C0FB-4A0D-A7B6-5A90CCEFBEA5}"/>
              </a:ext>
            </a:extLst>
          </p:cNvPr>
          <p:cNvSpPr>
            <a:spLocks noGrp="1"/>
          </p:cNvSpPr>
          <p:nvPr>
            <p:ph sz="quarter" idx="11"/>
          </p:nvPr>
        </p:nvSpPr>
        <p:spPr>
          <a:xfrm>
            <a:off x="342900" y="1276710"/>
            <a:ext cx="3977640" cy="4552590"/>
          </a:xfrm>
        </p:spPr>
        <p:txBody>
          <a:bodyPr/>
          <a:lstStyle/>
          <a:p>
            <a:pPr>
              <a:spcBef>
                <a:spcPts val="624"/>
              </a:spcBef>
              <a:spcAft>
                <a:spcPts val="600"/>
              </a:spcAft>
            </a:pPr>
            <a:r>
              <a:rPr lang="en-US" dirty="0"/>
              <a:t>Imprinting</a:t>
            </a:r>
          </a:p>
          <a:p>
            <a:pPr marL="347472" indent="-347472">
              <a:spcBef>
                <a:spcPct val="200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Form social attachment to other individuals or develop preferences that will influence behavior later in life.</a:t>
            </a:r>
          </a:p>
          <a:p>
            <a:pPr marL="691960" lvl="1" indent="-347472">
              <a:spcBef>
                <a:spcPct val="20000"/>
              </a:spcBef>
              <a:buClr>
                <a:srgbClr val="000000"/>
              </a:buClr>
            </a:pPr>
            <a:r>
              <a:rPr lang="en-US" sz="2000" dirty="0">
                <a:solidFill>
                  <a:srgbClr val="000000"/>
                </a:solidFill>
                <a:latin typeface="Arial" panose="020B0604020202020204" pitchFamily="34" charset="0"/>
                <a:ea typeface="Verdana" panose="020B0604030504040204" pitchFamily="34" charset="0"/>
              </a:rPr>
              <a:t>Filial imprinting – attachment between parents and offspring.</a:t>
            </a:r>
          </a:p>
          <a:p>
            <a:pPr marL="987552" lvl="2" indent="-347472">
              <a:spcBef>
                <a:spcPct val="20000"/>
              </a:spcBef>
              <a:buClr>
                <a:srgbClr val="000000"/>
              </a:buClr>
            </a:pPr>
            <a:r>
              <a:rPr lang="en-US" dirty="0">
                <a:solidFill>
                  <a:srgbClr val="000000"/>
                </a:solidFill>
                <a:latin typeface="Arial" panose="020B0604020202020204" pitchFamily="34" charset="0"/>
                <a:ea typeface="Verdana" panose="020B0604030504040204" pitchFamily="34" charset="0"/>
              </a:rPr>
              <a:t>Konrad Lorenz.</a:t>
            </a:r>
          </a:p>
          <a:p>
            <a:pPr marL="987552" lvl="2" indent="-347472">
              <a:spcBef>
                <a:spcPct val="20000"/>
              </a:spcBef>
              <a:buClr>
                <a:srgbClr val="000000"/>
              </a:buClr>
            </a:pPr>
            <a:r>
              <a:rPr lang="en-US" dirty="0">
                <a:solidFill>
                  <a:srgbClr val="000000"/>
                </a:solidFill>
                <a:latin typeface="Arial" panose="020B0604020202020204" pitchFamily="34" charset="0"/>
                <a:ea typeface="Verdana" panose="020B0604030504040204" pitchFamily="34" charset="0"/>
              </a:rPr>
              <a:t>1973 Nobel Prize.</a:t>
            </a:r>
          </a:p>
        </p:txBody>
      </p:sp>
      <p:pic>
        <p:nvPicPr>
          <p:cNvPr id="12" name="Picture 3" descr="An image shows a man leading a group of goslings in a single file.">
            <a:extLst>
              <a:ext uri="{FF2B5EF4-FFF2-40B4-BE49-F238E27FC236}">
                <a16:creationId xmlns:a16="http://schemas.microsoft.com/office/drawing/2014/main" id="{A98929A0-3DF8-496F-A229-DDD15A25351D}"/>
              </a:ext>
            </a:extLst>
          </p:cNvPr>
          <p:cNvPicPr>
            <a:picLocks noChangeAspect="1"/>
          </p:cNvPicPr>
          <p:nvPr/>
        </p:nvPicPr>
        <p:blipFill rotWithShape="1">
          <a:blip r:embed="rId2"/>
          <a:srcRect l="9342" r="11350"/>
          <a:stretch/>
        </p:blipFill>
        <p:spPr>
          <a:xfrm>
            <a:off x="5565332" y="791358"/>
            <a:ext cx="3082100" cy="4949914"/>
          </a:xfrm>
          <a:prstGeom prst="rect">
            <a:avLst/>
          </a:prstGeom>
        </p:spPr>
      </p:pic>
      <p:sp>
        <p:nvSpPr>
          <p:cNvPr id="4" name="Content Placeholder 4">
            <a:extLst>
              <a:ext uri="{FF2B5EF4-FFF2-40B4-BE49-F238E27FC236}">
                <a16:creationId xmlns:a16="http://schemas.microsoft.com/office/drawing/2014/main" id="{AF875B6E-ABE3-4A3E-848A-FE016C156D0F}"/>
              </a:ext>
            </a:extLst>
          </p:cNvPr>
          <p:cNvSpPr>
            <a:spLocks noGrp="1"/>
          </p:cNvSpPr>
          <p:nvPr>
            <p:ph sz="quarter" idx="15"/>
          </p:nvPr>
        </p:nvSpPr>
        <p:spPr>
          <a:xfrm>
            <a:off x="6249132" y="5829300"/>
            <a:ext cx="1714500" cy="237342"/>
          </a:xfrm>
        </p:spPr>
        <p:txBody>
          <a:bodyPr/>
          <a:lstStyle/>
          <a:p>
            <a:pPr algn="ctr"/>
            <a:r>
              <a:rPr lang="en-US" sz="800" dirty="0"/>
              <a:t>Thomas D. McAvoy/Getty Images</a:t>
            </a:r>
            <a:endParaRPr lang="en-IN" sz="800" dirty="0"/>
          </a:p>
        </p:txBody>
      </p:sp>
      <p:sp>
        <p:nvSpPr>
          <p:cNvPr id="5" name="Content Placeholder 5">
            <a:extLst>
              <a:ext uri="{FF2B5EF4-FFF2-40B4-BE49-F238E27FC236}">
                <a16:creationId xmlns:a16="http://schemas.microsoft.com/office/drawing/2014/main" id="{1E890ABC-A8FB-4E28-A08E-C0481882F9AE}"/>
              </a:ext>
            </a:extLst>
          </p:cNvPr>
          <p:cNvSpPr>
            <a:spLocks noGrp="1"/>
          </p:cNvSpPr>
          <p:nvPr>
            <p:ph sz="quarter" idx="17"/>
          </p:nvPr>
        </p:nvSpPr>
        <p:spPr>
          <a:xfrm>
            <a:off x="114300" y="6218720"/>
            <a:ext cx="1554480" cy="365760"/>
          </a:xfrm>
        </p:spPr>
        <p:txBody>
          <a:bodyPr/>
          <a:lstStyle/>
          <a:p>
            <a:pPr lvl="0"/>
            <a:r>
              <a:rPr lang="en-IN" sz="1800" dirty="0">
                <a:solidFill>
                  <a:srgbClr val="000000"/>
                </a:solidFill>
              </a:rPr>
              <a:t>Figure 53.7</a:t>
            </a:r>
          </a:p>
        </p:txBody>
      </p:sp>
      <p:sp>
        <p:nvSpPr>
          <p:cNvPr id="9" name="Slide Number Placeholder 6">
            <a:extLst>
              <a:ext uri="{FF2B5EF4-FFF2-40B4-BE49-F238E27FC236}">
                <a16:creationId xmlns:a16="http://schemas.microsoft.com/office/drawing/2014/main" id="{333F9FE8-CC8B-49A1-B8E2-51F56194F33C}"/>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9568039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DE3A2-A299-4D83-B73A-8224E24C678A}"/>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Parent-Offspring Interactions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4021040-5921-4675-B932-857B68843C85}"/>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Interactions between parents and offspring are key to the normal development of social behavior</a:t>
            </a:r>
          </a:p>
          <a:p>
            <a:pPr marL="457200" lvl="0" indent="-457200">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Monkey infant chose cloth mother over wire mother with food.</a:t>
            </a:r>
          </a:p>
          <a:p>
            <a:pPr marL="457200" lvl="0" indent="-457200">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Greater degrees of deprivation of normal social contact in infant monkeys led to greater social behavior abnormalities in childhood and adulthood.</a:t>
            </a:r>
          </a:p>
        </p:txBody>
      </p:sp>
      <p:sp>
        <p:nvSpPr>
          <p:cNvPr id="6" name="Slide Number Placeholder 3">
            <a:extLst>
              <a:ext uri="{FF2B5EF4-FFF2-40B4-BE49-F238E27FC236}">
                <a16:creationId xmlns:a16="http://schemas.microsoft.com/office/drawing/2014/main" id="{C57893DE-36DA-408D-9431-1F0E99DA0E0B}"/>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214235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E332-5A26-4C4D-B7B0-2B9E1FEB627C}"/>
              </a:ext>
            </a:extLst>
          </p:cNvPr>
          <p:cNvSpPr>
            <a:spLocks noGrp="1"/>
          </p:cNvSpPr>
          <p:nvPr>
            <p:ph type="title"/>
          </p:nvPr>
        </p:nvSpPr>
        <p:spPr>
          <a:xfrm>
            <a:off x="342900" y="304800"/>
            <a:ext cx="8304532" cy="678611"/>
          </a:xfrm>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The Need for Social Interaction</a:t>
            </a:r>
            <a:endParaRPr lang="en-IN" dirty="0"/>
          </a:p>
        </p:txBody>
      </p:sp>
      <p:pic>
        <p:nvPicPr>
          <p:cNvPr id="8" name="Picture 2" descr="A rhesus monkey holds tightly to a towel wrapped around a frame with a toy monkey head.">
            <a:extLst>
              <a:ext uri="{FF2B5EF4-FFF2-40B4-BE49-F238E27FC236}">
                <a16:creationId xmlns:a16="http://schemas.microsoft.com/office/drawing/2014/main" id="{A18AAE8C-4166-417C-BF29-04EB412847CA}"/>
              </a:ext>
            </a:extLst>
          </p:cNvPr>
          <p:cNvPicPr>
            <a:picLocks noChangeAspect="1"/>
          </p:cNvPicPr>
          <p:nvPr/>
        </p:nvPicPr>
        <p:blipFill>
          <a:blip r:embed="rId2"/>
          <a:stretch>
            <a:fillRect/>
          </a:stretch>
        </p:blipFill>
        <p:spPr>
          <a:xfrm>
            <a:off x="1360170" y="991869"/>
            <a:ext cx="6423660" cy="4874262"/>
          </a:xfrm>
          <a:prstGeom prst="rect">
            <a:avLst/>
          </a:prstGeom>
        </p:spPr>
      </p:pic>
      <p:sp>
        <p:nvSpPr>
          <p:cNvPr id="3" name="Content Placeholder 3">
            <a:extLst>
              <a:ext uri="{FF2B5EF4-FFF2-40B4-BE49-F238E27FC236}">
                <a16:creationId xmlns:a16="http://schemas.microsoft.com/office/drawing/2014/main" id="{9B36FE84-BB41-49C1-935A-6C733AE39100}"/>
              </a:ext>
            </a:extLst>
          </p:cNvPr>
          <p:cNvSpPr>
            <a:spLocks noGrp="1"/>
          </p:cNvSpPr>
          <p:nvPr>
            <p:ph sz="quarter" idx="11"/>
          </p:nvPr>
        </p:nvSpPr>
        <p:spPr>
          <a:xfrm>
            <a:off x="1900572" y="5886450"/>
            <a:ext cx="5342857" cy="182880"/>
          </a:xfrm>
        </p:spPr>
        <p:txBody>
          <a:bodyPr/>
          <a:lstStyle/>
          <a:p>
            <a:pPr algn="ctr"/>
            <a:r>
              <a:rPr lang="en-US" sz="800" dirty="0"/>
              <a:t>©Harlow Primate Laboratory, University of Wisconsin-Madison USA</a:t>
            </a:r>
            <a:endParaRPr lang="en-IN" sz="800" dirty="0"/>
          </a:p>
        </p:txBody>
      </p:sp>
      <p:sp>
        <p:nvSpPr>
          <p:cNvPr id="4" name="Content Placeholder 4">
            <a:extLst>
              <a:ext uri="{FF2B5EF4-FFF2-40B4-BE49-F238E27FC236}">
                <a16:creationId xmlns:a16="http://schemas.microsoft.com/office/drawing/2014/main" id="{8776B9AD-85E3-4FD0-AD1C-C7D215AB43B5}"/>
              </a:ext>
            </a:extLst>
          </p:cNvPr>
          <p:cNvSpPr>
            <a:spLocks noGrp="1"/>
          </p:cNvSpPr>
          <p:nvPr>
            <p:ph sz="quarter" idx="15"/>
          </p:nvPr>
        </p:nvSpPr>
        <p:spPr>
          <a:xfrm>
            <a:off x="114300" y="6218720"/>
            <a:ext cx="1554480" cy="365760"/>
          </a:xfrm>
        </p:spPr>
        <p:txBody>
          <a:bodyPr/>
          <a:lstStyle/>
          <a:p>
            <a:pPr lvl="0"/>
            <a:r>
              <a:rPr lang="en-IN" sz="1800" dirty="0">
                <a:solidFill>
                  <a:srgbClr val="000000"/>
                </a:solidFill>
              </a:rPr>
              <a:t>Figure 53.8</a:t>
            </a:r>
          </a:p>
        </p:txBody>
      </p:sp>
      <p:sp>
        <p:nvSpPr>
          <p:cNvPr id="7" name="Slide Number Placeholder 5">
            <a:extLst>
              <a:ext uri="{FF2B5EF4-FFF2-40B4-BE49-F238E27FC236}">
                <a16:creationId xmlns:a16="http://schemas.microsoft.com/office/drawing/2014/main" id="{B6A6BAB2-B6EE-40A0-B7A9-F7BC7F5FF01C}"/>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23001598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6C001-5DD4-4CB3-A32F-94AAE7B8ED5B}"/>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Interaction of Instinct and Learning</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0738687D-776C-48AC-9DF8-3B3387BA8F11}"/>
              </a:ext>
            </a:extLst>
          </p:cNvPr>
          <p:cNvSpPr>
            <a:spLocks noGrp="1"/>
          </p:cNvSpPr>
          <p:nvPr>
            <p:ph sz="quarter" idx="11"/>
          </p:nvPr>
        </p:nvSpPr>
        <p:spPr/>
        <p:txBody>
          <a:bodyPr/>
          <a:lstStyle/>
          <a:p>
            <a:pPr lvl="0">
              <a:spcBef>
                <a:spcPts val="1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Instinct and learning may interact as behavior develops</a:t>
            </a:r>
          </a:p>
          <a:p>
            <a:pPr marL="347472" indent="-347472">
              <a:spcBef>
                <a:spcPts val="1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White-crowned sparrow males sing species-specific courtship song during mating.</a:t>
            </a:r>
          </a:p>
          <a:p>
            <a:pPr marL="691960" lvl="1" indent="-347472">
              <a:spcBef>
                <a:spcPts val="1800"/>
              </a:spcBef>
              <a:spcAft>
                <a:spcPts val="600"/>
              </a:spcAft>
              <a:buClr>
                <a:srgbClr val="000000"/>
              </a:buClr>
            </a:pPr>
            <a:r>
              <a:rPr lang="en-US" sz="2000" dirty="0">
                <a:solidFill>
                  <a:srgbClr val="000000"/>
                </a:solidFill>
                <a:latin typeface="Arial" panose="020B0604020202020204" pitchFamily="34" charset="0"/>
                <a:ea typeface="Verdana" panose="020B0604030504040204" pitchFamily="34" charset="0"/>
              </a:rPr>
              <a:t>Genetic template: innate program to learn the appropriate song.</a:t>
            </a:r>
          </a:p>
          <a:p>
            <a:pPr marL="691960" lvl="1" indent="-347472">
              <a:spcBef>
                <a:spcPts val="1800"/>
              </a:spcBef>
              <a:spcAft>
                <a:spcPts val="600"/>
              </a:spcAft>
              <a:buClr>
                <a:srgbClr val="000000"/>
              </a:buClr>
            </a:pPr>
            <a:r>
              <a:rPr lang="en-US" sz="2000" dirty="0">
                <a:solidFill>
                  <a:srgbClr val="000000"/>
                </a:solidFill>
                <a:latin typeface="Arial" panose="020B0604020202020204" pitchFamily="34" charset="0"/>
                <a:ea typeface="Verdana" panose="020B0604030504040204" pitchFamily="34" charset="0"/>
              </a:rPr>
              <a:t>Cannot learn the song unless they hear it at a critical period in development.</a:t>
            </a:r>
          </a:p>
        </p:txBody>
      </p:sp>
      <p:sp>
        <p:nvSpPr>
          <p:cNvPr id="6" name="Slide Number Placeholder 3">
            <a:extLst>
              <a:ext uri="{FF2B5EF4-FFF2-40B4-BE49-F238E27FC236}">
                <a16:creationId xmlns:a16="http://schemas.microsoft.com/office/drawing/2014/main" id="{B9121125-3B73-434B-A620-5BB5285748DF}"/>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1179026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E9F76-F3B1-4E0E-A710-1B2E635155A0}"/>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Bird Song</a:t>
            </a:r>
            <a:endParaRPr lang="en-IN" dirty="0"/>
          </a:p>
        </p:txBody>
      </p:sp>
      <p:sp>
        <p:nvSpPr>
          <p:cNvPr id="3" name="Content Placeholder 2">
            <a:extLst>
              <a:ext uri="{FF2B5EF4-FFF2-40B4-BE49-F238E27FC236}">
                <a16:creationId xmlns:a16="http://schemas.microsoft.com/office/drawing/2014/main" id="{23FE4663-C0FB-4A0D-A7B6-5A90CCEFBEA5}"/>
              </a:ext>
            </a:extLst>
          </p:cNvPr>
          <p:cNvSpPr>
            <a:spLocks noGrp="1"/>
          </p:cNvSpPr>
          <p:nvPr>
            <p:ph sz="quarter" idx="11"/>
          </p:nvPr>
        </p:nvSpPr>
        <p:spPr>
          <a:xfrm>
            <a:off x="342900" y="1276710"/>
            <a:ext cx="3977640" cy="4552590"/>
          </a:xfrm>
        </p:spPr>
        <p:txBody>
          <a:bodyPr/>
          <a:lstStyle/>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males instinctively know their song</a:t>
            </a:r>
          </a:p>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Cuckoos are raised by a different species as a brood parasite so the cuckoo song they later sing is innate</a:t>
            </a:r>
          </a:p>
        </p:txBody>
      </p:sp>
      <p:pic>
        <p:nvPicPr>
          <p:cNvPr id="7" name="Picture 3" descr="An image shows a cuckoo and a little bird standing in front.">
            <a:extLst>
              <a:ext uri="{FF2B5EF4-FFF2-40B4-BE49-F238E27FC236}">
                <a16:creationId xmlns:a16="http://schemas.microsoft.com/office/drawing/2014/main" id="{B11D542B-E438-46FE-89B4-3641AAF689C7}"/>
              </a:ext>
            </a:extLst>
          </p:cNvPr>
          <p:cNvPicPr>
            <a:picLocks noChangeAspect="1"/>
          </p:cNvPicPr>
          <p:nvPr/>
        </p:nvPicPr>
        <p:blipFill>
          <a:blip r:embed="rId2"/>
          <a:stretch>
            <a:fillRect/>
          </a:stretch>
        </p:blipFill>
        <p:spPr>
          <a:xfrm>
            <a:off x="4353275" y="1168432"/>
            <a:ext cx="4557127" cy="4043648"/>
          </a:xfrm>
          <a:prstGeom prst="rect">
            <a:avLst/>
          </a:prstGeom>
        </p:spPr>
      </p:pic>
      <p:sp>
        <p:nvSpPr>
          <p:cNvPr id="4" name="Content Placeholder 4">
            <a:extLst>
              <a:ext uri="{FF2B5EF4-FFF2-40B4-BE49-F238E27FC236}">
                <a16:creationId xmlns:a16="http://schemas.microsoft.com/office/drawing/2014/main" id="{AF875B6E-ABE3-4A3E-848A-FE016C156D0F}"/>
              </a:ext>
            </a:extLst>
          </p:cNvPr>
          <p:cNvSpPr>
            <a:spLocks noGrp="1"/>
          </p:cNvSpPr>
          <p:nvPr>
            <p:ph sz="quarter" idx="15"/>
          </p:nvPr>
        </p:nvSpPr>
        <p:spPr>
          <a:xfrm>
            <a:off x="4772924" y="5242796"/>
            <a:ext cx="3717828" cy="308610"/>
          </a:xfrm>
        </p:spPr>
        <p:txBody>
          <a:bodyPr/>
          <a:lstStyle/>
          <a:p>
            <a:pPr algn="ctr"/>
            <a:r>
              <a:rPr lang="en-US" sz="800" dirty="0"/>
              <a:t>Roger </a:t>
            </a:r>
            <a:r>
              <a:rPr lang="en-US" sz="800" dirty="0" err="1"/>
              <a:t>Wilmhurst</a:t>
            </a:r>
            <a:r>
              <a:rPr lang="en-US" sz="800" dirty="0"/>
              <a:t>/The National Audubon Society Collection/Science Source</a:t>
            </a:r>
            <a:endParaRPr lang="en-IN" sz="800" dirty="0"/>
          </a:p>
        </p:txBody>
      </p:sp>
      <p:sp>
        <p:nvSpPr>
          <p:cNvPr id="5" name="Content Placeholder 5">
            <a:extLst>
              <a:ext uri="{FF2B5EF4-FFF2-40B4-BE49-F238E27FC236}">
                <a16:creationId xmlns:a16="http://schemas.microsoft.com/office/drawing/2014/main" id="{1E890ABC-A8FB-4E28-A08E-C0481882F9AE}"/>
              </a:ext>
            </a:extLst>
          </p:cNvPr>
          <p:cNvSpPr>
            <a:spLocks noGrp="1"/>
          </p:cNvSpPr>
          <p:nvPr>
            <p:ph sz="quarter" idx="17"/>
          </p:nvPr>
        </p:nvSpPr>
        <p:spPr>
          <a:xfrm>
            <a:off x="114300" y="6218720"/>
            <a:ext cx="1554480" cy="365760"/>
          </a:xfrm>
        </p:spPr>
        <p:txBody>
          <a:bodyPr/>
          <a:lstStyle/>
          <a:p>
            <a:pPr lvl="0"/>
            <a:r>
              <a:rPr lang="en-IN" sz="1800" dirty="0">
                <a:solidFill>
                  <a:srgbClr val="000000"/>
                </a:solidFill>
              </a:rPr>
              <a:t>Figure 53.9</a:t>
            </a:r>
          </a:p>
        </p:txBody>
      </p:sp>
      <p:sp>
        <p:nvSpPr>
          <p:cNvPr id="9" name="Slide Number Placeholder 6">
            <a:extLst>
              <a:ext uri="{FF2B5EF4-FFF2-40B4-BE49-F238E27FC236}">
                <a16:creationId xmlns:a16="http://schemas.microsoft.com/office/drawing/2014/main" id="{333F9FE8-CC8B-49A1-B8E2-51F56194F33C}"/>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15691069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0EC6DA-2B6B-40DF-8BB2-236368AA0032}"/>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Animal Cognition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CB2D61DD-F135-44C9-8F08-15D9C4E197D7}"/>
              </a:ext>
            </a:extLst>
          </p:cNvPr>
          <p:cNvSpPr>
            <a:spLocks noGrp="1"/>
          </p:cNvSpPr>
          <p:nvPr>
            <p:ph sz="quarter" idx="11"/>
          </p:nvPr>
        </p:nvSpPr>
        <p:spPr/>
        <p:txBody>
          <a:bodyPr/>
          <a:lstStyle/>
          <a:p>
            <a:pPr lvl="0">
              <a:lnSpc>
                <a:spcPct val="110000"/>
              </a:lnSpc>
              <a:spcBef>
                <a:spcPts val="624"/>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Do animals show cognitive behavior?</a:t>
            </a:r>
          </a:p>
          <a:p>
            <a:pPr marL="347472"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Do they process information and respond in a way that suggests thinking?</a:t>
            </a:r>
          </a:p>
          <a:p>
            <a:pPr lvl="0">
              <a:lnSpc>
                <a:spcPct val="110000"/>
              </a:lnSpc>
              <a:spcBef>
                <a:spcPts val="624"/>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Chimp shows problem solving to get to suspended banana using boxes</a:t>
            </a:r>
          </a:p>
          <a:p>
            <a:pPr lvl="0">
              <a:lnSpc>
                <a:spcPct val="110000"/>
              </a:lnSpc>
              <a:spcBef>
                <a:spcPts val="624"/>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Japanese macaques learned to wash sand off potatoes</a:t>
            </a:r>
          </a:p>
          <a:p>
            <a:pPr lvl="0">
              <a:lnSpc>
                <a:spcPct val="110000"/>
              </a:lnSpc>
              <a:spcBef>
                <a:spcPts val="624"/>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Chimps pull the leaves off of a tree branch to use it as a tool for picking termites</a:t>
            </a:r>
          </a:p>
          <a:p>
            <a:pPr lvl="0">
              <a:lnSpc>
                <a:spcPct val="110000"/>
              </a:lnSpc>
              <a:spcBef>
                <a:spcPts val="624"/>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Otter use rocks to crack clam shells</a:t>
            </a:r>
          </a:p>
          <a:p>
            <a:pPr lvl="0">
              <a:lnSpc>
                <a:spcPct val="110000"/>
              </a:lnSpc>
              <a:spcBef>
                <a:spcPts val="624"/>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Ravens also show problem solving</a:t>
            </a:r>
          </a:p>
        </p:txBody>
      </p:sp>
      <p:sp>
        <p:nvSpPr>
          <p:cNvPr id="6" name="Slide Number Placeholder 3">
            <a:extLst>
              <a:ext uri="{FF2B5EF4-FFF2-40B4-BE49-F238E27FC236}">
                <a16:creationId xmlns:a16="http://schemas.microsoft.com/office/drawing/2014/main" id="{83575394-83C1-4709-BF38-5D5236652AA4}"/>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40534189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E332-5A26-4C4D-B7B0-2B9E1FEB627C}"/>
              </a:ext>
            </a:extLst>
          </p:cNvPr>
          <p:cNvSpPr>
            <a:spLocks noGrp="1"/>
          </p:cNvSpPr>
          <p:nvPr>
            <p:ph type="title"/>
          </p:nvPr>
        </p:nvSpPr>
        <p:spPr>
          <a:xfrm>
            <a:off x="342900" y="304800"/>
            <a:ext cx="8304532" cy="678611"/>
          </a:xfrm>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Tool Use</a:t>
            </a:r>
            <a:endParaRPr lang="en-IN" dirty="0"/>
          </a:p>
        </p:txBody>
      </p:sp>
      <p:pic>
        <p:nvPicPr>
          <p:cNvPr id="6" name="Picture 2" descr="Two images show a chimpanzee with a twig in his mouth and a sea otter breaking the clam with the rock.">
            <a:extLst>
              <a:ext uri="{FF2B5EF4-FFF2-40B4-BE49-F238E27FC236}">
                <a16:creationId xmlns:a16="http://schemas.microsoft.com/office/drawing/2014/main" id="{A451FD89-C19C-42FD-9DFF-7224F12B20BC}"/>
              </a:ext>
            </a:extLst>
          </p:cNvPr>
          <p:cNvPicPr>
            <a:picLocks noChangeAspect="1"/>
          </p:cNvPicPr>
          <p:nvPr/>
        </p:nvPicPr>
        <p:blipFill rotWithShape="1">
          <a:blip r:embed="rId2"/>
          <a:srcRect l="11909"/>
          <a:stretch/>
        </p:blipFill>
        <p:spPr>
          <a:xfrm>
            <a:off x="682359" y="1376276"/>
            <a:ext cx="7779282" cy="4105448"/>
          </a:xfrm>
          <a:prstGeom prst="rect">
            <a:avLst/>
          </a:prstGeom>
        </p:spPr>
      </p:pic>
      <p:sp>
        <p:nvSpPr>
          <p:cNvPr id="3" name="Content Placeholder 3">
            <a:extLst>
              <a:ext uri="{FF2B5EF4-FFF2-40B4-BE49-F238E27FC236}">
                <a16:creationId xmlns:a16="http://schemas.microsoft.com/office/drawing/2014/main" id="{9B36FE84-BB41-49C1-935A-6C733AE39100}"/>
              </a:ext>
            </a:extLst>
          </p:cNvPr>
          <p:cNvSpPr>
            <a:spLocks noGrp="1"/>
          </p:cNvSpPr>
          <p:nvPr>
            <p:ph sz="quarter" idx="11"/>
          </p:nvPr>
        </p:nvSpPr>
        <p:spPr>
          <a:xfrm>
            <a:off x="1900571" y="5561734"/>
            <a:ext cx="5342857" cy="182880"/>
          </a:xfrm>
        </p:spPr>
        <p:txBody>
          <a:bodyPr/>
          <a:lstStyle/>
          <a:p>
            <a:pPr algn="ctr"/>
            <a:r>
              <a:rPr lang="en-US" sz="800" dirty="0"/>
              <a:t>(a) Nature Picture Library/</a:t>
            </a:r>
            <a:r>
              <a:rPr lang="en-US" sz="800" dirty="0" err="1"/>
              <a:t>Alamy</a:t>
            </a:r>
            <a:r>
              <a:rPr lang="en-US" sz="800" dirty="0"/>
              <a:t> Stock Photo; (b) Tomalin, </a:t>
            </a:r>
            <a:r>
              <a:rPr lang="en-US" sz="800" dirty="0" err="1"/>
              <a:t>Norman.O</a:t>
            </a:r>
            <a:r>
              <a:rPr lang="en-US" sz="800" dirty="0"/>
              <a:t>/</a:t>
            </a:r>
            <a:r>
              <a:rPr lang="en-US" sz="800" dirty="0" err="1"/>
              <a:t>Photoshot</a:t>
            </a:r>
            <a:endParaRPr lang="en-IN" sz="800" dirty="0"/>
          </a:p>
        </p:txBody>
      </p:sp>
      <p:sp>
        <p:nvSpPr>
          <p:cNvPr id="4" name="Content Placeholder 4">
            <a:extLst>
              <a:ext uri="{FF2B5EF4-FFF2-40B4-BE49-F238E27FC236}">
                <a16:creationId xmlns:a16="http://schemas.microsoft.com/office/drawing/2014/main" id="{8776B9AD-85E3-4FD0-AD1C-C7D215AB43B5}"/>
              </a:ext>
            </a:extLst>
          </p:cNvPr>
          <p:cNvSpPr>
            <a:spLocks noGrp="1"/>
          </p:cNvSpPr>
          <p:nvPr>
            <p:ph sz="quarter" idx="15"/>
          </p:nvPr>
        </p:nvSpPr>
        <p:spPr>
          <a:xfrm>
            <a:off x="114300" y="6218720"/>
            <a:ext cx="1554480" cy="365760"/>
          </a:xfrm>
        </p:spPr>
        <p:txBody>
          <a:bodyPr/>
          <a:lstStyle/>
          <a:p>
            <a:pPr lvl="0"/>
            <a:r>
              <a:rPr lang="en-IN" sz="1800" dirty="0">
                <a:solidFill>
                  <a:srgbClr val="000000"/>
                </a:solidFill>
              </a:rPr>
              <a:t>Figure 53.10</a:t>
            </a:r>
          </a:p>
        </p:txBody>
      </p:sp>
      <p:sp>
        <p:nvSpPr>
          <p:cNvPr id="7" name="Slide Number Placeholder 5">
            <a:extLst>
              <a:ext uri="{FF2B5EF4-FFF2-40B4-BE49-F238E27FC236}">
                <a16:creationId xmlns:a16="http://schemas.microsoft.com/office/drawing/2014/main" id="{B6A6BAB2-B6EE-40A0-B7A9-F7BC7F5FF01C}"/>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24912544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E332-5A26-4C4D-B7B0-2B9E1FEB627C}"/>
              </a:ext>
            </a:extLst>
          </p:cNvPr>
          <p:cNvSpPr>
            <a:spLocks noGrp="1"/>
          </p:cNvSpPr>
          <p:nvPr>
            <p:ph type="title"/>
          </p:nvPr>
        </p:nvSpPr>
        <p:spPr>
          <a:xfrm>
            <a:off x="342900" y="304800"/>
            <a:ext cx="8304532" cy="678611"/>
          </a:xfrm>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Problem Solving by a Chimpanzee</a:t>
            </a:r>
            <a:endParaRPr lang="en-IN" dirty="0"/>
          </a:p>
        </p:txBody>
      </p:sp>
      <p:pic>
        <p:nvPicPr>
          <p:cNvPr id="8" name="Picture 2" descr="A chimp stacks some boxes on top of one another to create a stool, allowing it to reach bananas hanging from a ceiling.">
            <a:extLst>
              <a:ext uri="{FF2B5EF4-FFF2-40B4-BE49-F238E27FC236}">
                <a16:creationId xmlns:a16="http://schemas.microsoft.com/office/drawing/2014/main" id="{6EE41967-5B3F-4014-965C-26EA76B04BA6}"/>
              </a:ext>
            </a:extLst>
          </p:cNvPr>
          <p:cNvPicPr>
            <a:picLocks noChangeAspect="1"/>
          </p:cNvPicPr>
          <p:nvPr/>
        </p:nvPicPr>
        <p:blipFill rotWithShape="1">
          <a:blip r:embed="rId2"/>
          <a:srcRect l="9294" r="10757"/>
          <a:stretch/>
        </p:blipFill>
        <p:spPr>
          <a:xfrm>
            <a:off x="419734" y="1242823"/>
            <a:ext cx="8304532" cy="4228264"/>
          </a:xfrm>
          <a:prstGeom prst="rect">
            <a:avLst/>
          </a:prstGeom>
        </p:spPr>
      </p:pic>
      <p:sp>
        <p:nvSpPr>
          <p:cNvPr id="3" name="Content Placeholder 3">
            <a:extLst>
              <a:ext uri="{FF2B5EF4-FFF2-40B4-BE49-F238E27FC236}">
                <a16:creationId xmlns:a16="http://schemas.microsoft.com/office/drawing/2014/main" id="{9B36FE84-BB41-49C1-935A-6C733AE39100}"/>
              </a:ext>
            </a:extLst>
          </p:cNvPr>
          <p:cNvSpPr>
            <a:spLocks noGrp="1"/>
          </p:cNvSpPr>
          <p:nvPr>
            <p:ph sz="quarter" idx="11"/>
          </p:nvPr>
        </p:nvSpPr>
        <p:spPr>
          <a:xfrm>
            <a:off x="1900571" y="5561734"/>
            <a:ext cx="5342857" cy="182880"/>
          </a:xfrm>
        </p:spPr>
        <p:txBody>
          <a:bodyPr/>
          <a:lstStyle/>
          <a:p>
            <a:pPr algn="ctr"/>
            <a:r>
              <a:rPr lang="en-US" sz="800" dirty="0"/>
              <a:t>3LH /</a:t>
            </a:r>
            <a:r>
              <a:rPr lang="en-US" sz="800" dirty="0" err="1"/>
              <a:t>SuperStock</a:t>
            </a:r>
            <a:endParaRPr lang="en-IN" sz="800" dirty="0"/>
          </a:p>
        </p:txBody>
      </p:sp>
      <p:sp>
        <p:nvSpPr>
          <p:cNvPr id="4" name="Content Placeholder 4">
            <a:extLst>
              <a:ext uri="{FF2B5EF4-FFF2-40B4-BE49-F238E27FC236}">
                <a16:creationId xmlns:a16="http://schemas.microsoft.com/office/drawing/2014/main" id="{8776B9AD-85E3-4FD0-AD1C-C7D215AB43B5}"/>
              </a:ext>
            </a:extLst>
          </p:cNvPr>
          <p:cNvSpPr>
            <a:spLocks noGrp="1"/>
          </p:cNvSpPr>
          <p:nvPr>
            <p:ph sz="quarter" idx="15"/>
          </p:nvPr>
        </p:nvSpPr>
        <p:spPr>
          <a:xfrm>
            <a:off x="114300" y="6218720"/>
            <a:ext cx="1554480" cy="365760"/>
          </a:xfrm>
        </p:spPr>
        <p:txBody>
          <a:bodyPr/>
          <a:lstStyle/>
          <a:p>
            <a:pPr lvl="0"/>
            <a:r>
              <a:rPr lang="en-IN" sz="1800" dirty="0">
                <a:solidFill>
                  <a:srgbClr val="000000"/>
                </a:solidFill>
              </a:rPr>
              <a:t>Figure 53.11</a:t>
            </a:r>
          </a:p>
        </p:txBody>
      </p:sp>
      <p:sp>
        <p:nvSpPr>
          <p:cNvPr id="7" name="Slide Number Placeholder 5">
            <a:extLst>
              <a:ext uri="{FF2B5EF4-FFF2-40B4-BE49-F238E27FC236}">
                <a16:creationId xmlns:a16="http://schemas.microsoft.com/office/drawing/2014/main" id="{B6A6BAB2-B6EE-40A0-B7A9-F7BC7F5FF01C}"/>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3417418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E332-5A26-4C4D-B7B0-2B9E1FEB627C}"/>
              </a:ext>
            </a:extLst>
          </p:cNvPr>
          <p:cNvSpPr>
            <a:spLocks noGrp="1"/>
          </p:cNvSpPr>
          <p:nvPr>
            <p:ph type="title"/>
          </p:nvPr>
        </p:nvSpPr>
        <p:spPr>
          <a:xfrm>
            <a:off x="342900" y="304800"/>
            <a:ext cx="8304532" cy="678611"/>
          </a:xfrm>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Problem Solving by a Raven</a:t>
            </a:r>
            <a:endParaRPr lang="en-IN" dirty="0"/>
          </a:p>
        </p:txBody>
      </p:sp>
      <p:pic>
        <p:nvPicPr>
          <p:cNvPr id="6" name="Picture 2" descr="An image shows a raven untie the thread tied to the branch.">
            <a:extLst>
              <a:ext uri="{FF2B5EF4-FFF2-40B4-BE49-F238E27FC236}">
                <a16:creationId xmlns:a16="http://schemas.microsoft.com/office/drawing/2014/main" id="{DF7354F1-8258-4EF5-8EE3-36AEB6FDA23A}"/>
              </a:ext>
            </a:extLst>
          </p:cNvPr>
          <p:cNvPicPr>
            <a:picLocks noChangeAspect="1"/>
          </p:cNvPicPr>
          <p:nvPr/>
        </p:nvPicPr>
        <p:blipFill>
          <a:blip r:embed="rId2"/>
          <a:stretch>
            <a:fillRect/>
          </a:stretch>
        </p:blipFill>
        <p:spPr>
          <a:xfrm>
            <a:off x="2983230" y="1072358"/>
            <a:ext cx="3177540" cy="4919024"/>
          </a:xfrm>
          <a:prstGeom prst="rect">
            <a:avLst/>
          </a:prstGeom>
        </p:spPr>
      </p:pic>
      <p:sp>
        <p:nvSpPr>
          <p:cNvPr id="3" name="Content Placeholder 3">
            <a:extLst>
              <a:ext uri="{FF2B5EF4-FFF2-40B4-BE49-F238E27FC236}">
                <a16:creationId xmlns:a16="http://schemas.microsoft.com/office/drawing/2014/main" id="{9B36FE84-BB41-49C1-935A-6C733AE39100}"/>
              </a:ext>
            </a:extLst>
          </p:cNvPr>
          <p:cNvSpPr>
            <a:spLocks noGrp="1"/>
          </p:cNvSpPr>
          <p:nvPr>
            <p:ph sz="quarter" idx="11"/>
          </p:nvPr>
        </p:nvSpPr>
        <p:spPr>
          <a:xfrm>
            <a:off x="3703320" y="6018934"/>
            <a:ext cx="1737360" cy="182880"/>
          </a:xfrm>
        </p:spPr>
        <p:txBody>
          <a:bodyPr/>
          <a:lstStyle/>
          <a:p>
            <a:pPr algn="ctr"/>
            <a:r>
              <a:rPr lang="en-US" sz="800" dirty="0"/>
              <a:t>Courtesy of Bernd Heinrich</a:t>
            </a:r>
            <a:endParaRPr lang="en-IN" sz="800" dirty="0"/>
          </a:p>
        </p:txBody>
      </p:sp>
      <p:sp>
        <p:nvSpPr>
          <p:cNvPr id="4" name="Content Placeholder 4">
            <a:extLst>
              <a:ext uri="{FF2B5EF4-FFF2-40B4-BE49-F238E27FC236}">
                <a16:creationId xmlns:a16="http://schemas.microsoft.com/office/drawing/2014/main" id="{8776B9AD-85E3-4FD0-AD1C-C7D215AB43B5}"/>
              </a:ext>
            </a:extLst>
          </p:cNvPr>
          <p:cNvSpPr>
            <a:spLocks noGrp="1"/>
          </p:cNvSpPr>
          <p:nvPr>
            <p:ph sz="quarter" idx="15"/>
          </p:nvPr>
        </p:nvSpPr>
        <p:spPr>
          <a:xfrm>
            <a:off x="114300" y="6218720"/>
            <a:ext cx="1554480" cy="365760"/>
          </a:xfrm>
        </p:spPr>
        <p:txBody>
          <a:bodyPr/>
          <a:lstStyle/>
          <a:p>
            <a:pPr lvl="0"/>
            <a:r>
              <a:rPr lang="en-IN" sz="1800" dirty="0">
                <a:solidFill>
                  <a:srgbClr val="000000"/>
                </a:solidFill>
              </a:rPr>
              <a:t>Figure 53.12</a:t>
            </a:r>
          </a:p>
        </p:txBody>
      </p:sp>
      <p:sp>
        <p:nvSpPr>
          <p:cNvPr id="7" name="Slide Number Placeholder 5">
            <a:extLst>
              <a:ext uri="{FF2B5EF4-FFF2-40B4-BE49-F238E27FC236}">
                <a16:creationId xmlns:a16="http://schemas.microsoft.com/office/drawing/2014/main" id="{B6A6BAB2-B6EE-40A0-B7A9-F7BC7F5FF01C}"/>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22194897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C9D27-3D43-42D3-A15C-2017E23FED8B}"/>
              </a:ext>
            </a:extLst>
          </p:cNvPr>
          <p:cNvSpPr>
            <a:spLocks noGrp="1"/>
          </p:cNvSpPr>
          <p:nvPr>
            <p:ph type="title"/>
          </p:nvPr>
        </p:nvSpPr>
        <p:spPr/>
        <p:txBody>
          <a:bodyPr/>
          <a:lstStyle/>
          <a:p>
            <a:pPr lvl="0"/>
            <a:r>
              <a:rPr lang="en-US" altLang="en-US">
                <a:solidFill>
                  <a:srgbClr val="000000"/>
                </a:solidFill>
                <a:latin typeface="Arial" panose="020B0604020202020204" pitchFamily="34" charset="0"/>
                <a:ea typeface="Microsoft YaHei" panose="020B0503020204020204" pitchFamily="34" charset="-122"/>
                <a:cs typeface="Arial" pitchFamily="34" charset="0"/>
              </a:rPr>
              <a:t>Analysis of Behavior</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0D567A2-3002-4361-BDCF-D2C8236A44FA}"/>
              </a:ext>
            </a:extLst>
          </p:cNvPr>
          <p:cNvSpPr>
            <a:spLocks noGrp="1"/>
          </p:cNvSpPr>
          <p:nvPr>
            <p:ph sz="quarter" idx="11"/>
          </p:nvPr>
        </p:nvSpPr>
        <p:spPr/>
        <p:txBody>
          <a:bodyPr/>
          <a:lstStyle/>
          <a:p>
            <a:pPr lvl="0">
              <a:spcBef>
                <a:spcPct val="20000"/>
              </a:spcBef>
              <a:spcAft>
                <a:spcPts val="600"/>
              </a:spcAft>
              <a:buClr>
                <a:srgbClr val="003B48"/>
              </a:buClr>
            </a:pPr>
            <a:r>
              <a:rPr lang="en-US" altLang="en-US" dirty="0">
                <a:solidFill>
                  <a:srgbClr val="000000"/>
                </a:solidFill>
                <a:latin typeface="Arial" panose="020B0604020202020204" pitchFamily="34" charset="0"/>
                <a:ea typeface="Verdana" panose="020B0604030504040204" pitchFamily="34" charset="0"/>
              </a:rPr>
              <a:t>Proximate causation</a:t>
            </a:r>
          </a:p>
          <a:p>
            <a:pPr marL="347472" lvl="0" indent="-347472">
              <a:spcBef>
                <a:spcPct val="20000"/>
              </a:spcBef>
              <a:spcAft>
                <a:spcPts val="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Mechanisms that are the reason for behavior.</a:t>
            </a:r>
          </a:p>
          <a:p>
            <a:pPr marL="347472" lvl="0" indent="-347472">
              <a:spcBef>
                <a:spcPct val="20000"/>
              </a:spcBef>
              <a:spcAft>
                <a:spcPts val="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Increased level of testosterone.</a:t>
            </a:r>
          </a:p>
          <a:p>
            <a:pPr marL="347472" lvl="0" indent="-347472">
              <a:spcBef>
                <a:spcPct val="200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Neural connections.</a:t>
            </a:r>
          </a:p>
          <a:p>
            <a:pPr lvl="0">
              <a:spcBef>
                <a:spcPct val="20000"/>
              </a:spcBef>
              <a:spcAft>
                <a:spcPts val="600"/>
              </a:spcAft>
              <a:buClr>
                <a:srgbClr val="003B48"/>
              </a:buClr>
            </a:pPr>
            <a:r>
              <a:rPr lang="en-US" altLang="en-US" dirty="0">
                <a:solidFill>
                  <a:srgbClr val="000000"/>
                </a:solidFill>
                <a:latin typeface="Arial" panose="020B0604020202020204" pitchFamily="34" charset="0"/>
                <a:ea typeface="Verdana" panose="020B0604030504040204" pitchFamily="34" charset="0"/>
              </a:rPr>
              <a:t>Ultimate or evolutionary causation</a:t>
            </a:r>
          </a:p>
          <a:p>
            <a:pPr marL="347472" indent="-347472">
              <a:spcBef>
                <a:spcPct val="20000"/>
              </a:spcBef>
              <a:spcAft>
                <a:spcPts val="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Why did this behavior evolve?</a:t>
            </a:r>
          </a:p>
          <a:p>
            <a:pPr marL="347472" indent="-347472">
              <a:spcBef>
                <a:spcPct val="20000"/>
              </a:spcBef>
              <a:spcAft>
                <a:spcPts val="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Determine how behavior influences reproductive success or survival.</a:t>
            </a:r>
          </a:p>
        </p:txBody>
      </p:sp>
      <p:sp>
        <p:nvSpPr>
          <p:cNvPr id="6" name="Slide Number Placeholder 3">
            <a:extLst>
              <a:ext uri="{FF2B5EF4-FFF2-40B4-BE49-F238E27FC236}">
                <a16:creationId xmlns:a16="http://schemas.microsoft.com/office/drawing/2014/main" id="{DAE0A119-1742-4BCE-91E8-27360E87B37E}"/>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29027703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FD317-FB06-4E80-8AD8-A994443B8540}"/>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Orientation and Migratory Behavior</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2FC799D-1E9E-4206-9F18-DF2F4370DB0C}"/>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Migration – long-range, two-way movements</a:t>
            </a:r>
          </a:p>
          <a:p>
            <a:pPr marL="347472"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fall, ducks and geese migrate south and return each spring.</a:t>
            </a:r>
          </a:p>
          <a:p>
            <a:pPr marL="347472"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Monarch butterflies migrate from North America to Mexico.</a:t>
            </a:r>
          </a:p>
          <a:p>
            <a:pPr marL="691960" lvl="1" indent="-347472">
              <a:spcBef>
                <a:spcPct val="20000"/>
              </a:spcBef>
              <a:spcAft>
                <a:spcPts val="1200"/>
              </a:spcAft>
              <a:buClr>
                <a:srgbClr val="000000"/>
              </a:buClr>
            </a:pPr>
            <a:r>
              <a:rPr lang="en-US" sz="2000" dirty="0">
                <a:solidFill>
                  <a:srgbClr val="000000"/>
                </a:solidFill>
                <a:latin typeface="Arial" panose="020B0604020202020204" pitchFamily="34" charset="0"/>
                <a:ea typeface="Verdana" panose="020B0604030504040204" pitchFamily="34" charset="0"/>
              </a:rPr>
              <a:t>May take 2 to 5 generations.</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20712F97-CCA5-4E39-BC50-D1C98AD748C0}"/>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42902465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E332-5A26-4C4D-B7B0-2B9E1FEB627C}"/>
              </a:ext>
            </a:extLst>
          </p:cNvPr>
          <p:cNvSpPr>
            <a:spLocks noGrp="1"/>
          </p:cNvSpPr>
          <p:nvPr>
            <p:ph type="title"/>
          </p:nvPr>
        </p:nvSpPr>
        <p:spPr>
          <a:xfrm>
            <a:off x="342900" y="304800"/>
            <a:ext cx="8304532" cy="678611"/>
          </a:xfrm>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Migration of Monarch Butterflies</a:t>
            </a:r>
            <a:endParaRPr lang="en-IN" dirty="0"/>
          </a:p>
        </p:txBody>
      </p:sp>
      <p:pic>
        <p:nvPicPr>
          <p:cNvPr id="8" name="Picture 2" descr="A map shows summer breeding ranges and overwintering aggregation areas. Monarch butterflies flying. Their number covers entire trunks of trees.">
            <a:extLst>
              <a:ext uri="{FF2B5EF4-FFF2-40B4-BE49-F238E27FC236}">
                <a16:creationId xmlns:a16="http://schemas.microsoft.com/office/drawing/2014/main" id="{39CC84CA-29CB-4AE8-967F-DD464424DF78}"/>
              </a:ext>
            </a:extLst>
          </p:cNvPr>
          <p:cNvPicPr>
            <a:picLocks noChangeAspect="1"/>
          </p:cNvPicPr>
          <p:nvPr/>
        </p:nvPicPr>
        <p:blipFill rotWithShape="1">
          <a:blip r:embed="rId2"/>
          <a:srcRect l="13249" t="21029" r="7631"/>
          <a:stretch/>
        </p:blipFill>
        <p:spPr>
          <a:xfrm>
            <a:off x="2640330" y="1108563"/>
            <a:ext cx="3863340" cy="4985004"/>
          </a:xfrm>
          <a:prstGeom prst="rect">
            <a:avLst/>
          </a:prstGeom>
        </p:spPr>
      </p:pic>
      <p:sp>
        <p:nvSpPr>
          <p:cNvPr id="3" name="Content Placeholder 3">
            <a:extLst>
              <a:ext uri="{FF2B5EF4-FFF2-40B4-BE49-F238E27FC236}">
                <a16:creationId xmlns:a16="http://schemas.microsoft.com/office/drawing/2014/main" id="{9B36FE84-BB41-49C1-935A-6C733AE39100}"/>
              </a:ext>
            </a:extLst>
          </p:cNvPr>
          <p:cNvSpPr>
            <a:spLocks noGrp="1"/>
          </p:cNvSpPr>
          <p:nvPr>
            <p:ph sz="quarter" idx="11"/>
          </p:nvPr>
        </p:nvSpPr>
        <p:spPr>
          <a:xfrm>
            <a:off x="3108960" y="6218720"/>
            <a:ext cx="2926080" cy="182880"/>
          </a:xfrm>
        </p:spPr>
        <p:txBody>
          <a:bodyPr/>
          <a:lstStyle/>
          <a:p>
            <a:pPr algn="ctr"/>
            <a:r>
              <a:rPr lang="en-US" sz="800" dirty="0"/>
              <a:t>(a) Roy </a:t>
            </a:r>
            <a:r>
              <a:rPr lang="en-US" sz="800" dirty="0" err="1"/>
              <a:t>Toft</a:t>
            </a:r>
            <a:r>
              <a:rPr lang="en-US" sz="800" dirty="0"/>
              <a:t>/Getty Images; (b) George </a:t>
            </a:r>
            <a:r>
              <a:rPr lang="en-US" sz="800" dirty="0" err="1"/>
              <a:t>Lepp</a:t>
            </a:r>
            <a:r>
              <a:rPr lang="en-US" sz="800" dirty="0"/>
              <a:t>/Getty Images</a:t>
            </a:r>
            <a:endParaRPr lang="en-IN" sz="800" dirty="0"/>
          </a:p>
        </p:txBody>
      </p:sp>
      <p:sp>
        <p:nvSpPr>
          <p:cNvPr id="4" name="Content Placeholder 4">
            <a:extLst>
              <a:ext uri="{FF2B5EF4-FFF2-40B4-BE49-F238E27FC236}">
                <a16:creationId xmlns:a16="http://schemas.microsoft.com/office/drawing/2014/main" id="{8776B9AD-85E3-4FD0-AD1C-C7D215AB43B5}"/>
              </a:ext>
            </a:extLst>
          </p:cNvPr>
          <p:cNvSpPr>
            <a:spLocks noGrp="1"/>
          </p:cNvSpPr>
          <p:nvPr>
            <p:ph sz="quarter" idx="15"/>
          </p:nvPr>
        </p:nvSpPr>
        <p:spPr>
          <a:xfrm>
            <a:off x="114300" y="6218720"/>
            <a:ext cx="1554480" cy="365760"/>
          </a:xfrm>
        </p:spPr>
        <p:txBody>
          <a:bodyPr/>
          <a:lstStyle/>
          <a:p>
            <a:pPr lvl="0"/>
            <a:r>
              <a:rPr lang="en-IN" sz="1800" dirty="0">
                <a:solidFill>
                  <a:srgbClr val="000000"/>
                </a:solidFill>
              </a:rPr>
              <a:t>Figure 53.13</a:t>
            </a:r>
          </a:p>
        </p:txBody>
      </p:sp>
      <p:sp>
        <p:nvSpPr>
          <p:cNvPr id="7" name="Slide Number Placeholder 5">
            <a:extLst>
              <a:ext uri="{FF2B5EF4-FFF2-40B4-BE49-F238E27FC236}">
                <a16:creationId xmlns:a16="http://schemas.microsoft.com/office/drawing/2014/main" id="{B6A6BAB2-B6EE-40A0-B7A9-F7BC7F5FF01C}"/>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19571515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22A0A-9BA6-4131-87B1-AD418DA529C2}"/>
              </a:ext>
            </a:extLst>
          </p:cNvPr>
          <p:cNvSpPr>
            <a:spLocks noGrp="1"/>
          </p:cNvSpPr>
          <p:nvPr>
            <p:ph type="title"/>
          </p:nvPr>
        </p:nvSpPr>
        <p:spPr/>
        <p:txBody>
          <a:bodyPr/>
          <a:lstStyle/>
          <a:p>
            <a:r>
              <a:rPr lang="en-IN" dirty="0"/>
              <a:t>Migratory Behavior of Bobolinks</a:t>
            </a:r>
          </a:p>
        </p:txBody>
      </p:sp>
      <p:sp>
        <p:nvSpPr>
          <p:cNvPr id="3" name="Content Placeholder 2">
            <a:extLst>
              <a:ext uri="{FF2B5EF4-FFF2-40B4-BE49-F238E27FC236}">
                <a16:creationId xmlns:a16="http://schemas.microsoft.com/office/drawing/2014/main" id="{1D92F4E2-3504-4752-BAE9-697893F73AC0}"/>
              </a:ext>
            </a:extLst>
          </p:cNvPr>
          <p:cNvSpPr>
            <a:spLocks noGrp="1"/>
          </p:cNvSpPr>
          <p:nvPr>
            <p:ph sz="quarter" idx="11"/>
          </p:nvPr>
        </p:nvSpPr>
        <p:spPr>
          <a:xfrm>
            <a:off x="342900" y="1276710"/>
            <a:ext cx="3657600" cy="4221120"/>
          </a:xfrm>
        </p:spPr>
        <p:txBody>
          <a:bodyPr/>
          <a:lstStyle/>
          <a:p>
            <a:pPr marL="342900" indent="-342900">
              <a:spcBef>
                <a:spcPts val="624"/>
              </a:spcBef>
              <a:spcAft>
                <a:spcPts val="1200"/>
              </a:spcAft>
              <a:buFont typeface="Arial" panose="020B0604020202020204" pitchFamily="34" charset="0"/>
              <a:buChar char="•"/>
            </a:pPr>
            <a:r>
              <a:rPr lang="en-US" dirty="0"/>
              <a:t>New population of bobolinks</a:t>
            </a:r>
          </a:p>
          <a:p>
            <a:pPr marL="342900" indent="-342900">
              <a:spcBef>
                <a:spcPts val="624"/>
              </a:spcBef>
              <a:buFont typeface="Arial" panose="020B0604020202020204" pitchFamily="34" charset="0"/>
              <a:buChar char="•"/>
            </a:pPr>
            <a:r>
              <a:rPr lang="en-US" dirty="0"/>
              <a:t>Instead of changing original migration pattern, added a new segment</a:t>
            </a:r>
          </a:p>
        </p:txBody>
      </p:sp>
      <p:sp>
        <p:nvSpPr>
          <p:cNvPr id="4" name="Content Placeholder 3">
            <a:extLst>
              <a:ext uri="{FF2B5EF4-FFF2-40B4-BE49-F238E27FC236}">
                <a16:creationId xmlns:a16="http://schemas.microsoft.com/office/drawing/2014/main" id="{F8A5AC99-E6B6-4CDE-AC30-4804155477E0}"/>
              </a:ext>
            </a:extLst>
          </p:cNvPr>
          <p:cNvSpPr>
            <a:spLocks noGrp="1"/>
          </p:cNvSpPr>
          <p:nvPr>
            <p:ph sz="quarter" idx="15"/>
          </p:nvPr>
        </p:nvSpPr>
        <p:spPr>
          <a:xfrm>
            <a:off x="114300" y="6218720"/>
            <a:ext cx="1554480" cy="365760"/>
          </a:xfrm>
        </p:spPr>
        <p:txBody>
          <a:bodyPr/>
          <a:lstStyle/>
          <a:p>
            <a:pPr lvl="0"/>
            <a:r>
              <a:rPr lang="en-IN" sz="1800" dirty="0">
                <a:solidFill>
                  <a:srgbClr val="000000"/>
                </a:solidFill>
              </a:rPr>
              <a:t>Figure 53.14</a:t>
            </a:r>
          </a:p>
        </p:txBody>
      </p:sp>
      <p:pic>
        <p:nvPicPr>
          <p:cNvPr id="11" name="Picture 4" descr="The summer nesting range of bobolinks extends from the east coast of the US to the Rocky Mountains south of the Great Lakes.">
            <a:extLst>
              <a:ext uri="{FF2B5EF4-FFF2-40B4-BE49-F238E27FC236}">
                <a16:creationId xmlns:a16="http://schemas.microsoft.com/office/drawing/2014/main" id="{44CFF4DF-B349-450D-9286-6B61A98D8F41}"/>
              </a:ext>
            </a:extLst>
          </p:cNvPr>
          <p:cNvPicPr>
            <a:picLocks noChangeAspect="1"/>
          </p:cNvPicPr>
          <p:nvPr/>
        </p:nvPicPr>
        <p:blipFill rotWithShape="1">
          <a:blip r:embed="rId2"/>
          <a:srcRect l="9020" t="10978"/>
          <a:stretch/>
        </p:blipFill>
        <p:spPr>
          <a:xfrm>
            <a:off x="4240530" y="1030332"/>
            <a:ext cx="4545742" cy="5087080"/>
          </a:xfrm>
          <a:prstGeom prst="rect">
            <a:avLst/>
          </a:prstGeom>
        </p:spPr>
      </p:pic>
      <p:sp>
        <p:nvSpPr>
          <p:cNvPr id="13" name="Text Placeholder 5">
            <a:extLst>
              <a:ext uri="{FF2B5EF4-FFF2-40B4-BE49-F238E27FC236}">
                <a16:creationId xmlns:a16="http://schemas.microsoft.com/office/drawing/2014/main" id="{C1DC0F2E-8598-41AC-B2D3-A98721EAE378}"/>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7" name="Slide Number Placeholder 6">
            <a:extLst>
              <a:ext uri="{FF2B5EF4-FFF2-40B4-BE49-F238E27FC236}">
                <a16:creationId xmlns:a16="http://schemas.microsoft.com/office/drawing/2014/main" id="{E231C128-FE50-45F2-A59C-54208FB602AB}"/>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13790240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FD317-FB06-4E80-8AD8-A994443B854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Requirements for Migratory Behavior</a:t>
            </a:r>
          </a:p>
        </p:txBody>
      </p:sp>
      <p:sp>
        <p:nvSpPr>
          <p:cNvPr id="3" name="Content Placeholder 2">
            <a:extLst>
              <a:ext uri="{FF2B5EF4-FFF2-40B4-BE49-F238E27FC236}">
                <a16:creationId xmlns:a16="http://schemas.microsoft.com/office/drawing/2014/main" id="{92FC799D-1E9E-4206-9F18-DF2F4370DB0C}"/>
              </a:ext>
            </a:extLst>
          </p:cNvPr>
          <p:cNvSpPr>
            <a:spLocks noGrp="1"/>
          </p:cNvSpPr>
          <p:nvPr>
            <p:ph sz="quarter" idx="11"/>
          </p:nvPr>
        </p:nvSpPr>
        <p:spPr/>
        <p:txBody>
          <a:bodyPr/>
          <a:lstStyle/>
          <a:p>
            <a:pPr>
              <a:spcBef>
                <a:spcPts val="600"/>
              </a:spcBef>
              <a:spcAft>
                <a:spcPts val="600"/>
              </a:spcAft>
            </a:pPr>
            <a:r>
              <a:rPr lang="en-US" dirty="0"/>
              <a:t>Migrating animals must be capable of</a:t>
            </a:r>
          </a:p>
          <a:p>
            <a:pPr marL="347472"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Orientation – following a bearing.</a:t>
            </a:r>
          </a:p>
          <a:p>
            <a:pPr marL="347472"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Navigation – ability to set or adjust a bearing.</a:t>
            </a:r>
          </a:p>
          <a:p>
            <a:pPr>
              <a:spcBef>
                <a:spcPts val="600"/>
              </a:spcBef>
              <a:spcAft>
                <a:spcPts val="600"/>
              </a:spcAft>
            </a:pPr>
            <a:r>
              <a:rPr lang="en-US" dirty="0"/>
              <a:t>May use Sun, stars, Earth’s magnetic field</a:t>
            </a:r>
          </a:p>
        </p:txBody>
      </p:sp>
      <p:sp>
        <p:nvSpPr>
          <p:cNvPr id="6" name="Slide Number Placeholder 3">
            <a:extLst>
              <a:ext uri="{FF2B5EF4-FFF2-40B4-BE49-F238E27FC236}">
                <a16:creationId xmlns:a16="http://schemas.microsoft.com/office/drawing/2014/main" id="{20712F97-CCA5-4E39-BC50-D1C98AD748C0}"/>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5151996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22A0A-9BA6-4131-87B1-AD418DA529C2}"/>
              </a:ext>
            </a:extLst>
          </p:cNvPr>
          <p:cNvSpPr>
            <a:spLocks noGrp="1"/>
          </p:cNvSpPr>
          <p:nvPr>
            <p:ph type="title"/>
          </p:nvPr>
        </p:nvSpPr>
        <p:spPr/>
        <p:txBody>
          <a:bodyPr/>
          <a:lstStyle/>
          <a:p>
            <a:r>
              <a:rPr lang="en-IN" dirty="0"/>
              <a:t>Migratory Behavior of Starlings</a:t>
            </a:r>
          </a:p>
        </p:txBody>
      </p:sp>
      <p:sp>
        <p:nvSpPr>
          <p:cNvPr id="3" name="Content Placeholder 2">
            <a:extLst>
              <a:ext uri="{FF2B5EF4-FFF2-40B4-BE49-F238E27FC236}">
                <a16:creationId xmlns:a16="http://schemas.microsoft.com/office/drawing/2014/main" id="{1D92F4E2-3504-4752-BAE9-697893F73AC0}"/>
              </a:ext>
            </a:extLst>
          </p:cNvPr>
          <p:cNvSpPr>
            <a:spLocks noGrp="1"/>
          </p:cNvSpPr>
          <p:nvPr>
            <p:ph sz="quarter" idx="11"/>
          </p:nvPr>
        </p:nvSpPr>
        <p:spPr>
          <a:xfrm>
            <a:off x="342900" y="1276710"/>
            <a:ext cx="8304532" cy="863558"/>
          </a:xfrm>
        </p:spPr>
        <p:txBody>
          <a:bodyPr/>
          <a:lstStyle/>
          <a:p>
            <a:pPr>
              <a:spcBef>
                <a:spcPts val="624"/>
              </a:spcBef>
            </a:pPr>
            <a:r>
              <a:rPr lang="en-US" dirty="0"/>
              <a:t>Navigational abilities of inexperienced birds differ from those of adults that have made the migratory journey before</a:t>
            </a:r>
          </a:p>
        </p:txBody>
      </p:sp>
      <p:sp>
        <p:nvSpPr>
          <p:cNvPr id="4" name="Content Placeholder 3">
            <a:extLst>
              <a:ext uri="{FF2B5EF4-FFF2-40B4-BE49-F238E27FC236}">
                <a16:creationId xmlns:a16="http://schemas.microsoft.com/office/drawing/2014/main" id="{F8A5AC99-E6B6-4CDE-AC30-4804155477E0}"/>
              </a:ext>
            </a:extLst>
          </p:cNvPr>
          <p:cNvSpPr>
            <a:spLocks noGrp="1"/>
          </p:cNvSpPr>
          <p:nvPr>
            <p:ph sz="quarter" idx="15"/>
          </p:nvPr>
        </p:nvSpPr>
        <p:spPr>
          <a:xfrm>
            <a:off x="114300" y="6218720"/>
            <a:ext cx="1554480" cy="365760"/>
          </a:xfrm>
        </p:spPr>
        <p:txBody>
          <a:bodyPr/>
          <a:lstStyle/>
          <a:p>
            <a:pPr lvl="0"/>
            <a:r>
              <a:rPr lang="en-IN" sz="1800" dirty="0">
                <a:solidFill>
                  <a:srgbClr val="000000"/>
                </a:solidFill>
              </a:rPr>
              <a:t>Figure 53.15</a:t>
            </a:r>
          </a:p>
        </p:txBody>
      </p:sp>
      <p:pic>
        <p:nvPicPr>
          <p:cNvPr id="6" name="Picture 4" descr="A map shows the migratory behavior of starlings, Sturnus vulgaris.">
            <a:extLst>
              <a:ext uri="{FF2B5EF4-FFF2-40B4-BE49-F238E27FC236}">
                <a16:creationId xmlns:a16="http://schemas.microsoft.com/office/drawing/2014/main" id="{62CE492D-C351-4DEF-9AC0-425CB0A4A124}"/>
              </a:ext>
            </a:extLst>
          </p:cNvPr>
          <p:cNvPicPr>
            <a:picLocks noChangeAspect="1"/>
          </p:cNvPicPr>
          <p:nvPr/>
        </p:nvPicPr>
        <p:blipFill rotWithShape="1">
          <a:blip r:embed="rId2"/>
          <a:srcRect l="4293"/>
          <a:stretch/>
        </p:blipFill>
        <p:spPr>
          <a:xfrm>
            <a:off x="2284583" y="2243138"/>
            <a:ext cx="4574834" cy="3931920"/>
          </a:xfrm>
          <a:prstGeom prst="rect">
            <a:avLst/>
          </a:prstGeom>
        </p:spPr>
      </p:pic>
      <p:sp>
        <p:nvSpPr>
          <p:cNvPr id="13" name="Text Placeholder 5">
            <a:extLst>
              <a:ext uri="{FF2B5EF4-FFF2-40B4-BE49-F238E27FC236}">
                <a16:creationId xmlns:a16="http://schemas.microsoft.com/office/drawing/2014/main" id="{C1DC0F2E-8598-41AC-B2D3-A98721EAE378}"/>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7" name="Slide Number Placeholder 6">
            <a:extLst>
              <a:ext uri="{FF2B5EF4-FFF2-40B4-BE49-F238E27FC236}">
                <a16:creationId xmlns:a16="http://schemas.microsoft.com/office/drawing/2014/main" id="{E231C128-FE50-45F2-A59C-54208FB602AB}"/>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14261573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78066E-80BE-470F-9988-1C5897CB491C}"/>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Animal Communication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894B5B8-E27E-454F-AEF8-4DC8C6AD2B39}"/>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Successful reproduction depends on appropriate signals and responses</a:t>
            </a:r>
          </a:p>
          <a:p>
            <a:pPr marL="347472"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Stimulus–response chain – behavior of one individual releases a behavior by another individual.</a:t>
            </a:r>
          </a:p>
          <a:p>
            <a:pPr marL="691960" lvl="1" indent="-347472">
              <a:spcBef>
                <a:spcPct val="20000"/>
              </a:spcBef>
              <a:spcAft>
                <a:spcPts val="1200"/>
              </a:spcAft>
              <a:buClr>
                <a:srgbClr val="000000"/>
              </a:buClr>
            </a:pPr>
            <a:r>
              <a:rPr lang="en-US" sz="2000" dirty="0">
                <a:solidFill>
                  <a:srgbClr val="000000"/>
                </a:solidFill>
                <a:latin typeface="Arial" panose="020B0604020202020204" pitchFamily="34" charset="0"/>
                <a:ea typeface="Verdana" panose="020B0604030504040204" pitchFamily="34" charset="0"/>
              </a:rPr>
              <a:t>Signals usually highly species-specific.</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D5CF63BD-C9B9-4D29-8083-06144797A71A}"/>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2642674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E332-5A26-4C4D-B7B0-2B9E1FEB627C}"/>
              </a:ext>
            </a:extLst>
          </p:cNvPr>
          <p:cNvSpPr>
            <a:spLocks noGrp="1"/>
          </p:cNvSpPr>
          <p:nvPr>
            <p:ph type="title"/>
          </p:nvPr>
        </p:nvSpPr>
        <p:spPr>
          <a:xfrm>
            <a:off x="342900" y="304800"/>
            <a:ext cx="8304532" cy="678611"/>
          </a:xfrm>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Stimulus-Response Chain in Sticklebacks</a:t>
            </a:r>
            <a:endParaRPr lang="en-IN" dirty="0"/>
          </a:p>
        </p:txBody>
      </p:sp>
      <p:pic>
        <p:nvPicPr>
          <p:cNvPr id="6" name="Picture 2" descr="An illustration shows the stickleback courtship.">
            <a:extLst>
              <a:ext uri="{FF2B5EF4-FFF2-40B4-BE49-F238E27FC236}">
                <a16:creationId xmlns:a16="http://schemas.microsoft.com/office/drawing/2014/main" id="{4EA073A8-D465-4595-96FE-69A3659C1A7A}"/>
              </a:ext>
            </a:extLst>
          </p:cNvPr>
          <p:cNvPicPr>
            <a:picLocks noChangeAspect="1"/>
          </p:cNvPicPr>
          <p:nvPr/>
        </p:nvPicPr>
        <p:blipFill>
          <a:blip r:embed="rId2"/>
          <a:stretch>
            <a:fillRect/>
          </a:stretch>
        </p:blipFill>
        <p:spPr>
          <a:xfrm>
            <a:off x="1280161" y="1075689"/>
            <a:ext cx="6583678" cy="4754880"/>
          </a:xfrm>
          <a:prstGeom prst="rect">
            <a:avLst/>
          </a:prstGeom>
        </p:spPr>
      </p:pic>
      <p:sp>
        <p:nvSpPr>
          <p:cNvPr id="3" name="Content Placeholder 3">
            <a:extLst>
              <a:ext uri="{FF2B5EF4-FFF2-40B4-BE49-F238E27FC236}">
                <a16:creationId xmlns:a16="http://schemas.microsoft.com/office/drawing/2014/main" id="{9B36FE84-BB41-49C1-935A-6C733AE39100}"/>
              </a:ext>
            </a:extLst>
          </p:cNvPr>
          <p:cNvSpPr>
            <a:spLocks noGrp="1"/>
          </p:cNvSpPr>
          <p:nvPr>
            <p:ph sz="quarter" idx="11"/>
          </p:nvPr>
        </p:nvSpPr>
        <p:spPr>
          <a:xfrm>
            <a:off x="3108960" y="5858914"/>
            <a:ext cx="2926080" cy="182880"/>
          </a:xfrm>
        </p:spPr>
        <p:txBody>
          <a:bodyPr/>
          <a:lstStyle/>
          <a:p>
            <a:pPr algn="ctr"/>
            <a:r>
              <a:rPr lang="en-US" sz="800" dirty="0" err="1"/>
              <a:t>blickwinkel</a:t>
            </a:r>
            <a:r>
              <a:rPr lang="en-US" sz="800" dirty="0"/>
              <a:t>/</a:t>
            </a:r>
            <a:r>
              <a:rPr lang="en-US" sz="800" dirty="0" err="1"/>
              <a:t>Hartl</a:t>
            </a:r>
            <a:r>
              <a:rPr lang="en-US" sz="800" dirty="0"/>
              <a:t>/</a:t>
            </a:r>
            <a:r>
              <a:rPr lang="en-US" sz="800" dirty="0" err="1"/>
              <a:t>Alamy</a:t>
            </a:r>
            <a:r>
              <a:rPr lang="en-US" sz="800" dirty="0"/>
              <a:t> Stock Photo</a:t>
            </a:r>
            <a:endParaRPr lang="en-IN" sz="800" dirty="0"/>
          </a:p>
        </p:txBody>
      </p:sp>
      <p:sp>
        <p:nvSpPr>
          <p:cNvPr id="4" name="Content Placeholder 4">
            <a:extLst>
              <a:ext uri="{FF2B5EF4-FFF2-40B4-BE49-F238E27FC236}">
                <a16:creationId xmlns:a16="http://schemas.microsoft.com/office/drawing/2014/main" id="{8776B9AD-85E3-4FD0-AD1C-C7D215AB43B5}"/>
              </a:ext>
            </a:extLst>
          </p:cNvPr>
          <p:cNvSpPr>
            <a:spLocks noGrp="1"/>
          </p:cNvSpPr>
          <p:nvPr>
            <p:ph sz="quarter" idx="15"/>
          </p:nvPr>
        </p:nvSpPr>
        <p:spPr>
          <a:xfrm>
            <a:off x="114300" y="6218720"/>
            <a:ext cx="1554480" cy="365760"/>
          </a:xfrm>
        </p:spPr>
        <p:txBody>
          <a:bodyPr/>
          <a:lstStyle/>
          <a:p>
            <a:pPr lvl="0"/>
            <a:r>
              <a:rPr lang="en-IN" sz="1800" dirty="0">
                <a:solidFill>
                  <a:srgbClr val="000000"/>
                </a:solidFill>
              </a:rPr>
              <a:t>Figure 53.16</a:t>
            </a:r>
          </a:p>
        </p:txBody>
      </p:sp>
      <p:sp>
        <p:nvSpPr>
          <p:cNvPr id="11" name="Text Placeholder 5">
            <a:extLst>
              <a:ext uri="{FF2B5EF4-FFF2-40B4-BE49-F238E27FC236}">
                <a16:creationId xmlns:a16="http://schemas.microsoft.com/office/drawing/2014/main" id="{0164E635-3595-4821-A6DA-2672799959D1}"/>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7" name="Slide Number Placeholder 6">
            <a:extLst>
              <a:ext uri="{FF2B5EF4-FFF2-40B4-BE49-F238E27FC236}">
                <a16:creationId xmlns:a16="http://schemas.microsoft.com/office/drawing/2014/main" id="{B6A6BAB2-B6EE-40A0-B7A9-F7BC7F5FF01C}"/>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31663029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E9F76-F3B1-4E0E-A710-1B2E635155A0}"/>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Courtship Signals</a:t>
            </a:r>
            <a:endParaRPr lang="en-IN" dirty="0"/>
          </a:p>
        </p:txBody>
      </p:sp>
      <p:sp>
        <p:nvSpPr>
          <p:cNvPr id="3" name="Content Placeholder 2">
            <a:extLst>
              <a:ext uri="{FF2B5EF4-FFF2-40B4-BE49-F238E27FC236}">
                <a16:creationId xmlns:a16="http://schemas.microsoft.com/office/drawing/2014/main" id="{23FE4663-C0FB-4A0D-A7B6-5A90CCEFBEA5}"/>
              </a:ext>
            </a:extLst>
          </p:cNvPr>
          <p:cNvSpPr>
            <a:spLocks noGrp="1"/>
          </p:cNvSpPr>
          <p:nvPr>
            <p:ph sz="quarter" idx="11"/>
          </p:nvPr>
        </p:nvSpPr>
        <p:spPr>
          <a:xfrm>
            <a:off x="342900" y="1276710"/>
            <a:ext cx="3977640" cy="4552590"/>
          </a:xfrm>
        </p:spPr>
        <p:txBody>
          <a:bodyPr/>
          <a:lstStyle/>
          <a:p>
            <a:pPr marL="342900" lvl="0" indent="-342900">
              <a:spcBef>
                <a:spcPts val="624"/>
              </a:spcBef>
              <a:spcAft>
                <a:spcPts val="1200"/>
              </a:spcAft>
              <a:buClr>
                <a:srgbClr val="003B48"/>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Flashing of male fireflies recognized by females; female response recognized by males</a:t>
            </a:r>
          </a:p>
          <a:p>
            <a:pPr marL="342900" lvl="0" indent="-342900">
              <a:spcBef>
                <a:spcPts val="624"/>
              </a:spcBef>
              <a:spcAft>
                <a:spcPts val="0"/>
              </a:spcAft>
              <a:buClr>
                <a:srgbClr val="003B48"/>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Provides “check” on species identity of potential mates</a:t>
            </a:r>
          </a:p>
        </p:txBody>
      </p:sp>
      <p:pic>
        <p:nvPicPr>
          <p:cNvPr id="8" name="Picture 3" descr="The flight and illumination patterns of various firefly species are unique.">
            <a:extLst>
              <a:ext uri="{FF2B5EF4-FFF2-40B4-BE49-F238E27FC236}">
                <a16:creationId xmlns:a16="http://schemas.microsoft.com/office/drawing/2014/main" id="{969336F2-1C41-45A5-A985-5F13798FFB8C}"/>
              </a:ext>
            </a:extLst>
          </p:cNvPr>
          <p:cNvPicPr>
            <a:picLocks noChangeAspect="1"/>
          </p:cNvPicPr>
          <p:nvPr/>
        </p:nvPicPr>
        <p:blipFill>
          <a:blip r:embed="rId2"/>
          <a:stretch>
            <a:fillRect/>
          </a:stretch>
        </p:blipFill>
        <p:spPr>
          <a:xfrm>
            <a:off x="4584085" y="1269961"/>
            <a:ext cx="4241267" cy="4948759"/>
          </a:xfrm>
          <a:prstGeom prst="rect">
            <a:avLst/>
          </a:prstGeom>
        </p:spPr>
      </p:pic>
      <p:sp>
        <p:nvSpPr>
          <p:cNvPr id="5" name="Content Placeholder 4">
            <a:extLst>
              <a:ext uri="{FF2B5EF4-FFF2-40B4-BE49-F238E27FC236}">
                <a16:creationId xmlns:a16="http://schemas.microsoft.com/office/drawing/2014/main" id="{1E890ABC-A8FB-4E28-A08E-C0481882F9AE}"/>
              </a:ext>
            </a:extLst>
          </p:cNvPr>
          <p:cNvSpPr>
            <a:spLocks noGrp="1"/>
          </p:cNvSpPr>
          <p:nvPr>
            <p:ph sz="quarter" idx="17"/>
          </p:nvPr>
        </p:nvSpPr>
        <p:spPr>
          <a:xfrm>
            <a:off x="114300" y="6218720"/>
            <a:ext cx="1554480" cy="365760"/>
          </a:xfrm>
        </p:spPr>
        <p:txBody>
          <a:bodyPr/>
          <a:lstStyle/>
          <a:p>
            <a:pPr lvl="0"/>
            <a:r>
              <a:rPr lang="en-IN" sz="1800" dirty="0">
                <a:solidFill>
                  <a:srgbClr val="000000"/>
                </a:solidFill>
              </a:rPr>
              <a:t>Figure 53.18</a:t>
            </a:r>
          </a:p>
        </p:txBody>
      </p:sp>
      <p:sp>
        <p:nvSpPr>
          <p:cNvPr id="9" name="Slide Number Placeholder 5">
            <a:extLst>
              <a:ext uri="{FF2B5EF4-FFF2-40B4-BE49-F238E27FC236}">
                <a16:creationId xmlns:a16="http://schemas.microsoft.com/office/drawing/2014/main" id="{333F9FE8-CC8B-49A1-B8E2-51F56194F33C}"/>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4401689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C1935-B80F-4FDF-82C9-9295C67F73FF}"/>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Pheromones and Acoustic Signals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829E8B7-34E3-4690-8506-93512CE16E50}"/>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Pheromones</a:t>
            </a:r>
          </a:p>
          <a:p>
            <a:pPr marL="347472"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Chemical messengers used for communication between individuals of the same species.</a:t>
            </a:r>
          </a:p>
          <a:p>
            <a:pPr marL="691960" lvl="1" indent="-347472">
              <a:spcBef>
                <a:spcPct val="20000"/>
              </a:spcBef>
              <a:spcAft>
                <a:spcPts val="1200"/>
              </a:spcAft>
              <a:buClr>
                <a:srgbClr val="000000"/>
              </a:buClr>
            </a:pPr>
            <a:r>
              <a:rPr lang="en-US" sz="2000" dirty="0">
                <a:solidFill>
                  <a:srgbClr val="000000"/>
                </a:solidFill>
                <a:latin typeface="Arial" panose="020B0604020202020204" pitchFamily="34" charset="0"/>
                <a:ea typeface="Verdana" panose="020B0604030504040204" pitchFamily="34" charset="0"/>
              </a:rPr>
              <a:t>Sex attractant.</a:t>
            </a:r>
          </a:p>
          <a:p>
            <a:pPr marL="691960" lvl="1" indent="-347472">
              <a:spcBef>
                <a:spcPct val="20000"/>
              </a:spcBef>
              <a:spcAft>
                <a:spcPts val="1200"/>
              </a:spcAft>
              <a:buClr>
                <a:srgbClr val="000000"/>
              </a:buClr>
            </a:pPr>
            <a:r>
              <a:rPr lang="en-US" sz="2000" dirty="0">
                <a:solidFill>
                  <a:srgbClr val="000000"/>
                </a:solidFill>
                <a:latin typeface="Arial" panose="020B0604020202020204" pitchFamily="34" charset="0"/>
                <a:ea typeface="Verdana" panose="020B0604030504040204" pitchFamily="34" charset="0"/>
              </a:rPr>
              <a:t>Males have sensory receptors.</a:t>
            </a:r>
          </a:p>
          <a:p>
            <a:pPr marL="691960" lvl="1" indent="-347472">
              <a:spcBef>
                <a:spcPct val="20000"/>
              </a:spcBef>
              <a:spcAft>
                <a:spcPts val="1200"/>
              </a:spcAft>
              <a:buClr>
                <a:srgbClr val="000000"/>
              </a:buClr>
            </a:pPr>
            <a:r>
              <a:rPr lang="en-US" sz="2000" dirty="0">
                <a:solidFill>
                  <a:srgbClr val="000000"/>
                </a:solidFill>
                <a:latin typeface="Arial" panose="020B0604020202020204" pitchFamily="34" charset="0"/>
                <a:ea typeface="Verdana" panose="020B0604030504040204" pitchFamily="34" charset="0"/>
              </a:rPr>
              <a:t>Some insect pheromones can be detected as far as 7 km away.</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Acoustic signals</a:t>
            </a:r>
          </a:p>
          <a:p>
            <a:pPr marL="347472"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Vocal calls of amphibians or birds.</a:t>
            </a:r>
          </a:p>
        </p:txBody>
      </p:sp>
      <p:sp>
        <p:nvSpPr>
          <p:cNvPr id="6" name="Slide Number Placeholder 3">
            <a:extLst>
              <a:ext uri="{FF2B5EF4-FFF2-40B4-BE49-F238E27FC236}">
                <a16:creationId xmlns:a16="http://schemas.microsoft.com/office/drawing/2014/main" id="{93C89D93-A1AE-4D22-AAC7-44C400DCCF7C}"/>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10326276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E9F76-F3B1-4E0E-A710-1B2E635155A0}"/>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Benefits of Animal Communication</a:t>
            </a:r>
            <a:endParaRPr lang="en-IN" dirty="0"/>
          </a:p>
        </p:txBody>
      </p:sp>
      <p:sp>
        <p:nvSpPr>
          <p:cNvPr id="3" name="Content Placeholder 2">
            <a:extLst>
              <a:ext uri="{FF2B5EF4-FFF2-40B4-BE49-F238E27FC236}">
                <a16:creationId xmlns:a16="http://schemas.microsoft.com/office/drawing/2014/main" id="{23FE4663-C0FB-4A0D-A7B6-5A90CCEFBEA5}"/>
              </a:ext>
            </a:extLst>
          </p:cNvPr>
          <p:cNvSpPr>
            <a:spLocks noGrp="1"/>
          </p:cNvSpPr>
          <p:nvPr>
            <p:ph sz="quarter" idx="11"/>
          </p:nvPr>
        </p:nvSpPr>
        <p:spPr>
          <a:xfrm>
            <a:off x="342900" y="1276710"/>
            <a:ext cx="4880610" cy="4552590"/>
          </a:xfrm>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Communication facilitates group living</a:t>
            </a:r>
          </a:p>
          <a:p>
            <a:pPr marL="347472" indent="-347472">
              <a:spcBef>
                <a:spcPct val="20000"/>
              </a:spcBef>
              <a:spcAft>
                <a:spcPts val="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Guards set off an alarm call so group can seek shelter.</a:t>
            </a:r>
          </a:p>
          <a:p>
            <a:pPr marL="347472" indent="-347472">
              <a:spcBef>
                <a:spcPct val="20000"/>
              </a:spcBef>
              <a:spcAft>
                <a:spcPts val="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Social insects produce pheromones that trigger attack behavior.</a:t>
            </a:r>
          </a:p>
          <a:p>
            <a:pPr marL="347472" indent="-347472">
              <a:spcBef>
                <a:spcPct val="20000"/>
              </a:spcBef>
              <a:spcAft>
                <a:spcPts val="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Ants deposit trail pheromones between nest and food source.</a:t>
            </a:r>
          </a:p>
          <a:p>
            <a:pPr marL="347472" indent="-347472">
              <a:spcBef>
                <a:spcPct val="20000"/>
              </a:spcBef>
              <a:spcAft>
                <a:spcPts val="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Bees perform complex dances to direct </a:t>
            </a:r>
            <a:r>
              <a:rPr lang="en-US" sz="2200" dirty="0" err="1">
                <a:solidFill>
                  <a:srgbClr val="000000"/>
                </a:solidFill>
                <a:latin typeface="Arial" panose="020B0604020202020204" pitchFamily="34" charset="0"/>
                <a:ea typeface="Verdana" panose="020B0604030504040204" pitchFamily="34" charset="0"/>
              </a:rPr>
              <a:t>hivemates</a:t>
            </a:r>
            <a:r>
              <a:rPr lang="en-US" sz="2200" dirty="0">
                <a:solidFill>
                  <a:srgbClr val="000000"/>
                </a:solidFill>
                <a:latin typeface="Arial" panose="020B0604020202020204" pitchFamily="34" charset="0"/>
                <a:ea typeface="Verdana" panose="020B0604030504040204" pitchFamily="34" charset="0"/>
              </a:rPr>
              <a:t> to sources of nectar.</a:t>
            </a:r>
          </a:p>
        </p:txBody>
      </p:sp>
      <p:pic>
        <p:nvPicPr>
          <p:cNvPr id="8" name="Picture 3" descr="An image shows a prairie dog standing on its hind leg.">
            <a:extLst>
              <a:ext uri="{FF2B5EF4-FFF2-40B4-BE49-F238E27FC236}">
                <a16:creationId xmlns:a16="http://schemas.microsoft.com/office/drawing/2014/main" id="{61CA8E38-7D52-458B-B9DC-F53A47D6875E}"/>
              </a:ext>
            </a:extLst>
          </p:cNvPr>
          <p:cNvPicPr>
            <a:picLocks noChangeAspect="1"/>
          </p:cNvPicPr>
          <p:nvPr/>
        </p:nvPicPr>
        <p:blipFill rotWithShape="1">
          <a:blip r:embed="rId2"/>
          <a:srcRect l="4283" t="6300" r="4088" b="6380"/>
          <a:stretch/>
        </p:blipFill>
        <p:spPr>
          <a:xfrm>
            <a:off x="5365748" y="1127662"/>
            <a:ext cx="3515362" cy="4850686"/>
          </a:xfrm>
          <a:prstGeom prst="rect">
            <a:avLst/>
          </a:prstGeom>
        </p:spPr>
      </p:pic>
      <p:sp>
        <p:nvSpPr>
          <p:cNvPr id="4" name="Content Placeholder 4">
            <a:extLst>
              <a:ext uri="{FF2B5EF4-FFF2-40B4-BE49-F238E27FC236}">
                <a16:creationId xmlns:a16="http://schemas.microsoft.com/office/drawing/2014/main" id="{AF875B6E-ABE3-4A3E-848A-FE016C156D0F}"/>
              </a:ext>
            </a:extLst>
          </p:cNvPr>
          <p:cNvSpPr>
            <a:spLocks noGrp="1"/>
          </p:cNvSpPr>
          <p:nvPr>
            <p:ph sz="quarter" idx="15"/>
          </p:nvPr>
        </p:nvSpPr>
        <p:spPr>
          <a:xfrm>
            <a:off x="6155186" y="5978348"/>
            <a:ext cx="1936486" cy="192087"/>
          </a:xfrm>
        </p:spPr>
        <p:txBody>
          <a:bodyPr/>
          <a:lstStyle/>
          <a:p>
            <a:pPr algn="ctr"/>
            <a:r>
              <a:rPr lang="en-US" sz="800" dirty="0"/>
              <a:t>W. Perry Conway/Getty Images</a:t>
            </a:r>
            <a:endParaRPr lang="en-IN" sz="800" dirty="0"/>
          </a:p>
        </p:txBody>
      </p:sp>
      <p:sp>
        <p:nvSpPr>
          <p:cNvPr id="5" name="Content Placeholder 5">
            <a:extLst>
              <a:ext uri="{FF2B5EF4-FFF2-40B4-BE49-F238E27FC236}">
                <a16:creationId xmlns:a16="http://schemas.microsoft.com/office/drawing/2014/main" id="{1E890ABC-A8FB-4E28-A08E-C0481882F9AE}"/>
              </a:ext>
            </a:extLst>
          </p:cNvPr>
          <p:cNvSpPr>
            <a:spLocks noGrp="1"/>
          </p:cNvSpPr>
          <p:nvPr>
            <p:ph sz="quarter" idx="17"/>
          </p:nvPr>
        </p:nvSpPr>
        <p:spPr>
          <a:xfrm>
            <a:off x="114300" y="6218720"/>
            <a:ext cx="1554480" cy="365760"/>
          </a:xfrm>
        </p:spPr>
        <p:txBody>
          <a:bodyPr/>
          <a:lstStyle/>
          <a:p>
            <a:pPr lvl="0"/>
            <a:r>
              <a:rPr lang="en-IN" sz="1800" dirty="0">
                <a:solidFill>
                  <a:srgbClr val="000000"/>
                </a:solidFill>
              </a:rPr>
              <a:t>Figure 53.19</a:t>
            </a:r>
          </a:p>
        </p:txBody>
      </p:sp>
      <p:sp>
        <p:nvSpPr>
          <p:cNvPr id="9" name="Slide Number Placeholder 6">
            <a:extLst>
              <a:ext uri="{FF2B5EF4-FFF2-40B4-BE49-F238E27FC236}">
                <a16:creationId xmlns:a16="http://schemas.microsoft.com/office/drawing/2014/main" id="{333F9FE8-CC8B-49A1-B8E2-51F56194F33C}"/>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19823777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C9D27-3D43-42D3-A15C-2017E23FED8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Levels of Analysis of Behavior</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0D567A2-3002-4361-BDCF-D2C8236A44FA}"/>
              </a:ext>
            </a:extLst>
          </p:cNvPr>
          <p:cNvSpPr>
            <a:spLocks noGrp="1"/>
          </p:cNvSpPr>
          <p:nvPr>
            <p:ph sz="quarter" idx="11"/>
          </p:nvPr>
        </p:nvSpPr>
        <p:spPr/>
        <p:txBody>
          <a:bodyPr/>
          <a:lstStyle/>
          <a:p>
            <a:pPr>
              <a:spcAft>
                <a:spcPts val="600"/>
              </a:spcAft>
            </a:pPr>
            <a:r>
              <a:rPr lang="en-US" dirty="0"/>
              <a:t>4 levels of analysis</a:t>
            </a:r>
          </a:p>
          <a:p>
            <a:pPr marL="457200" indent="-457200">
              <a:buFont typeface="+mj-lt"/>
              <a:buAutoNum type="arabicPeriod"/>
            </a:pPr>
            <a:r>
              <a:rPr lang="en-US" dirty="0"/>
              <a:t>Physiology</a:t>
            </a:r>
          </a:p>
          <a:p>
            <a:pPr marL="914400" indent="-274320">
              <a:buFont typeface="Arial" panose="020B0604020202020204" pitchFamily="34" charset="0"/>
              <a:buChar char="•"/>
            </a:pPr>
            <a:r>
              <a:rPr lang="en-US" sz="2000" dirty="0"/>
              <a:t>How it is influenced by hormones, nerve cells, and other internal factors.</a:t>
            </a:r>
          </a:p>
          <a:p>
            <a:pPr marL="457200" indent="-457200">
              <a:buFont typeface="+mj-lt"/>
              <a:buAutoNum type="arabicPeriod" startAt="2"/>
            </a:pPr>
            <a:r>
              <a:rPr lang="en-US" dirty="0"/>
              <a:t>Ontogeny</a:t>
            </a:r>
          </a:p>
          <a:p>
            <a:pPr marL="914400" indent="-274320">
              <a:buFont typeface="Arial" panose="020B0604020202020204" pitchFamily="34" charset="0"/>
              <a:buChar char="•"/>
            </a:pPr>
            <a:r>
              <a:rPr lang="en-US" sz="2000" dirty="0"/>
              <a:t>How it develops in an individual.</a:t>
            </a:r>
          </a:p>
          <a:p>
            <a:pPr marL="457200" indent="-457200">
              <a:buFont typeface="+mj-lt"/>
              <a:buAutoNum type="arabicPeriod" startAt="3"/>
            </a:pPr>
            <a:r>
              <a:rPr lang="en-US" dirty="0"/>
              <a:t>Phylogeny</a:t>
            </a:r>
          </a:p>
          <a:p>
            <a:pPr marL="914400" indent="-274320">
              <a:buFont typeface="Arial" panose="020B0604020202020204" pitchFamily="34" charset="0"/>
              <a:buChar char="•"/>
            </a:pPr>
            <a:r>
              <a:rPr lang="en-US" sz="2000" dirty="0"/>
              <a:t>Its origin in groups of related species.</a:t>
            </a:r>
          </a:p>
          <a:p>
            <a:pPr marL="457200" indent="-457200">
              <a:buFont typeface="+mj-lt"/>
              <a:buAutoNum type="arabicPeriod" startAt="4"/>
            </a:pPr>
            <a:r>
              <a:rPr lang="en-US" dirty="0"/>
              <a:t>Adaptive significance</a:t>
            </a:r>
          </a:p>
          <a:p>
            <a:pPr marL="914400" indent="-274320">
              <a:buFont typeface="Arial" panose="020B0604020202020204" pitchFamily="34" charset="0"/>
              <a:buChar char="•"/>
            </a:pPr>
            <a:r>
              <a:rPr lang="en-US" sz="2000" dirty="0"/>
              <a:t>Its role in survival and fitness.</a:t>
            </a:r>
          </a:p>
        </p:txBody>
      </p:sp>
      <p:sp>
        <p:nvSpPr>
          <p:cNvPr id="6" name="Slide Number Placeholder 3">
            <a:extLst>
              <a:ext uri="{FF2B5EF4-FFF2-40B4-BE49-F238E27FC236}">
                <a16:creationId xmlns:a16="http://schemas.microsoft.com/office/drawing/2014/main" id="{DAE0A119-1742-4BCE-91E8-27360E87B37E}"/>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39443573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E332-5A26-4C4D-B7B0-2B9E1FEB627C}"/>
              </a:ext>
            </a:extLst>
          </p:cNvPr>
          <p:cNvSpPr>
            <a:spLocks noGrp="1"/>
          </p:cNvSpPr>
          <p:nvPr>
            <p:ph type="title"/>
          </p:nvPr>
        </p:nvSpPr>
        <p:spPr>
          <a:xfrm>
            <a:off x="342900" y="304800"/>
            <a:ext cx="8304532" cy="678611"/>
          </a:xfrm>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Waggle Dance of Honeybees</a:t>
            </a:r>
            <a:endParaRPr lang="en-IN" dirty="0"/>
          </a:p>
        </p:txBody>
      </p:sp>
      <p:pic>
        <p:nvPicPr>
          <p:cNvPr id="6" name="Picture 2" descr="An illustration shows the angle between the food source, nest, and the sun for waggle dance with an image of the honey bee waggle dance.">
            <a:extLst>
              <a:ext uri="{FF2B5EF4-FFF2-40B4-BE49-F238E27FC236}">
                <a16:creationId xmlns:a16="http://schemas.microsoft.com/office/drawing/2014/main" id="{4EA073A8-D465-4595-96FE-69A3659C1A7A}"/>
              </a:ext>
            </a:extLst>
          </p:cNvPr>
          <p:cNvPicPr>
            <a:picLocks noChangeAspect="1"/>
          </p:cNvPicPr>
          <p:nvPr/>
        </p:nvPicPr>
        <p:blipFill rotWithShape="1">
          <a:blip r:embed="rId2"/>
          <a:srcRect l="20139" t="7155"/>
          <a:stretch/>
        </p:blipFill>
        <p:spPr>
          <a:xfrm>
            <a:off x="579378" y="1915680"/>
            <a:ext cx="7985244" cy="3239250"/>
          </a:xfrm>
          <a:prstGeom prst="rect">
            <a:avLst/>
          </a:prstGeom>
        </p:spPr>
      </p:pic>
      <p:sp>
        <p:nvSpPr>
          <p:cNvPr id="3" name="Content Placeholder 3">
            <a:extLst>
              <a:ext uri="{FF2B5EF4-FFF2-40B4-BE49-F238E27FC236}">
                <a16:creationId xmlns:a16="http://schemas.microsoft.com/office/drawing/2014/main" id="{9B36FE84-BB41-49C1-935A-6C733AE39100}"/>
              </a:ext>
            </a:extLst>
          </p:cNvPr>
          <p:cNvSpPr>
            <a:spLocks noGrp="1"/>
          </p:cNvSpPr>
          <p:nvPr>
            <p:ph sz="quarter" idx="11"/>
          </p:nvPr>
        </p:nvSpPr>
        <p:spPr>
          <a:xfrm>
            <a:off x="3108960" y="5230264"/>
            <a:ext cx="2926080" cy="182880"/>
          </a:xfrm>
        </p:spPr>
        <p:txBody>
          <a:bodyPr/>
          <a:lstStyle/>
          <a:p>
            <a:pPr algn="ctr"/>
            <a:r>
              <a:rPr lang="en-US" sz="800" dirty="0"/>
              <a:t>(b) Scott </a:t>
            </a:r>
            <a:r>
              <a:rPr lang="en-US" sz="800" dirty="0" err="1"/>
              <a:t>Camazine</a:t>
            </a:r>
            <a:r>
              <a:rPr lang="en-US" sz="800" dirty="0"/>
              <a:t>/Science Source</a:t>
            </a:r>
            <a:endParaRPr lang="en-IN" sz="800" dirty="0"/>
          </a:p>
        </p:txBody>
      </p:sp>
      <p:sp>
        <p:nvSpPr>
          <p:cNvPr id="4" name="Content Placeholder 4">
            <a:extLst>
              <a:ext uri="{FF2B5EF4-FFF2-40B4-BE49-F238E27FC236}">
                <a16:creationId xmlns:a16="http://schemas.microsoft.com/office/drawing/2014/main" id="{8776B9AD-85E3-4FD0-AD1C-C7D215AB43B5}"/>
              </a:ext>
            </a:extLst>
          </p:cNvPr>
          <p:cNvSpPr>
            <a:spLocks noGrp="1"/>
          </p:cNvSpPr>
          <p:nvPr>
            <p:ph sz="quarter" idx="15"/>
          </p:nvPr>
        </p:nvSpPr>
        <p:spPr>
          <a:xfrm>
            <a:off x="114300" y="6218720"/>
            <a:ext cx="1554480" cy="365760"/>
          </a:xfrm>
        </p:spPr>
        <p:txBody>
          <a:bodyPr/>
          <a:lstStyle/>
          <a:p>
            <a:pPr lvl="0"/>
            <a:r>
              <a:rPr lang="en-IN" sz="1800" dirty="0">
                <a:solidFill>
                  <a:srgbClr val="000000"/>
                </a:solidFill>
              </a:rPr>
              <a:t>Figure 53.20</a:t>
            </a:r>
          </a:p>
        </p:txBody>
      </p:sp>
      <p:sp>
        <p:nvSpPr>
          <p:cNvPr id="7" name="Slide Number Placeholder 5">
            <a:extLst>
              <a:ext uri="{FF2B5EF4-FFF2-40B4-BE49-F238E27FC236}">
                <a16:creationId xmlns:a16="http://schemas.microsoft.com/office/drawing/2014/main" id="{B6A6BAB2-B6EE-40A0-B7A9-F7BC7F5FF01C}"/>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11192393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E9F76-F3B1-4E0E-A710-1B2E635155A0}"/>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Primate Communication</a:t>
            </a:r>
            <a:endParaRPr lang="en-IN" dirty="0"/>
          </a:p>
        </p:txBody>
      </p:sp>
      <p:sp>
        <p:nvSpPr>
          <p:cNvPr id="3" name="Content Placeholder 2">
            <a:extLst>
              <a:ext uri="{FF2B5EF4-FFF2-40B4-BE49-F238E27FC236}">
                <a16:creationId xmlns:a16="http://schemas.microsoft.com/office/drawing/2014/main" id="{23FE4663-C0FB-4A0D-A7B6-5A90CCEFBEA5}"/>
              </a:ext>
            </a:extLst>
          </p:cNvPr>
          <p:cNvSpPr>
            <a:spLocks noGrp="1"/>
          </p:cNvSpPr>
          <p:nvPr>
            <p:ph sz="quarter" idx="11"/>
          </p:nvPr>
        </p:nvSpPr>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Primate language</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Vocabulary to communicate identity of specific predators.</a:t>
            </a:r>
          </a:p>
        </p:txBody>
      </p:sp>
      <p:pic>
        <p:nvPicPr>
          <p:cNvPr id="8" name="Picture 3" descr="A 2-part illustration shows the vervet monkey and its distinctive alarm calls.">
            <a:extLst>
              <a:ext uri="{FF2B5EF4-FFF2-40B4-BE49-F238E27FC236}">
                <a16:creationId xmlns:a16="http://schemas.microsoft.com/office/drawing/2014/main" id="{61CA8E38-7D52-458B-B9DC-F53A47D6875E}"/>
              </a:ext>
            </a:extLst>
          </p:cNvPr>
          <p:cNvPicPr>
            <a:picLocks noChangeAspect="1"/>
          </p:cNvPicPr>
          <p:nvPr/>
        </p:nvPicPr>
        <p:blipFill>
          <a:blip r:embed="rId2"/>
          <a:stretch>
            <a:fillRect/>
          </a:stretch>
        </p:blipFill>
        <p:spPr>
          <a:xfrm>
            <a:off x="216430" y="2708081"/>
            <a:ext cx="8711140" cy="2298260"/>
          </a:xfrm>
          <a:prstGeom prst="rect">
            <a:avLst/>
          </a:prstGeom>
        </p:spPr>
      </p:pic>
      <p:sp>
        <p:nvSpPr>
          <p:cNvPr id="4" name="Content Placeholder 4">
            <a:extLst>
              <a:ext uri="{FF2B5EF4-FFF2-40B4-BE49-F238E27FC236}">
                <a16:creationId xmlns:a16="http://schemas.microsoft.com/office/drawing/2014/main" id="{AF875B6E-ABE3-4A3E-848A-FE016C156D0F}"/>
              </a:ext>
            </a:extLst>
          </p:cNvPr>
          <p:cNvSpPr>
            <a:spLocks noGrp="1"/>
          </p:cNvSpPr>
          <p:nvPr>
            <p:ph sz="quarter" idx="15"/>
          </p:nvPr>
        </p:nvSpPr>
        <p:spPr>
          <a:xfrm>
            <a:off x="3657600" y="5246041"/>
            <a:ext cx="1828800" cy="182880"/>
          </a:xfrm>
        </p:spPr>
        <p:txBody>
          <a:bodyPr/>
          <a:lstStyle/>
          <a:p>
            <a:pPr algn="ctr"/>
            <a:r>
              <a:rPr lang="en-US" sz="800" dirty="0"/>
              <a:t>(a) ©Gerald Cubitt</a:t>
            </a:r>
            <a:endParaRPr lang="en-IN" sz="800" dirty="0"/>
          </a:p>
        </p:txBody>
      </p:sp>
      <p:sp>
        <p:nvSpPr>
          <p:cNvPr id="5" name="Content Placeholder 5">
            <a:extLst>
              <a:ext uri="{FF2B5EF4-FFF2-40B4-BE49-F238E27FC236}">
                <a16:creationId xmlns:a16="http://schemas.microsoft.com/office/drawing/2014/main" id="{1E890ABC-A8FB-4E28-A08E-C0481882F9AE}"/>
              </a:ext>
            </a:extLst>
          </p:cNvPr>
          <p:cNvSpPr>
            <a:spLocks noGrp="1"/>
          </p:cNvSpPr>
          <p:nvPr>
            <p:ph sz="quarter" idx="17"/>
          </p:nvPr>
        </p:nvSpPr>
        <p:spPr>
          <a:xfrm>
            <a:off x="114299" y="6218910"/>
            <a:ext cx="1554480" cy="365760"/>
          </a:xfrm>
        </p:spPr>
        <p:txBody>
          <a:bodyPr/>
          <a:lstStyle/>
          <a:p>
            <a:pPr lvl="0"/>
            <a:r>
              <a:rPr lang="en-IN" sz="1800" dirty="0">
                <a:solidFill>
                  <a:srgbClr val="000000"/>
                </a:solidFill>
              </a:rPr>
              <a:t>Figure 53.21</a:t>
            </a:r>
          </a:p>
        </p:txBody>
      </p:sp>
      <p:sp>
        <p:nvSpPr>
          <p:cNvPr id="12" name="Text Placeholder 6">
            <a:extLst>
              <a:ext uri="{FF2B5EF4-FFF2-40B4-BE49-F238E27FC236}">
                <a16:creationId xmlns:a16="http://schemas.microsoft.com/office/drawing/2014/main" id="{6E71367B-5181-4AC7-89B4-56E28459926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7">
            <a:extLst>
              <a:ext uri="{FF2B5EF4-FFF2-40B4-BE49-F238E27FC236}">
                <a16:creationId xmlns:a16="http://schemas.microsoft.com/office/drawing/2014/main" id="{333F9FE8-CC8B-49A1-B8E2-51F56194F33C}"/>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4298852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E332-5A26-4C4D-B7B0-2B9E1FEB627C}"/>
              </a:ext>
            </a:extLst>
          </p:cNvPr>
          <p:cNvSpPr>
            <a:spLocks noGrp="1"/>
          </p:cNvSpPr>
          <p:nvPr>
            <p:ph type="title"/>
          </p:nvPr>
        </p:nvSpPr>
        <p:spPr>
          <a:xfrm>
            <a:off x="342900" y="304800"/>
            <a:ext cx="8304532" cy="678611"/>
          </a:xfrm>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Evolution of Parental Care in Poison Dart Frogs</a:t>
            </a:r>
            <a:endParaRPr lang="en-IN" dirty="0"/>
          </a:p>
        </p:txBody>
      </p:sp>
      <p:pic>
        <p:nvPicPr>
          <p:cNvPr id="6" name="Picture 2" descr="In 4 ancestral species of dart frogs, the males attend and transport offspring. In the 2 most derived species, females do these tasks.">
            <a:extLst>
              <a:ext uri="{FF2B5EF4-FFF2-40B4-BE49-F238E27FC236}">
                <a16:creationId xmlns:a16="http://schemas.microsoft.com/office/drawing/2014/main" id="{4EA073A8-D465-4595-96FE-69A3659C1A7A}"/>
              </a:ext>
            </a:extLst>
          </p:cNvPr>
          <p:cNvPicPr>
            <a:picLocks noChangeAspect="1"/>
          </p:cNvPicPr>
          <p:nvPr/>
        </p:nvPicPr>
        <p:blipFill>
          <a:blip r:embed="rId2"/>
          <a:stretch>
            <a:fillRect/>
          </a:stretch>
        </p:blipFill>
        <p:spPr>
          <a:xfrm>
            <a:off x="1668780" y="1116437"/>
            <a:ext cx="5966460" cy="2083072"/>
          </a:xfrm>
          <a:prstGeom prst="rect">
            <a:avLst/>
          </a:prstGeom>
        </p:spPr>
      </p:pic>
      <p:sp>
        <p:nvSpPr>
          <p:cNvPr id="3" name="Content Placeholder 3">
            <a:extLst>
              <a:ext uri="{FF2B5EF4-FFF2-40B4-BE49-F238E27FC236}">
                <a16:creationId xmlns:a16="http://schemas.microsoft.com/office/drawing/2014/main" id="{9B36FE84-BB41-49C1-935A-6C733AE39100}"/>
              </a:ext>
            </a:extLst>
          </p:cNvPr>
          <p:cNvSpPr>
            <a:spLocks noGrp="1"/>
          </p:cNvSpPr>
          <p:nvPr>
            <p:ph sz="quarter" idx="11"/>
          </p:nvPr>
        </p:nvSpPr>
        <p:spPr>
          <a:xfrm>
            <a:off x="2377440" y="3258442"/>
            <a:ext cx="4389120" cy="182880"/>
          </a:xfrm>
        </p:spPr>
        <p:txBody>
          <a:bodyPr/>
          <a:lstStyle/>
          <a:p>
            <a:pPr algn="ctr"/>
            <a:r>
              <a:rPr lang="it-IT" sz="800" dirty="0"/>
              <a:t>(a) Riccardo Oggioni/Alamy Stock Photo; (b) Francesco Tomasinelli/Science Source</a:t>
            </a:r>
            <a:endParaRPr lang="en-IN" sz="800" dirty="0"/>
          </a:p>
        </p:txBody>
      </p:sp>
      <p:pic>
        <p:nvPicPr>
          <p:cNvPr id="8" name="Picture 4" descr="An illustration shows the evolution of parental care in poison dart frogs.">
            <a:extLst>
              <a:ext uri="{FF2B5EF4-FFF2-40B4-BE49-F238E27FC236}">
                <a16:creationId xmlns:a16="http://schemas.microsoft.com/office/drawing/2014/main" id="{33BA17C2-2C6A-4C0F-999E-8B9ADFBE1287}"/>
              </a:ext>
            </a:extLst>
          </p:cNvPr>
          <p:cNvPicPr>
            <a:picLocks noChangeAspect="1"/>
          </p:cNvPicPr>
          <p:nvPr/>
        </p:nvPicPr>
        <p:blipFill>
          <a:blip r:embed="rId3"/>
          <a:stretch>
            <a:fillRect/>
          </a:stretch>
        </p:blipFill>
        <p:spPr>
          <a:xfrm>
            <a:off x="2360217" y="3534499"/>
            <a:ext cx="4423566" cy="2651760"/>
          </a:xfrm>
          <a:prstGeom prst="rect">
            <a:avLst/>
          </a:prstGeom>
        </p:spPr>
      </p:pic>
      <p:sp>
        <p:nvSpPr>
          <p:cNvPr id="4" name="Content Placeholder 5">
            <a:extLst>
              <a:ext uri="{FF2B5EF4-FFF2-40B4-BE49-F238E27FC236}">
                <a16:creationId xmlns:a16="http://schemas.microsoft.com/office/drawing/2014/main" id="{8776B9AD-85E3-4FD0-AD1C-C7D215AB43B5}"/>
              </a:ext>
            </a:extLst>
          </p:cNvPr>
          <p:cNvSpPr>
            <a:spLocks noGrp="1"/>
          </p:cNvSpPr>
          <p:nvPr>
            <p:ph sz="quarter" idx="15"/>
          </p:nvPr>
        </p:nvSpPr>
        <p:spPr>
          <a:xfrm>
            <a:off x="114300" y="6218720"/>
            <a:ext cx="1554480" cy="365760"/>
          </a:xfrm>
        </p:spPr>
        <p:txBody>
          <a:bodyPr/>
          <a:lstStyle/>
          <a:p>
            <a:pPr lvl="0"/>
            <a:r>
              <a:rPr lang="en-IN" sz="1800" dirty="0">
                <a:solidFill>
                  <a:srgbClr val="000000"/>
                </a:solidFill>
              </a:rPr>
              <a:t>Figure 53.22</a:t>
            </a:r>
          </a:p>
        </p:txBody>
      </p:sp>
      <p:sp>
        <p:nvSpPr>
          <p:cNvPr id="11" name="Text Placeholder 6">
            <a:extLst>
              <a:ext uri="{FF2B5EF4-FFF2-40B4-BE49-F238E27FC236}">
                <a16:creationId xmlns:a16="http://schemas.microsoft.com/office/drawing/2014/main" id="{0164E635-3595-4821-A6DA-2672799959D1}"/>
              </a:ext>
            </a:extLst>
          </p:cNvPr>
          <p:cNvSpPr>
            <a:spLocks noGrp="1"/>
          </p:cNvSpPr>
          <p:nvPr>
            <p:ph type="body" sz="quarter" idx="40"/>
          </p:nvPr>
        </p:nvSpPr>
        <p:spPr>
          <a:xfrm>
            <a:off x="3200400" y="6300788"/>
            <a:ext cx="2743200" cy="192087"/>
          </a:xfrm>
        </p:spPr>
        <p:txBody>
          <a:bodyPr/>
          <a:lstStyle/>
          <a:p>
            <a:r>
              <a:rPr lang="en-US" dirty="0">
                <a:hlinkClick r:id="rId4" action="ppaction://hlinksldjump"/>
              </a:rPr>
              <a:t>Access the text alternative for slide images.</a:t>
            </a:r>
            <a:endParaRPr lang="en-US" dirty="0">
              <a:hlinkClick r:id="rId5" action="ppaction://hlinksldjump"/>
            </a:endParaRPr>
          </a:p>
        </p:txBody>
      </p:sp>
      <p:sp>
        <p:nvSpPr>
          <p:cNvPr id="7" name="Slide Number Placeholder 7">
            <a:extLst>
              <a:ext uri="{FF2B5EF4-FFF2-40B4-BE49-F238E27FC236}">
                <a16:creationId xmlns:a16="http://schemas.microsoft.com/office/drawing/2014/main" id="{B6A6BAB2-B6EE-40A0-B7A9-F7BC7F5FF01C}"/>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17632544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E9F76-F3B1-4E0E-A710-1B2E635155A0}"/>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Niko Tinbergen</a:t>
            </a:r>
            <a:endParaRPr lang="en-IN" dirty="0"/>
          </a:p>
        </p:txBody>
      </p:sp>
      <p:sp>
        <p:nvSpPr>
          <p:cNvPr id="3" name="Content Placeholder 2">
            <a:extLst>
              <a:ext uri="{FF2B5EF4-FFF2-40B4-BE49-F238E27FC236}">
                <a16:creationId xmlns:a16="http://schemas.microsoft.com/office/drawing/2014/main" id="{23FE4663-C0FB-4A0D-A7B6-5A90CCEFBEA5}"/>
              </a:ext>
            </a:extLst>
          </p:cNvPr>
          <p:cNvSpPr>
            <a:spLocks noGrp="1"/>
          </p:cNvSpPr>
          <p:nvPr>
            <p:ph sz="quarter" idx="11"/>
          </p:nvPr>
        </p:nvSpPr>
        <p:spPr>
          <a:xfrm>
            <a:off x="342900" y="1276709"/>
            <a:ext cx="4434840" cy="3991977"/>
          </a:xfrm>
        </p:spPr>
        <p:txBody>
          <a:bodyPr/>
          <a:lstStyle/>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Niko Tinbergen is one of the founders of behavioral ecology</a:t>
            </a:r>
          </a:p>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Examines the adaptive significance of behavior</a:t>
            </a:r>
          </a:p>
          <a:p>
            <a:pPr marL="342900" lvl="0" indent="-342900">
              <a:spcBef>
                <a:spcPts val="624"/>
              </a:spcBef>
              <a:spcAft>
                <a:spcPts val="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Natural selection operating on behavior has the potential to produce evolutionary change</a:t>
            </a:r>
          </a:p>
        </p:txBody>
      </p:sp>
      <p:pic>
        <p:nvPicPr>
          <p:cNvPr id="8" name="Picture 3" descr="An image shows Niko Tinbergen painting a chicken egg like a gull egg.">
            <a:extLst>
              <a:ext uri="{FF2B5EF4-FFF2-40B4-BE49-F238E27FC236}">
                <a16:creationId xmlns:a16="http://schemas.microsoft.com/office/drawing/2014/main" id="{61CA8E38-7D52-458B-B9DC-F53A47D6875E}"/>
              </a:ext>
            </a:extLst>
          </p:cNvPr>
          <p:cNvPicPr>
            <a:picLocks noChangeAspect="1"/>
          </p:cNvPicPr>
          <p:nvPr/>
        </p:nvPicPr>
        <p:blipFill rotWithShape="1">
          <a:blip r:embed="rId2"/>
          <a:srcRect t="12967"/>
          <a:stretch/>
        </p:blipFill>
        <p:spPr>
          <a:xfrm>
            <a:off x="4851711" y="727856"/>
            <a:ext cx="4082981" cy="4994683"/>
          </a:xfrm>
          <a:prstGeom prst="rect">
            <a:avLst/>
          </a:prstGeom>
        </p:spPr>
      </p:pic>
      <p:sp>
        <p:nvSpPr>
          <p:cNvPr id="4" name="Content Placeholder 4">
            <a:extLst>
              <a:ext uri="{FF2B5EF4-FFF2-40B4-BE49-F238E27FC236}">
                <a16:creationId xmlns:a16="http://schemas.microsoft.com/office/drawing/2014/main" id="{AF875B6E-ABE3-4A3E-848A-FE016C156D0F}"/>
              </a:ext>
            </a:extLst>
          </p:cNvPr>
          <p:cNvSpPr>
            <a:spLocks noGrp="1"/>
          </p:cNvSpPr>
          <p:nvPr>
            <p:ph sz="quarter" idx="15"/>
          </p:nvPr>
        </p:nvSpPr>
        <p:spPr>
          <a:xfrm>
            <a:off x="5924958" y="5774099"/>
            <a:ext cx="1936486" cy="192087"/>
          </a:xfrm>
        </p:spPr>
        <p:txBody>
          <a:bodyPr/>
          <a:lstStyle/>
          <a:p>
            <a:pPr algn="ctr"/>
            <a:r>
              <a:rPr lang="en-US" sz="800" dirty="0"/>
              <a:t>Nina Leen/Getty Images</a:t>
            </a:r>
            <a:endParaRPr lang="en-IN" sz="800" dirty="0"/>
          </a:p>
        </p:txBody>
      </p:sp>
      <p:sp>
        <p:nvSpPr>
          <p:cNvPr id="5" name="Content Placeholder 5">
            <a:extLst>
              <a:ext uri="{FF2B5EF4-FFF2-40B4-BE49-F238E27FC236}">
                <a16:creationId xmlns:a16="http://schemas.microsoft.com/office/drawing/2014/main" id="{1E890ABC-A8FB-4E28-A08E-C0481882F9AE}"/>
              </a:ext>
            </a:extLst>
          </p:cNvPr>
          <p:cNvSpPr>
            <a:spLocks noGrp="1"/>
          </p:cNvSpPr>
          <p:nvPr>
            <p:ph sz="quarter" idx="17"/>
          </p:nvPr>
        </p:nvSpPr>
        <p:spPr>
          <a:xfrm>
            <a:off x="114300" y="6218720"/>
            <a:ext cx="1554480" cy="365760"/>
          </a:xfrm>
        </p:spPr>
        <p:txBody>
          <a:bodyPr/>
          <a:lstStyle/>
          <a:p>
            <a:pPr lvl="0"/>
            <a:r>
              <a:rPr lang="en-IN" sz="1800" dirty="0">
                <a:solidFill>
                  <a:srgbClr val="000000"/>
                </a:solidFill>
              </a:rPr>
              <a:t>Figure 53.23</a:t>
            </a:r>
          </a:p>
        </p:txBody>
      </p:sp>
      <p:sp>
        <p:nvSpPr>
          <p:cNvPr id="9" name="Slide Number Placeholder 6">
            <a:extLst>
              <a:ext uri="{FF2B5EF4-FFF2-40B4-BE49-F238E27FC236}">
                <a16:creationId xmlns:a16="http://schemas.microsoft.com/office/drawing/2014/main" id="{333F9FE8-CC8B-49A1-B8E2-51F56194F33C}"/>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15960777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898AC6-3AAB-4F54-A6EC-870BA599725B}"/>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Behavioral Ecology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B935CD0-CD9E-4E72-8BCF-2C6F9225F9A9}"/>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Tinbergen observed gull nestlings hatch and parents remove the shells of the eggs</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Placed broken eggs by the nests</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Predators (crows) found nests with broken eggs and ate the hatchlings.</a:t>
            </a:r>
          </a:p>
          <a:p>
            <a:pPr marL="347472"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Nests without egg shells had less predation.</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Concluded that eggshell removal behavior is adaptive:</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It reduces predation and thus increases the offspring’s chances of survival.</a:t>
            </a:r>
          </a:p>
        </p:txBody>
      </p:sp>
      <p:sp>
        <p:nvSpPr>
          <p:cNvPr id="6" name="Slide Number Placeholder 3">
            <a:extLst>
              <a:ext uri="{FF2B5EF4-FFF2-40B4-BE49-F238E27FC236}">
                <a16:creationId xmlns:a16="http://schemas.microsoft.com/office/drawing/2014/main" id="{DB89B9B5-23F3-4257-9362-F3BFF34B2D81}"/>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37010242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7B13D-1BBE-4BA2-B977-5D47058F59D7}"/>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Aspects of Behavioral Ecology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DBCC398-6826-4253-BF78-816EC59DAA36}"/>
              </a:ext>
            </a:extLst>
          </p:cNvPr>
          <p:cNvSpPr>
            <a:spLocks noGrp="1"/>
          </p:cNvSpPr>
          <p:nvPr>
            <p:ph sz="quarter" idx="11"/>
          </p:nvPr>
        </p:nvSpPr>
        <p:spPr>
          <a:xfrm>
            <a:off x="342900" y="1276710"/>
            <a:ext cx="8458200" cy="4974336"/>
          </a:xfrm>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Questions asked</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Is behavior adaptive?</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How is it adaptive? How does it lead to greater reproductive success?</a:t>
            </a:r>
          </a:p>
          <a:p>
            <a:pPr marL="691960" lvl="1" indent="-347472">
              <a:spcBef>
                <a:spcPct val="20000"/>
              </a:spcBef>
              <a:spcAft>
                <a:spcPts val="0"/>
              </a:spcAft>
              <a:buClr>
                <a:srgbClr val="000000"/>
              </a:buClr>
            </a:pPr>
            <a:r>
              <a:rPr lang="en-US" sz="2000" dirty="0">
                <a:solidFill>
                  <a:srgbClr val="000000"/>
                </a:solidFill>
                <a:latin typeface="Arial" panose="020B0604020202020204" pitchFamily="34" charset="0"/>
                <a:ea typeface="Verdana" panose="020B0604030504040204" pitchFamily="34" charset="0"/>
              </a:rPr>
              <a:t>Enhance energy intake, increase mating success, decrease predation.</a:t>
            </a:r>
          </a:p>
        </p:txBody>
      </p:sp>
      <p:sp>
        <p:nvSpPr>
          <p:cNvPr id="6" name="Slide Number Placeholder 3">
            <a:extLst>
              <a:ext uri="{FF2B5EF4-FFF2-40B4-BE49-F238E27FC236}">
                <a16:creationId xmlns:a16="http://schemas.microsoft.com/office/drawing/2014/main" id="{34AFF93E-F67C-46EF-9F05-F42C00F54126}"/>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619975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3F29D-2A5E-4E21-98FB-4796008E48D9}"/>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Foraging</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1D3C442-4BA3-4BD3-9AB1-AFB4FBFAA0E9}"/>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Foraging behavior can directly influence individual fitness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Foraging involves a trade-off between food’s energy content and the cost of obtaining the food</a:t>
            </a:r>
          </a:p>
          <a:p>
            <a:pPr marL="342900" lvl="0" indent="-342900">
              <a:spcBef>
                <a:spcPct val="20000"/>
              </a:spcBef>
              <a:spcAft>
                <a:spcPts val="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Optimal foraging theory: natural selection favors individuals whose foraging behavior is energetically efficient</a:t>
            </a:r>
          </a:p>
        </p:txBody>
      </p:sp>
      <p:sp>
        <p:nvSpPr>
          <p:cNvPr id="6" name="Slide Number Placeholder 3">
            <a:extLst>
              <a:ext uri="{FF2B5EF4-FFF2-40B4-BE49-F238E27FC236}">
                <a16:creationId xmlns:a16="http://schemas.microsoft.com/office/drawing/2014/main" id="{3F091B07-E807-4BAD-8BCA-5C275EF2C52F}"/>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12511712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677B8-3DD3-4D04-AB17-EE16848FB992}"/>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Optimal Foraging</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161FF18-5EBB-45D5-81EE-8B59DB0A612C}"/>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Optimal foraging makes two assumptions</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Natural selection will favor behavior that maximizes energy acquisition if the increased energy reserves lead to increases in reproductive success</a:t>
            </a:r>
          </a:p>
          <a:p>
            <a:pPr marL="1005840"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Avoid predators while finding food.</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Optimal behavior has evolved by natural selection</a:t>
            </a:r>
          </a:p>
          <a:p>
            <a:pPr marL="1005840"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Female zebra finches that were successful foraging had successful offspring.</a:t>
            </a:r>
          </a:p>
          <a:p>
            <a:pPr marL="1005840"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Removed offspring to ensure learning not a part of the foraging success.</a:t>
            </a:r>
          </a:p>
        </p:txBody>
      </p:sp>
      <p:sp>
        <p:nvSpPr>
          <p:cNvPr id="6" name="Slide Number Placeholder 3">
            <a:extLst>
              <a:ext uri="{FF2B5EF4-FFF2-40B4-BE49-F238E27FC236}">
                <a16:creationId xmlns:a16="http://schemas.microsoft.com/office/drawing/2014/main" id="{648B0E0D-EF6C-4740-9F03-1DD09F35D6D3}"/>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28974934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E332-5A26-4C4D-B7B0-2B9E1FEB627C}"/>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Optimal Diet in Shore Crabs</a:t>
            </a:r>
            <a:endParaRPr lang="en-IN" dirty="0"/>
          </a:p>
        </p:txBody>
      </p:sp>
      <p:pic>
        <p:nvPicPr>
          <p:cNvPr id="6" name="Picture 2" descr="A graph shows the relationship between the energy gain, length of mussel, and the number of muscles eaten per day.">
            <a:extLst>
              <a:ext uri="{FF2B5EF4-FFF2-40B4-BE49-F238E27FC236}">
                <a16:creationId xmlns:a16="http://schemas.microsoft.com/office/drawing/2014/main" id="{4EA073A8-D465-4595-96FE-69A3659C1A7A}"/>
              </a:ext>
            </a:extLst>
          </p:cNvPr>
          <p:cNvPicPr>
            <a:picLocks noChangeAspect="1"/>
          </p:cNvPicPr>
          <p:nvPr/>
        </p:nvPicPr>
        <p:blipFill>
          <a:blip r:embed="rId2"/>
          <a:stretch>
            <a:fillRect/>
          </a:stretch>
        </p:blipFill>
        <p:spPr>
          <a:xfrm>
            <a:off x="1188720" y="1172006"/>
            <a:ext cx="6766560" cy="4726598"/>
          </a:xfrm>
          <a:prstGeom prst="rect">
            <a:avLst/>
          </a:prstGeom>
        </p:spPr>
      </p:pic>
      <p:sp>
        <p:nvSpPr>
          <p:cNvPr id="4" name="Content Placeholder 3">
            <a:extLst>
              <a:ext uri="{FF2B5EF4-FFF2-40B4-BE49-F238E27FC236}">
                <a16:creationId xmlns:a16="http://schemas.microsoft.com/office/drawing/2014/main" id="{8776B9AD-85E3-4FD0-AD1C-C7D215AB43B5}"/>
              </a:ext>
            </a:extLst>
          </p:cNvPr>
          <p:cNvSpPr>
            <a:spLocks noGrp="1"/>
          </p:cNvSpPr>
          <p:nvPr>
            <p:ph sz="quarter" idx="15"/>
          </p:nvPr>
        </p:nvSpPr>
        <p:spPr>
          <a:xfrm>
            <a:off x="114533" y="6218269"/>
            <a:ext cx="1554480" cy="365760"/>
          </a:xfrm>
        </p:spPr>
        <p:txBody>
          <a:bodyPr/>
          <a:lstStyle/>
          <a:p>
            <a:pPr lvl="0"/>
            <a:r>
              <a:rPr lang="en-IN" sz="1800" dirty="0">
                <a:solidFill>
                  <a:srgbClr val="000000"/>
                </a:solidFill>
              </a:rPr>
              <a:t>Figure 53.24</a:t>
            </a:r>
          </a:p>
        </p:txBody>
      </p:sp>
      <p:sp>
        <p:nvSpPr>
          <p:cNvPr id="10" name="Text Placeholder 4">
            <a:extLst>
              <a:ext uri="{FF2B5EF4-FFF2-40B4-BE49-F238E27FC236}">
                <a16:creationId xmlns:a16="http://schemas.microsoft.com/office/drawing/2014/main" id="{FD09D07A-1AEA-46AE-A5EC-210536313E3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5">
            <a:extLst>
              <a:ext uri="{FF2B5EF4-FFF2-40B4-BE49-F238E27FC236}">
                <a16:creationId xmlns:a16="http://schemas.microsoft.com/office/drawing/2014/main" id="{B6A6BAB2-B6EE-40A0-B7A9-F7BC7F5FF01C}"/>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2208919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EB145-FE4E-44B1-A325-813DA9D8EED2}"/>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Territorial Behavior</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205C1E8-709A-491A-87ED-AB638D8C3AE6}"/>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Territorial behavior secures resources</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Home range: where the animal lives and forages; defends territory.</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Defense against intrusion by other individuals.</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Birds sing or display to signal their territory; energetically costly.</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Benefit: increased food intake, access to mates, or access to refuges from predators.</a:t>
            </a:r>
          </a:p>
        </p:txBody>
      </p:sp>
      <p:sp>
        <p:nvSpPr>
          <p:cNvPr id="6" name="Slide Number Placeholder 3">
            <a:extLst>
              <a:ext uri="{FF2B5EF4-FFF2-40B4-BE49-F238E27FC236}">
                <a16:creationId xmlns:a16="http://schemas.microsoft.com/office/drawing/2014/main" id="{E1BA08C2-2533-4AB2-9CAC-3A90652C1C00}"/>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16176093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403BA-2031-4325-9700-FE545788977F}"/>
              </a:ext>
            </a:extLst>
          </p:cNvPr>
          <p:cNvSpPr>
            <a:spLocks noGrp="1"/>
          </p:cNvSpPr>
          <p:nvPr>
            <p:ph type="title"/>
          </p:nvPr>
        </p:nvSpPr>
        <p:spPr/>
        <p:txBody>
          <a:bodyPr/>
          <a:lstStyle/>
          <a:p>
            <a:pPr lvl="0"/>
            <a:r>
              <a:rPr lang="en-US" altLang="en-US">
                <a:solidFill>
                  <a:srgbClr val="000000"/>
                </a:solidFill>
                <a:latin typeface="Arial" panose="020B0604020202020204" pitchFamily="34" charset="0"/>
                <a:ea typeface="Microsoft YaHei" panose="020B0503020204020204" pitchFamily="34" charset="-122"/>
                <a:cs typeface="Arial" pitchFamily="34" charset="0"/>
              </a:rPr>
              <a:t>Ethology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1715B48-74C6-45D5-AE2F-5EE1FFFFE40D}"/>
              </a:ext>
            </a:extLst>
          </p:cNvPr>
          <p:cNvSpPr>
            <a:spLocks noGrp="1"/>
          </p:cNvSpPr>
          <p:nvPr>
            <p:ph sz="quarter" idx="11"/>
          </p:nvPr>
        </p:nvSpPr>
        <p:spPr>
          <a:xfrm>
            <a:off x="342900" y="1276710"/>
            <a:ext cx="8458200" cy="2872380"/>
          </a:xfrm>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Study of the natural history of behavior</a:t>
            </a:r>
          </a:p>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Innate behavior</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Instinctive, does not require learning.</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Preset paths in nervous system.</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Genetic – fixed action pattern.</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Goose replacing an egg from her nest.</a:t>
            </a:r>
          </a:p>
        </p:txBody>
      </p:sp>
      <p:pic>
        <p:nvPicPr>
          <p:cNvPr id="10" name="Picture 3" descr="An illustration shows series of movements in egg-rolling response in geese, from finding key stimulus and pushing the egg into the nest with its bill.">
            <a:extLst>
              <a:ext uri="{FF2B5EF4-FFF2-40B4-BE49-F238E27FC236}">
                <a16:creationId xmlns:a16="http://schemas.microsoft.com/office/drawing/2014/main" id="{176AE835-AA65-4FB9-8D2D-C12DDA2943F3}"/>
              </a:ext>
            </a:extLst>
          </p:cNvPr>
          <p:cNvPicPr>
            <a:picLocks noChangeAspect="1"/>
          </p:cNvPicPr>
          <p:nvPr/>
        </p:nvPicPr>
        <p:blipFill>
          <a:blip r:embed="rId2"/>
          <a:stretch>
            <a:fillRect/>
          </a:stretch>
        </p:blipFill>
        <p:spPr>
          <a:xfrm>
            <a:off x="457200" y="4421124"/>
            <a:ext cx="8229600" cy="795177"/>
          </a:xfrm>
          <a:prstGeom prst="rect">
            <a:avLst/>
          </a:prstGeom>
        </p:spPr>
      </p:pic>
      <p:sp>
        <p:nvSpPr>
          <p:cNvPr id="4" name="Content Placeholder 4">
            <a:extLst>
              <a:ext uri="{FF2B5EF4-FFF2-40B4-BE49-F238E27FC236}">
                <a16:creationId xmlns:a16="http://schemas.microsoft.com/office/drawing/2014/main" id="{294D2022-BF41-45E7-8081-035181584631}"/>
              </a:ext>
            </a:extLst>
          </p:cNvPr>
          <p:cNvSpPr>
            <a:spLocks noGrp="1"/>
          </p:cNvSpPr>
          <p:nvPr>
            <p:ph sz="quarter" idx="15"/>
          </p:nvPr>
        </p:nvSpPr>
        <p:spPr>
          <a:xfrm>
            <a:off x="114300" y="6218720"/>
            <a:ext cx="1554480" cy="365760"/>
          </a:xfrm>
        </p:spPr>
        <p:txBody>
          <a:bodyPr/>
          <a:lstStyle/>
          <a:p>
            <a:r>
              <a:rPr lang="en-IN" sz="1800" dirty="0"/>
              <a:t>Figure 53.1</a:t>
            </a:r>
          </a:p>
        </p:txBody>
      </p:sp>
      <p:sp>
        <p:nvSpPr>
          <p:cNvPr id="14" name="Slide Number Placeholder 5">
            <a:extLst>
              <a:ext uri="{FF2B5EF4-FFF2-40B4-BE49-F238E27FC236}">
                <a16:creationId xmlns:a16="http://schemas.microsoft.com/office/drawing/2014/main" id="{101C3435-7B6F-4980-BAB6-EE2CECF2F68C}"/>
              </a:ext>
            </a:extLst>
          </p:cNvPr>
          <p:cNvSpPr>
            <a:spLocks noGrp="1"/>
          </p:cNvSpPr>
          <p:nvPr>
            <p:ph type="sldNum" sz="quarter" idx="10"/>
          </p:nvPr>
        </p:nvSpPr>
        <p:spPr>
          <a:xfrm>
            <a:off x="8647432" y="6684041"/>
            <a:ext cx="355840" cy="161396"/>
          </a:xfrm>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18194641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E332-5A26-4C4D-B7B0-2B9E1FEB627C}"/>
              </a:ext>
            </a:extLst>
          </p:cNvPr>
          <p:cNvSpPr>
            <a:spLocks noGrp="1"/>
          </p:cNvSpPr>
          <p:nvPr>
            <p:ph type="title"/>
          </p:nvPr>
        </p:nvSpPr>
        <p:spPr>
          <a:xfrm>
            <a:off x="342900" y="304800"/>
            <a:ext cx="8304532" cy="678611"/>
          </a:xfrm>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Competition for Space</a:t>
            </a:r>
            <a:endParaRPr lang="en-IN" dirty="0"/>
          </a:p>
        </p:txBody>
      </p:sp>
      <p:pic>
        <p:nvPicPr>
          <p:cNvPr id="6" name="Picture 2" descr="An illustration shows the competition for space in the bird's territory size.">
            <a:extLst>
              <a:ext uri="{FF2B5EF4-FFF2-40B4-BE49-F238E27FC236}">
                <a16:creationId xmlns:a16="http://schemas.microsoft.com/office/drawing/2014/main" id="{4EA073A8-D465-4595-96FE-69A3659C1A7A}"/>
              </a:ext>
            </a:extLst>
          </p:cNvPr>
          <p:cNvPicPr>
            <a:picLocks noChangeAspect="1"/>
          </p:cNvPicPr>
          <p:nvPr/>
        </p:nvPicPr>
        <p:blipFill>
          <a:blip r:embed="rId2"/>
          <a:stretch>
            <a:fillRect/>
          </a:stretch>
        </p:blipFill>
        <p:spPr>
          <a:xfrm>
            <a:off x="1188720" y="1325198"/>
            <a:ext cx="6766560" cy="4420213"/>
          </a:xfrm>
          <a:prstGeom prst="rect">
            <a:avLst/>
          </a:prstGeom>
        </p:spPr>
      </p:pic>
      <p:sp>
        <p:nvSpPr>
          <p:cNvPr id="4" name="Content Placeholder 3">
            <a:extLst>
              <a:ext uri="{FF2B5EF4-FFF2-40B4-BE49-F238E27FC236}">
                <a16:creationId xmlns:a16="http://schemas.microsoft.com/office/drawing/2014/main" id="{8776B9AD-85E3-4FD0-AD1C-C7D215AB43B5}"/>
              </a:ext>
            </a:extLst>
          </p:cNvPr>
          <p:cNvSpPr>
            <a:spLocks noGrp="1"/>
          </p:cNvSpPr>
          <p:nvPr>
            <p:ph sz="quarter" idx="15"/>
          </p:nvPr>
        </p:nvSpPr>
        <p:spPr>
          <a:xfrm>
            <a:off x="114300" y="6218720"/>
            <a:ext cx="1554480" cy="365760"/>
          </a:xfrm>
        </p:spPr>
        <p:txBody>
          <a:bodyPr/>
          <a:lstStyle/>
          <a:p>
            <a:pPr lvl="0"/>
            <a:r>
              <a:rPr lang="en-IN" sz="1800" dirty="0">
                <a:solidFill>
                  <a:srgbClr val="000000"/>
                </a:solidFill>
              </a:rPr>
              <a:t>Figure 53.25</a:t>
            </a:r>
          </a:p>
        </p:txBody>
      </p:sp>
      <p:sp>
        <p:nvSpPr>
          <p:cNvPr id="7" name="Slide Number Placeholder 4">
            <a:extLst>
              <a:ext uri="{FF2B5EF4-FFF2-40B4-BE49-F238E27FC236}">
                <a16:creationId xmlns:a16="http://schemas.microsoft.com/office/drawing/2014/main" id="{B6A6BAB2-B6EE-40A0-B7A9-F7BC7F5FF01C}"/>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15326052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E332-5A26-4C4D-B7B0-2B9E1FEB627C}"/>
              </a:ext>
            </a:extLst>
          </p:cNvPr>
          <p:cNvSpPr>
            <a:spLocks noGrp="1"/>
          </p:cNvSpPr>
          <p:nvPr>
            <p:ph type="title"/>
          </p:nvPr>
        </p:nvSpPr>
        <p:spPr>
          <a:xfrm>
            <a:off x="342900" y="304800"/>
            <a:ext cx="8304532" cy="678611"/>
          </a:xfrm>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Competition for Resources</a:t>
            </a:r>
            <a:endParaRPr lang="en-IN" dirty="0"/>
          </a:p>
        </p:txBody>
      </p:sp>
      <p:pic>
        <p:nvPicPr>
          <p:cNvPr id="6" name="Picture 2" descr="Two images show the sunbird found in Africa and the new world hummingbird.">
            <a:extLst>
              <a:ext uri="{FF2B5EF4-FFF2-40B4-BE49-F238E27FC236}">
                <a16:creationId xmlns:a16="http://schemas.microsoft.com/office/drawing/2014/main" id="{4EA073A8-D465-4595-96FE-69A3659C1A7A}"/>
              </a:ext>
            </a:extLst>
          </p:cNvPr>
          <p:cNvPicPr>
            <a:picLocks noChangeAspect="1"/>
          </p:cNvPicPr>
          <p:nvPr/>
        </p:nvPicPr>
        <p:blipFill>
          <a:blip r:embed="rId2"/>
          <a:stretch>
            <a:fillRect/>
          </a:stretch>
        </p:blipFill>
        <p:spPr>
          <a:xfrm>
            <a:off x="982979" y="1271509"/>
            <a:ext cx="7178042" cy="4527592"/>
          </a:xfrm>
          <a:prstGeom prst="rect">
            <a:avLst/>
          </a:prstGeom>
        </p:spPr>
      </p:pic>
      <p:sp>
        <p:nvSpPr>
          <p:cNvPr id="3" name="Content Placeholder 3">
            <a:extLst>
              <a:ext uri="{FF2B5EF4-FFF2-40B4-BE49-F238E27FC236}">
                <a16:creationId xmlns:a16="http://schemas.microsoft.com/office/drawing/2014/main" id="{9B36FE84-BB41-49C1-935A-6C733AE39100}"/>
              </a:ext>
            </a:extLst>
          </p:cNvPr>
          <p:cNvSpPr>
            <a:spLocks noGrp="1"/>
          </p:cNvSpPr>
          <p:nvPr>
            <p:ph sz="quarter" idx="11"/>
          </p:nvPr>
        </p:nvSpPr>
        <p:spPr>
          <a:xfrm>
            <a:off x="2788920" y="5824624"/>
            <a:ext cx="3566160" cy="182880"/>
          </a:xfrm>
        </p:spPr>
        <p:txBody>
          <a:bodyPr/>
          <a:lstStyle/>
          <a:p>
            <a:pPr algn="ctr"/>
            <a:r>
              <a:rPr lang="en-US" sz="800" dirty="0"/>
              <a:t>(left) Peter Steyn/Getty Images; (right) Gerald C. Kelley/Science Source</a:t>
            </a:r>
            <a:endParaRPr lang="en-IN" sz="800" dirty="0"/>
          </a:p>
        </p:txBody>
      </p:sp>
      <p:sp>
        <p:nvSpPr>
          <p:cNvPr id="4" name="Content Placeholder 4">
            <a:extLst>
              <a:ext uri="{FF2B5EF4-FFF2-40B4-BE49-F238E27FC236}">
                <a16:creationId xmlns:a16="http://schemas.microsoft.com/office/drawing/2014/main" id="{8776B9AD-85E3-4FD0-AD1C-C7D215AB43B5}"/>
              </a:ext>
            </a:extLst>
          </p:cNvPr>
          <p:cNvSpPr>
            <a:spLocks noGrp="1"/>
          </p:cNvSpPr>
          <p:nvPr>
            <p:ph sz="quarter" idx="15"/>
          </p:nvPr>
        </p:nvSpPr>
        <p:spPr>
          <a:xfrm>
            <a:off x="114300" y="6218720"/>
            <a:ext cx="1554480" cy="365760"/>
          </a:xfrm>
        </p:spPr>
        <p:txBody>
          <a:bodyPr/>
          <a:lstStyle/>
          <a:p>
            <a:pPr lvl="0"/>
            <a:r>
              <a:rPr lang="en-IN" sz="1800" dirty="0">
                <a:solidFill>
                  <a:srgbClr val="000000"/>
                </a:solidFill>
              </a:rPr>
              <a:t>Figure 53.26</a:t>
            </a:r>
          </a:p>
        </p:txBody>
      </p:sp>
      <p:sp>
        <p:nvSpPr>
          <p:cNvPr id="7" name="Slide Number Placeholder 5">
            <a:extLst>
              <a:ext uri="{FF2B5EF4-FFF2-40B4-BE49-F238E27FC236}">
                <a16:creationId xmlns:a16="http://schemas.microsoft.com/office/drawing/2014/main" id="{B6A6BAB2-B6EE-40A0-B7A9-F7BC7F5FF01C}"/>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3168827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8CE42-7B9E-48E2-8CD6-9AA90CB96DCA}"/>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Other Determinants of Territory Size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CF6E98F9-0F6B-4B09-9543-A96E08929B09}"/>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 some species, exclusive access to females is a more important determinant of territory size for males than food</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Several females in territory are defended vigorously</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Nonbreeding season</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Male territory size decreases.</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Aggression decreases.</a:t>
            </a:r>
          </a:p>
        </p:txBody>
      </p:sp>
      <p:sp>
        <p:nvSpPr>
          <p:cNvPr id="6" name="Slide Number Placeholder 3">
            <a:extLst>
              <a:ext uri="{FF2B5EF4-FFF2-40B4-BE49-F238E27FC236}">
                <a16:creationId xmlns:a16="http://schemas.microsoft.com/office/drawing/2014/main" id="{64AB2971-B6A3-4B48-A672-9883A979548F}"/>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254292079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FF483-9819-4E04-A129-A321D0927E0B}"/>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Reproductive Strategies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2847C4A-6C9E-4640-AF57-10A58B252937}"/>
              </a:ext>
            </a:extLst>
          </p:cNvPr>
          <p:cNvSpPr>
            <a:spLocks noGrp="1"/>
          </p:cNvSpPr>
          <p:nvPr>
            <p:ph sz="quarter" idx="11"/>
          </p:nvPr>
        </p:nvSpPr>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Reproductive strategies</a:t>
            </a:r>
          </a:p>
          <a:p>
            <a:pPr marL="347472"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set of behaviors that presumably have evolved to maximize reproductive success.</a:t>
            </a:r>
          </a:p>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Sexes often have different reproductive strategies</a:t>
            </a:r>
          </a:p>
        </p:txBody>
      </p:sp>
      <p:sp>
        <p:nvSpPr>
          <p:cNvPr id="6" name="Slide Number Placeholder 3">
            <a:extLst>
              <a:ext uri="{FF2B5EF4-FFF2-40B4-BE49-F238E27FC236}">
                <a16:creationId xmlns:a16="http://schemas.microsoft.com/office/drawing/2014/main" id="{00667EA3-D765-4A05-BA22-611DBF1CB9AC}"/>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88897239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547C54-A993-4AE6-9F3B-7B874CF495FB}"/>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Mating Systems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0208050E-5632-481E-AAD0-7B4A2A1AF837}"/>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Mating systems evolved to allow females and males to maximize fitness</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Mating systems</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Monogamy: one male one female.</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Polygyny: one male many females.</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Polyandry: one female many males.</a:t>
            </a:r>
          </a:p>
        </p:txBody>
      </p:sp>
      <p:sp>
        <p:nvSpPr>
          <p:cNvPr id="6" name="Slide Number Placeholder 3">
            <a:extLst>
              <a:ext uri="{FF2B5EF4-FFF2-40B4-BE49-F238E27FC236}">
                <a16:creationId xmlns:a16="http://schemas.microsoft.com/office/drawing/2014/main" id="{59CE4762-56E4-4E15-979C-4FCD807773D5}"/>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67635590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78FF7-E8D5-440C-9378-D8FF86663B70}"/>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Care of Offspring</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34F23E0-C2AE-4162-A40C-FD6A6E8E8307}"/>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Option of having more than one mate may be constrained by the need for offspring care</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Altricial: offspring require long care.</a:t>
            </a:r>
          </a:p>
          <a:p>
            <a:pPr marL="691960" lvl="1" indent="-347472">
              <a:spcBef>
                <a:spcPct val="20000"/>
              </a:spcBef>
              <a:spcAft>
                <a:spcPts val="0"/>
              </a:spcAft>
              <a:buClr>
                <a:srgbClr val="000000"/>
              </a:buClr>
            </a:pPr>
            <a:r>
              <a:rPr lang="en-US" sz="2000" dirty="0">
                <a:solidFill>
                  <a:srgbClr val="000000"/>
                </a:solidFill>
                <a:latin typeface="Arial" panose="020B0604020202020204" pitchFamily="34" charset="0"/>
                <a:ea typeface="Verdana" panose="020B0604030504040204" pitchFamily="34" charset="0"/>
              </a:rPr>
              <a:t>Need both parents – monogamy.</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Precocial: little care required.</a:t>
            </a:r>
          </a:p>
          <a:p>
            <a:pPr marL="691960" lvl="1" indent="-347472">
              <a:spcBef>
                <a:spcPct val="20000"/>
              </a:spcBef>
              <a:spcAft>
                <a:spcPts val="600"/>
              </a:spcAft>
              <a:buClr>
                <a:srgbClr val="000000"/>
              </a:buClr>
            </a:pPr>
            <a:r>
              <a:rPr lang="en-US" sz="2000" dirty="0">
                <a:solidFill>
                  <a:srgbClr val="000000"/>
                </a:solidFill>
                <a:latin typeface="Arial" panose="020B0604020202020204" pitchFamily="34" charset="0"/>
                <a:ea typeface="Verdana" panose="020B0604030504040204" pitchFamily="34" charset="0"/>
              </a:rPr>
              <a:t>More likely polygynous.</a:t>
            </a:r>
          </a:p>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Polyandrous systems: males usually care for the young, females mate with many males</a:t>
            </a:r>
          </a:p>
        </p:txBody>
      </p:sp>
      <p:sp>
        <p:nvSpPr>
          <p:cNvPr id="6" name="Slide Number Placeholder 3">
            <a:extLst>
              <a:ext uri="{FF2B5EF4-FFF2-40B4-BE49-F238E27FC236}">
                <a16:creationId xmlns:a16="http://schemas.microsoft.com/office/drawing/2014/main" id="{46FBD74F-DFF0-41FA-B6AB-3A6CB181D39C}"/>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11604045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DCAEF-5168-44D1-80F4-850CB11D3F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Extra-Pair Copulations (E</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P</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Cs)</a:t>
            </a:r>
          </a:p>
        </p:txBody>
      </p:sp>
      <p:sp>
        <p:nvSpPr>
          <p:cNvPr id="3" name="Content Placeholder 2">
            <a:extLst>
              <a:ext uri="{FF2B5EF4-FFF2-40B4-BE49-F238E27FC236}">
                <a16:creationId xmlns:a16="http://schemas.microsoft.com/office/drawing/2014/main" id="{3C20342A-762B-4943-B03E-00F2F968DF91}"/>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Red-winged blackbirds study</a:t>
            </a:r>
          </a:p>
          <a:p>
            <a:pPr marL="347472"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Half of all nests contained at least one hatchling fertilized by a male other than territory owner.</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Evolutionary advantage of 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Cs</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Males: increased reproductive success.</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Females: mated with genetically superior individual, even if paired with another male.</a:t>
            </a:r>
          </a:p>
        </p:txBody>
      </p:sp>
      <p:sp>
        <p:nvSpPr>
          <p:cNvPr id="6" name="Slide Number Placeholder 3">
            <a:extLst>
              <a:ext uri="{FF2B5EF4-FFF2-40B4-BE49-F238E27FC236}">
                <a16:creationId xmlns:a16="http://schemas.microsoft.com/office/drawing/2014/main" id="{11FC896F-52B3-4C54-870C-3D4CFC02EA2A}"/>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1983959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E332-5A26-4C4D-B7B0-2B9E1FEB627C}"/>
              </a:ext>
            </a:extLst>
          </p:cNvPr>
          <p:cNvSpPr>
            <a:spLocks noGrp="1"/>
          </p:cNvSpPr>
          <p:nvPr>
            <p:ph type="title"/>
          </p:nvPr>
        </p:nvSpPr>
        <p:spPr>
          <a:xfrm>
            <a:off x="342900" y="304800"/>
            <a:ext cx="8304532" cy="678611"/>
          </a:xfrm>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E</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P</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Cs in Pied Flycatchers and Blackbirds</a:t>
            </a:r>
            <a:endParaRPr lang="en-IN" dirty="0"/>
          </a:p>
        </p:txBody>
      </p:sp>
      <p:pic>
        <p:nvPicPr>
          <p:cNvPr id="6" name="Picture 2" descr="Typically red-winged blackbird males father most offspring in their territory. They father some offspring in neighboring territories.">
            <a:extLst>
              <a:ext uri="{FF2B5EF4-FFF2-40B4-BE49-F238E27FC236}">
                <a16:creationId xmlns:a16="http://schemas.microsoft.com/office/drawing/2014/main" id="{4EA073A8-D465-4595-96FE-69A3659C1A7A}"/>
              </a:ext>
            </a:extLst>
          </p:cNvPr>
          <p:cNvPicPr>
            <a:picLocks noChangeAspect="1"/>
          </p:cNvPicPr>
          <p:nvPr/>
        </p:nvPicPr>
        <p:blipFill>
          <a:blip r:embed="rId2"/>
          <a:stretch>
            <a:fillRect/>
          </a:stretch>
        </p:blipFill>
        <p:spPr>
          <a:xfrm>
            <a:off x="377015" y="2007119"/>
            <a:ext cx="8389970" cy="3056372"/>
          </a:xfrm>
          <a:prstGeom prst="rect">
            <a:avLst/>
          </a:prstGeom>
        </p:spPr>
      </p:pic>
      <p:sp>
        <p:nvSpPr>
          <p:cNvPr id="3" name="Content Placeholder 3">
            <a:extLst>
              <a:ext uri="{FF2B5EF4-FFF2-40B4-BE49-F238E27FC236}">
                <a16:creationId xmlns:a16="http://schemas.microsoft.com/office/drawing/2014/main" id="{9B36FE84-BB41-49C1-935A-6C733AE39100}"/>
              </a:ext>
            </a:extLst>
          </p:cNvPr>
          <p:cNvSpPr>
            <a:spLocks noGrp="1"/>
          </p:cNvSpPr>
          <p:nvPr>
            <p:ph sz="quarter" idx="11"/>
          </p:nvPr>
        </p:nvSpPr>
        <p:spPr>
          <a:xfrm>
            <a:off x="2788920" y="5173114"/>
            <a:ext cx="3566160" cy="182880"/>
          </a:xfrm>
        </p:spPr>
        <p:txBody>
          <a:bodyPr/>
          <a:lstStyle/>
          <a:p>
            <a:pPr algn="ctr"/>
            <a:r>
              <a:rPr lang="en-US" sz="800" dirty="0"/>
              <a:t>(a) ©Dr. Douglas Ross</a:t>
            </a:r>
            <a:endParaRPr lang="en-IN" sz="800" dirty="0"/>
          </a:p>
        </p:txBody>
      </p:sp>
      <p:sp>
        <p:nvSpPr>
          <p:cNvPr id="4" name="Content Placeholder 4">
            <a:extLst>
              <a:ext uri="{FF2B5EF4-FFF2-40B4-BE49-F238E27FC236}">
                <a16:creationId xmlns:a16="http://schemas.microsoft.com/office/drawing/2014/main" id="{8776B9AD-85E3-4FD0-AD1C-C7D215AB43B5}"/>
              </a:ext>
            </a:extLst>
          </p:cNvPr>
          <p:cNvSpPr>
            <a:spLocks noGrp="1"/>
          </p:cNvSpPr>
          <p:nvPr>
            <p:ph sz="quarter" idx="15"/>
          </p:nvPr>
        </p:nvSpPr>
        <p:spPr>
          <a:xfrm>
            <a:off x="114300" y="6218720"/>
            <a:ext cx="1554480" cy="365760"/>
          </a:xfrm>
        </p:spPr>
        <p:txBody>
          <a:bodyPr/>
          <a:lstStyle/>
          <a:p>
            <a:pPr lvl="0"/>
            <a:r>
              <a:rPr lang="en-IN" sz="1800" dirty="0">
                <a:solidFill>
                  <a:srgbClr val="000000"/>
                </a:solidFill>
              </a:rPr>
              <a:t>Figure 53.27</a:t>
            </a:r>
          </a:p>
        </p:txBody>
      </p:sp>
      <p:sp>
        <p:nvSpPr>
          <p:cNvPr id="7" name="Slide Number Placeholder 5">
            <a:extLst>
              <a:ext uri="{FF2B5EF4-FFF2-40B4-BE49-F238E27FC236}">
                <a16:creationId xmlns:a16="http://schemas.microsoft.com/office/drawing/2014/main" id="{B6A6BAB2-B6EE-40A0-B7A9-F7BC7F5FF01C}"/>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391839497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C386D6-1BE7-4DB4-BFD4-97FEC612AA4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Alternative Mating Strategies</a:t>
            </a:r>
            <a:r>
              <a:rPr lang="en-US" sz="1200" dirty="0">
                <a:solidFill>
                  <a:srgbClr val="000000"/>
                </a:solidFill>
                <a:latin typeface="Arial" panose="020B0604020202020204" pitchFamily="34" charset="0"/>
                <a:ea typeface="Verdana" panose="020B0604030504040204" pitchFamily="34" charset="0"/>
                <a:cs typeface="Arial" pitchFamily="34" charset="0"/>
              </a:rPr>
              <a:t> 1</a:t>
            </a:r>
            <a:endParaRPr lang="en-US" sz="1200" baseline="-250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D514D71-3CC1-4ED4-B758-4CDE14B221C2}"/>
              </a:ext>
            </a:extLst>
          </p:cNvPr>
          <p:cNvSpPr>
            <a:spLocks noGrp="1"/>
          </p:cNvSpPr>
          <p:nvPr>
            <p:ph sz="quarter" idx="11"/>
          </p:nvPr>
        </p:nvSpPr>
        <p:spPr/>
        <p:txBody>
          <a:bodyPr/>
          <a:lstStyle/>
          <a:p>
            <a:pPr lvl="0">
              <a:lnSpc>
                <a:spcPct val="110000"/>
              </a:lnSpc>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Alternative mating strategies</a:t>
            </a:r>
          </a:p>
          <a:p>
            <a:pPr lvl="0">
              <a:lnSpc>
                <a:spcPct val="110000"/>
              </a:lnSpc>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Fish</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Two genetic classes of males.</a:t>
            </a:r>
          </a:p>
          <a:p>
            <a:pPr marL="691960" lvl="1" indent="-347472">
              <a:spcBef>
                <a:spcPct val="20000"/>
              </a:spcBef>
              <a:spcAft>
                <a:spcPts val="0"/>
              </a:spcAft>
              <a:buClr>
                <a:srgbClr val="000000"/>
              </a:buClr>
            </a:pPr>
            <a:r>
              <a:rPr lang="en-US" sz="2000" dirty="0">
                <a:solidFill>
                  <a:srgbClr val="000000"/>
                </a:solidFill>
                <a:latin typeface="Arial" panose="020B0604020202020204" pitchFamily="34" charset="0"/>
                <a:ea typeface="Verdana" panose="020B0604030504040204" pitchFamily="34" charset="0"/>
              </a:rPr>
              <a:t>Large and small.</a:t>
            </a:r>
          </a:p>
          <a:p>
            <a:pPr marL="691960" lvl="1" indent="-347472">
              <a:spcBef>
                <a:spcPct val="20000"/>
              </a:spcBef>
              <a:spcAft>
                <a:spcPts val="600"/>
              </a:spcAft>
              <a:buClr>
                <a:srgbClr val="000000"/>
              </a:buClr>
            </a:pPr>
            <a:r>
              <a:rPr lang="en-US" sz="2000" dirty="0">
                <a:solidFill>
                  <a:srgbClr val="000000"/>
                </a:solidFill>
                <a:latin typeface="Arial" panose="020B0604020202020204" pitchFamily="34" charset="0"/>
                <a:ea typeface="Verdana" panose="020B0604030504040204" pitchFamily="34" charset="0"/>
              </a:rPr>
              <a:t>External fertilization: small males “sneak” in to fertilize females.</a:t>
            </a:r>
          </a:p>
          <a:p>
            <a:pPr lvl="0">
              <a:lnSpc>
                <a:spcPct val="110000"/>
              </a:lnSpc>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Dung beetles</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Territorial males have large horns.</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Small males do not have horns or territories; intercept females in tunnels.</a:t>
            </a:r>
          </a:p>
        </p:txBody>
      </p:sp>
      <p:sp>
        <p:nvSpPr>
          <p:cNvPr id="6" name="Slide Number Placeholder 3">
            <a:extLst>
              <a:ext uri="{FF2B5EF4-FFF2-40B4-BE49-F238E27FC236}">
                <a16:creationId xmlns:a16="http://schemas.microsoft.com/office/drawing/2014/main" id="{605EA91B-5565-4B7A-8911-12100CFFB9EA}"/>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291445261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A065F9-726D-4175-B2C2-E611E7158D3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Alternative Mating Strategies</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44AEDC13-25AD-4B32-88AC-3A4E0084E598}"/>
              </a:ext>
            </a:extLst>
          </p:cNvPr>
          <p:cNvSpPr>
            <a:spLocks noGrp="1"/>
          </p:cNvSpPr>
          <p:nvPr>
            <p:ph sz="quarter" idx="11"/>
          </p:nvPr>
        </p:nvSpPr>
        <p:spPr>
          <a:xfrm>
            <a:off x="342900" y="1276710"/>
            <a:ext cx="8458200" cy="2152289"/>
          </a:xfrm>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Side-blotched lizard</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Three genetically-based male strategies.</a:t>
            </a:r>
          </a:p>
          <a:p>
            <a:pPr marL="691960" lvl="1" indent="-347472">
              <a:spcBef>
                <a:spcPct val="20000"/>
              </a:spcBef>
              <a:spcAft>
                <a:spcPts val="0"/>
              </a:spcAft>
              <a:buClr>
                <a:srgbClr val="000000"/>
              </a:buClr>
            </a:pPr>
            <a:r>
              <a:rPr lang="en-US" sz="2000" dirty="0">
                <a:solidFill>
                  <a:srgbClr val="000000"/>
                </a:solidFill>
                <a:latin typeface="Arial" panose="020B0604020202020204" pitchFamily="34" charset="0"/>
                <a:ea typeface="Verdana" panose="020B0604030504040204" pitchFamily="34" charset="0"/>
              </a:rPr>
              <a:t>Large territory with many females.</a:t>
            </a:r>
          </a:p>
          <a:p>
            <a:pPr marL="691960" lvl="1" indent="-347472">
              <a:spcBef>
                <a:spcPct val="20000"/>
              </a:spcBef>
              <a:spcAft>
                <a:spcPts val="0"/>
              </a:spcAft>
              <a:buClr>
                <a:srgbClr val="000000"/>
              </a:buClr>
            </a:pPr>
            <a:r>
              <a:rPr lang="en-US" sz="2000" dirty="0">
                <a:solidFill>
                  <a:srgbClr val="000000"/>
                </a:solidFill>
                <a:latin typeface="Arial" panose="020B0604020202020204" pitchFamily="34" charset="0"/>
                <a:ea typeface="Verdana" panose="020B0604030504040204" pitchFamily="34" charset="0"/>
              </a:rPr>
              <a:t>Small territory with one female.</a:t>
            </a:r>
          </a:p>
          <a:p>
            <a:pPr marL="691960" lvl="1" indent="-347472">
              <a:spcBef>
                <a:spcPct val="20000"/>
              </a:spcBef>
              <a:spcAft>
                <a:spcPts val="0"/>
              </a:spcAft>
              <a:buClr>
                <a:srgbClr val="000000"/>
              </a:buClr>
            </a:pPr>
            <a:r>
              <a:rPr lang="en-US" sz="2000" dirty="0">
                <a:solidFill>
                  <a:srgbClr val="000000"/>
                </a:solidFill>
                <a:latin typeface="Arial" panose="020B0604020202020204" pitchFamily="34" charset="0"/>
                <a:ea typeface="Verdana" panose="020B0604030504040204" pitchFamily="34" charset="0"/>
              </a:rPr>
              <a:t>No territory (sneaker male).</a:t>
            </a:r>
          </a:p>
        </p:txBody>
      </p:sp>
      <p:pic>
        <p:nvPicPr>
          <p:cNvPr id="9" name="Picture 3" descr="An image shows a male side-blotched lizard on the surface of the rock.">
            <a:extLst>
              <a:ext uri="{FF2B5EF4-FFF2-40B4-BE49-F238E27FC236}">
                <a16:creationId xmlns:a16="http://schemas.microsoft.com/office/drawing/2014/main" id="{422F6DAD-61C6-434F-A776-33C58DC592EB}"/>
              </a:ext>
            </a:extLst>
          </p:cNvPr>
          <p:cNvPicPr>
            <a:picLocks noChangeAspect="1" noChangeArrowheads="1"/>
          </p:cNvPicPr>
          <p:nvPr/>
        </p:nvPicPr>
        <p:blipFill>
          <a:blip r:embed="rId2"/>
          <a:stretch>
            <a:fillRect/>
          </a:stretch>
        </p:blipFill>
        <p:spPr bwMode="auto">
          <a:xfrm>
            <a:off x="2682943" y="3616288"/>
            <a:ext cx="3778114" cy="2560320"/>
          </a:xfrm>
          <a:prstGeom prst="rect">
            <a:avLst/>
          </a:prstGeom>
          <a:noFill/>
          <a:extLst>
            <a:ext uri="{909E8E84-426E-40dd-AFC4-6F175D3DCCD1}">
              <a14:hiddenFill xmlns="" xmlns:a14="http://schemas.microsoft.com/office/drawing/2010/main">
                <a:solidFill>
                  <a:srgbClr val="FFFFFF"/>
                </a:solidFill>
              </a14:hiddenFill>
            </a:ext>
          </a:extLst>
        </p:spPr>
      </p:pic>
      <p:sp>
        <p:nvSpPr>
          <p:cNvPr id="7" name="Text Placeholder 4">
            <a:extLst>
              <a:ext uri="{FF2B5EF4-FFF2-40B4-BE49-F238E27FC236}">
                <a16:creationId xmlns:a16="http://schemas.microsoft.com/office/drawing/2014/main" id="{D4DD4604-ADB5-43CA-A36E-E14F283F3678}"/>
              </a:ext>
            </a:extLst>
          </p:cNvPr>
          <p:cNvSpPr>
            <a:spLocks noGrp="1"/>
          </p:cNvSpPr>
          <p:nvPr>
            <p:ph type="body" sz="quarter" idx="39"/>
          </p:nvPr>
        </p:nvSpPr>
        <p:spPr>
          <a:xfrm>
            <a:off x="3697095" y="6207660"/>
            <a:ext cx="1749810" cy="192024"/>
          </a:xfrm>
        </p:spPr>
        <p:txBody>
          <a:bodyPr/>
          <a:lstStyle/>
          <a:p>
            <a:pPr algn="ctr"/>
            <a:r>
              <a:rPr lang="en-US" dirty="0">
                <a:solidFill>
                  <a:schemeClr val="tx1"/>
                </a:solidFill>
              </a:rPr>
              <a:t>Bill </a:t>
            </a:r>
            <a:r>
              <a:rPr lang="en-US" dirty="0" err="1">
                <a:solidFill>
                  <a:schemeClr val="tx1"/>
                </a:solidFill>
              </a:rPr>
              <a:t>Gorum</a:t>
            </a:r>
            <a:r>
              <a:rPr lang="en-US" dirty="0">
                <a:solidFill>
                  <a:schemeClr val="tx1"/>
                </a:solidFill>
              </a:rPr>
              <a:t>/</a:t>
            </a:r>
            <a:r>
              <a:rPr lang="en-US" dirty="0" err="1">
                <a:solidFill>
                  <a:schemeClr val="tx1"/>
                </a:solidFill>
              </a:rPr>
              <a:t>Alamy</a:t>
            </a:r>
            <a:r>
              <a:rPr lang="en-US" dirty="0">
                <a:solidFill>
                  <a:schemeClr val="tx1"/>
                </a:solidFill>
              </a:rPr>
              <a:t> Stock Photo</a:t>
            </a:r>
            <a:endParaRPr lang="en-IN" dirty="0">
              <a:solidFill>
                <a:schemeClr val="tx1"/>
              </a:solidFill>
            </a:endParaRPr>
          </a:p>
        </p:txBody>
      </p:sp>
      <p:sp>
        <p:nvSpPr>
          <p:cNvPr id="8" name="Slide Number Placeholder 5">
            <a:extLst>
              <a:ext uri="{FF2B5EF4-FFF2-40B4-BE49-F238E27FC236}">
                <a16:creationId xmlns:a16="http://schemas.microsoft.com/office/drawing/2014/main" id="{78027F01-E85E-4F84-8C3B-A764CA4D8915}"/>
              </a:ext>
            </a:extLst>
          </p:cNvPr>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24951121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6EB14-185F-44AD-8CD8-6F8F312AE6F9}"/>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Innate behavior</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E800147-9FA4-4F87-97FF-EA94ADCC22ED}"/>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Egg retrieval behavior is triggered by a key or sign stimulus</a:t>
            </a:r>
          </a:p>
          <a:p>
            <a:pPr marL="347472"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Egg out of nest.</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Innate releasing mechanism</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Perception of key stimulus and triggering of motor program (fixed action pattern).</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Once pattern begins, it goes to completion; even if the egg is removed.</a:t>
            </a:r>
          </a:p>
        </p:txBody>
      </p:sp>
      <p:sp>
        <p:nvSpPr>
          <p:cNvPr id="6" name="Slide Number Placeholder 3">
            <a:extLst>
              <a:ext uri="{FF2B5EF4-FFF2-40B4-BE49-F238E27FC236}">
                <a16:creationId xmlns:a16="http://schemas.microsoft.com/office/drawing/2014/main" id="{68C85020-37E7-47C7-85C4-F3E172974062}"/>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421740828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A1A8A2-9487-4D72-AE97-088C3AF73C75}"/>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Altruism</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CE47BEE8-88D8-471F-A595-88FAEE59E10D}"/>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Performance of an action that benefits another individual at a cost to the actor</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Group selection</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Selection acting on a population or species.</a:t>
            </a:r>
          </a:p>
          <a:p>
            <a:pPr marL="347472"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Simply incorrect because individuals that fail to secure mates and not breed will not leave any offspring.</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Seemingly altruistic acts are in fact selfish</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Gain parenting experience, inherit territory.</a:t>
            </a:r>
          </a:p>
        </p:txBody>
      </p:sp>
      <p:sp>
        <p:nvSpPr>
          <p:cNvPr id="6" name="Slide Number Placeholder 3">
            <a:extLst>
              <a:ext uri="{FF2B5EF4-FFF2-40B4-BE49-F238E27FC236}">
                <a16:creationId xmlns:a16="http://schemas.microsoft.com/office/drawing/2014/main" id="{C87C49B6-1297-437E-887A-96FCE7290EE0}"/>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199504161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E9F76-F3B1-4E0E-A710-1B2E635155A0}"/>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Reciprocal Altruism</a:t>
            </a:r>
            <a:endParaRPr lang="en-IN" dirty="0"/>
          </a:p>
        </p:txBody>
      </p:sp>
      <p:sp>
        <p:nvSpPr>
          <p:cNvPr id="3" name="Content Placeholder 2">
            <a:extLst>
              <a:ext uri="{FF2B5EF4-FFF2-40B4-BE49-F238E27FC236}">
                <a16:creationId xmlns:a16="http://schemas.microsoft.com/office/drawing/2014/main" id="{23FE4663-C0FB-4A0D-A7B6-5A90CCEFBEA5}"/>
              </a:ext>
            </a:extLst>
          </p:cNvPr>
          <p:cNvSpPr>
            <a:spLocks noGrp="1"/>
          </p:cNvSpPr>
          <p:nvPr>
            <p:ph sz="quarter" idx="11"/>
          </p:nvPr>
        </p:nvSpPr>
        <p:spPr>
          <a:xfrm>
            <a:off x="342900" y="1276709"/>
            <a:ext cx="8458200" cy="2152291"/>
          </a:xfrm>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Reciprocal altruism: Partnerships in which mutual exchanges of altruistic acts occur because they benefit both participants</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Cheaters are discriminated against.</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Vampire bats.</a:t>
            </a:r>
          </a:p>
          <a:p>
            <a:pPr marL="691960" lvl="1" indent="-347472">
              <a:spcBef>
                <a:spcPct val="20000"/>
              </a:spcBef>
              <a:spcAft>
                <a:spcPts val="0"/>
              </a:spcAft>
              <a:buClr>
                <a:srgbClr val="000000"/>
              </a:buClr>
            </a:pPr>
            <a:r>
              <a:rPr lang="en-US" sz="2000" dirty="0">
                <a:solidFill>
                  <a:srgbClr val="000000"/>
                </a:solidFill>
                <a:latin typeface="Arial" panose="020B0604020202020204" pitchFamily="34" charset="0"/>
                <a:ea typeface="Verdana" panose="020B0604030504040204" pitchFamily="34" charset="0"/>
              </a:rPr>
              <a:t>Share blood meal.</a:t>
            </a:r>
          </a:p>
        </p:txBody>
      </p:sp>
      <p:pic>
        <p:nvPicPr>
          <p:cNvPr id="8" name="Picture 3" descr="An image shows vampire bats feeding on the blood of large mammals.">
            <a:extLst>
              <a:ext uri="{FF2B5EF4-FFF2-40B4-BE49-F238E27FC236}">
                <a16:creationId xmlns:a16="http://schemas.microsoft.com/office/drawing/2014/main" id="{61CA8E38-7D52-458B-B9DC-F53A47D6875E}"/>
              </a:ext>
            </a:extLst>
          </p:cNvPr>
          <p:cNvPicPr>
            <a:picLocks noChangeAspect="1"/>
          </p:cNvPicPr>
          <p:nvPr/>
        </p:nvPicPr>
        <p:blipFill>
          <a:blip r:embed="rId2"/>
          <a:stretch>
            <a:fillRect/>
          </a:stretch>
        </p:blipFill>
        <p:spPr>
          <a:xfrm>
            <a:off x="3765809" y="3096995"/>
            <a:ext cx="4676568" cy="3200400"/>
          </a:xfrm>
          <a:prstGeom prst="rect">
            <a:avLst/>
          </a:prstGeom>
        </p:spPr>
      </p:pic>
      <p:sp>
        <p:nvSpPr>
          <p:cNvPr id="4" name="Content Placeholder 4">
            <a:extLst>
              <a:ext uri="{FF2B5EF4-FFF2-40B4-BE49-F238E27FC236}">
                <a16:creationId xmlns:a16="http://schemas.microsoft.com/office/drawing/2014/main" id="{AF875B6E-ABE3-4A3E-848A-FE016C156D0F}"/>
              </a:ext>
            </a:extLst>
          </p:cNvPr>
          <p:cNvSpPr>
            <a:spLocks noGrp="1"/>
          </p:cNvSpPr>
          <p:nvPr>
            <p:ph sz="quarter" idx="15"/>
          </p:nvPr>
        </p:nvSpPr>
        <p:spPr>
          <a:xfrm>
            <a:off x="5135850" y="6345300"/>
            <a:ext cx="1936486" cy="192087"/>
          </a:xfrm>
        </p:spPr>
        <p:txBody>
          <a:bodyPr/>
          <a:lstStyle/>
          <a:p>
            <a:pPr algn="ctr"/>
            <a:r>
              <a:rPr lang="en-US" sz="800" dirty="0"/>
              <a:t>©Nick Gordon/ardea.com</a:t>
            </a:r>
            <a:endParaRPr lang="en-IN" sz="800" dirty="0"/>
          </a:p>
        </p:txBody>
      </p:sp>
      <p:sp>
        <p:nvSpPr>
          <p:cNvPr id="5" name="Content Placeholder 5">
            <a:extLst>
              <a:ext uri="{FF2B5EF4-FFF2-40B4-BE49-F238E27FC236}">
                <a16:creationId xmlns:a16="http://schemas.microsoft.com/office/drawing/2014/main" id="{1E890ABC-A8FB-4E28-A08E-C0481882F9AE}"/>
              </a:ext>
            </a:extLst>
          </p:cNvPr>
          <p:cNvSpPr>
            <a:spLocks noGrp="1"/>
          </p:cNvSpPr>
          <p:nvPr>
            <p:ph sz="quarter" idx="17"/>
          </p:nvPr>
        </p:nvSpPr>
        <p:spPr>
          <a:xfrm>
            <a:off x="114300" y="6218720"/>
            <a:ext cx="1554480" cy="365760"/>
          </a:xfrm>
        </p:spPr>
        <p:txBody>
          <a:bodyPr/>
          <a:lstStyle/>
          <a:p>
            <a:pPr lvl="0"/>
            <a:r>
              <a:rPr lang="en-IN" sz="1800" dirty="0">
                <a:solidFill>
                  <a:srgbClr val="000000"/>
                </a:solidFill>
              </a:rPr>
              <a:t>Figure 53.29</a:t>
            </a:r>
          </a:p>
        </p:txBody>
      </p:sp>
      <p:sp>
        <p:nvSpPr>
          <p:cNvPr id="9" name="Slide Number Placeholder 6">
            <a:extLst>
              <a:ext uri="{FF2B5EF4-FFF2-40B4-BE49-F238E27FC236}">
                <a16:creationId xmlns:a16="http://schemas.microsoft.com/office/drawing/2014/main" id="{333F9FE8-CC8B-49A1-B8E2-51F56194F33C}"/>
              </a:ext>
            </a:extLst>
          </p:cNvPr>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103351377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D113B-BE3A-4E44-B4ED-56FFF156CDD1}"/>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Altruism: Kin Selection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72826B7-B66F-4BE5-B7B8-FC06B3543A12}"/>
              </a:ext>
            </a:extLst>
          </p:cNvPr>
          <p:cNvSpPr>
            <a:spLocks noGrp="1"/>
          </p:cNvSpPr>
          <p:nvPr>
            <p:ph sz="quarter" idx="11"/>
          </p:nvPr>
        </p:nvSpPr>
        <p:spPr/>
        <p:txBody>
          <a:bodyPr/>
          <a:lstStyle/>
          <a:p>
            <a:pPr lvl="0">
              <a:lnSpc>
                <a:spcPct val="110000"/>
              </a:lnSpc>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Kin selection</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Direct genetic advantage to altruism.</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Natural selection will favor any behavior, including the sacrifice of life, that increases the propagation of an individual’s alleles.</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Inclusive fitness – considers gene propagation through direct and indirect reproduction.</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Hamilton’s rule.</a:t>
            </a:r>
          </a:p>
          <a:p>
            <a:pPr marL="691960" lvl="1" indent="-347472">
              <a:spcBef>
                <a:spcPct val="20000"/>
              </a:spcBef>
              <a:spcAft>
                <a:spcPts val="0"/>
              </a:spcAft>
              <a:buClr>
                <a:srgbClr val="000000"/>
              </a:buClr>
            </a:pPr>
            <a:r>
              <a:rPr lang="en-US" sz="2000" dirty="0">
                <a:solidFill>
                  <a:srgbClr val="000000"/>
                </a:solidFill>
                <a:latin typeface="Arial" panose="020B0604020202020204" pitchFamily="34" charset="0"/>
                <a:ea typeface="Verdana" panose="020B0604030504040204" pitchFamily="34" charset="0"/>
              </a:rPr>
              <a:t>Altruistic acts are favored when </a:t>
            </a:r>
            <a:r>
              <a:rPr lang="en-US" sz="2000" dirty="0" err="1">
                <a:solidFill>
                  <a:srgbClr val="000000"/>
                </a:solidFill>
                <a:latin typeface="Arial" panose="020B0604020202020204" pitchFamily="34" charset="0"/>
                <a:ea typeface="Verdana" panose="020B0604030504040204" pitchFamily="34" charset="0"/>
              </a:rPr>
              <a:t>rb</a:t>
            </a:r>
            <a:r>
              <a:rPr lang="en-US" sz="2000" dirty="0">
                <a:solidFill>
                  <a:srgbClr val="000000"/>
                </a:solidFill>
                <a:latin typeface="Arial" panose="020B0604020202020204" pitchFamily="34" charset="0"/>
                <a:ea typeface="Verdana" panose="020B0604030504040204" pitchFamily="34" charset="0"/>
              </a:rPr>
              <a:t>&gt;c.</a:t>
            </a:r>
          </a:p>
          <a:p>
            <a:pPr marL="691960" lvl="1" indent="-347472">
              <a:spcBef>
                <a:spcPct val="20000"/>
              </a:spcBef>
              <a:spcAft>
                <a:spcPts val="0"/>
              </a:spcAft>
              <a:buClr>
                <a:srgbClr val="000000"/>
              </a:buClr>
            </a:pPr>
            <a:r>
              <a:rPr lang="en-US" sz="2000" dirty="0">
                <a:solidFill>
                  <a:srgbClr val="000000"/>
                </a:solidFill>
                <a:latin typeface="Arial" panose="020B0604020202020204" pitchFamily="34" charset="0"/>
                <a:ea typeface="Verdana" panose="020B0604030504040204" pitchFamily="34" charset="0"/>
              </a:rPr>
              <a:t>b and c are benefits and costs, r is the coefficient of relatedness.</a:t>
            </a:r>
          </a:p>
        </p:txBody>
      </p:sp>
      <p:sp>
        <p:nvSpPr>
          <p:cNvPr id="6" name="Slide Number Placeholder 3">
            <a:extLst>
              <a:ext uri="{FF2B5EF4-FFF2-40B4-BE49-F238E27FC236}">
                <a16:creationId xmlns:a16="http://schemas.microsoft.com/office/drawing/2014/main" id="{4CFBCA8E-EAB9-4CCA-8C86-0D1B76FB9813}"/>
              </a:ext>
            </a:extLst>
          </p:cNvPr>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277658636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46CED-7C4D-4D86-A5A1-2FA27DC14DFE}"/>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Relatedness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BA70889-7EDC-490C-90F3-D436C6D4715A}"/>
              </a:ext>
            </a:extLst>
          </p:cNvPr>
          <p:cNvSpPr>
            <a:spLocks noGrp="1"/>
          </p:cNvSpPr>
          <p:nvPr>
            <p:ph sz="quarter" idx="11"/>
          </p:nvPr>
        </p:nvSpPr>
        <p:spPr/>
        <p:txBody>
          <a:bodyPr/>
          <a:lstStyle/>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J.B.S. Haldane said he would lay down his life for 2 brothers or 8 first cousins</a:t>
            </a:r>
          </a:p>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Brothers each had 50% chance of receiving the same allele</a:t>
            </a:r>
          </a:p>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First cousin would share 1/8 of their alleles</a:t>
            </a:r>
          </a:p>
        </p:txBody>
      </p:sp>
      <p:sp>
        <p:nvSpPr>
          <p:cNvPr id="6" name="Slide Number Placeholder 3">
            <a:extLst>
              <a:ext uri="{FF2B5EF4-FFF2-40B4-BE49-F238E27FC236}">
                <a16:creationId xmlns:a16="http://schemas.microsoft.com/office/drawing/2014/main" id="{45B696A1-B0ED-4F13-838F-FD25DED57ED1}"/>
              </a:ext>
            </a:extLst>
          </p:cNvPr>
          <p:cNvSpPr>
            <a:spLocks noGrp="1"/>
          </p:cNvSpPr>
          <p:nvPr>
            <p:ph type="sldNum" sz="quarter" idx="10"/>
          </p:nvPr>
        </p:nvSpPr>
        <p:spPr/>
        <p:txBody>
          <a:bodyPr/>
          <a:lstStyle/>
          <a:p>
            <a:fld id="{68151E55-6873-49E2-B8D5-2F265E6F1973}" type="slidenum">
              <a:rPr lang="en-US" smtClean="0"/>
              <a:pPr/>
              <a:t>63</a:t>
            </a:fld>
            <a:endParaRPr lang="en-US"/>
          </a:p>
        </p:txBody>
      </p:sp>
    </p:spTree>
    <p:extLst>
      <p:ext uri="{BB962C8B-B14F-4D97-AF65-F5344CB8AC3E}">
        <p14:creationId xmlns:p14="http://schemas.microsoft.com/office/powerpoint/2010/main" val="167293457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E332-5A26-4C4D-B7B0-2B9E1FEB627C}"/>
              </a:ext>
            </a:extLst>
          </p:cNvPr>
          <p:cNvSpPr>
            <a:spLocks noGrp="1"/>
          </p:cNvSpPr>
          <p:nvPr>
            <p:ph type="title"/>
          </p:nvPr>
        </p:nvSpPr>
        <p:spPr>
          <a:xfrm>
            <a:off x="342900" y="304800"/>
            <a:ext cx="8304532" cy="678611"/>
          </a:xfrm>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Genetic Relatedness</a:t>
            </a:r>
            <a:endParaRPr lang="en-IN" dirty="0"/>
          </a:p>
        </p:txBody>
      </p:sp>
      <p:pic>
        <p:nvPicPr>
          <p:cNvPr id="6" name="Picture 2" descr="A schematic shows a hypothetical example of genetic relationships.">
            <a:extLst>
              <a:ext uri="{FF2B5EF4-FFF2-40B4-BE49-F238E27FC236}">
                <a16:creationId xmlns:a16="http://schemas.microsoft.com/office/drawing/2014/main" id="{4EA073A8-D465-4595-96FE-69A3659C1A7A}"/>
              </a:ext>
            </a:extLst>
          </p:cNvPr>
          <p:cNvPicPr>
            <a:picLocks noChangeAspect="1"/>
          </p:cNvPicPr>
          <p:nvPr/>
        </p:nvPicPr>
        <p:blipFill>
          <a:blip r:embed="rId2"/>
          <a:stretch>
            <a:fillRect/>
          </a:stretch>
        </p:blipFill>
        <p:spPr>
          <a:xfrm>
            <a:off x="3729080" y="201179"/>
            <a:ext cx="3277510" cy="6023702"/>
          </a:xfrm>
          <a:prstGeom prst="rect">
            <a:avLst/>
          </a:prstGeom>
        </p:spPr>
      </p:pic>
      <p:sp>
        <p:nvSpPr>
          <p:cNvPr id="4" name="Content Placeholder 3">
            <a:extLst>
              <a:ext uri="{FF2B5EF4-FFF2-40B4-BE49-F238E27FC236}">
                <a16:creationId xmlns:a16="http://schemas.microsoft.com/office/drawing/2014/main" id="{8776B9AD-85E3-4FD0-AD1C-C7D215AB43B5}"/>
              </a:ext>
            </a:extLst>
          </p:cNvPr>
          <p:cNvSpPr>
            <a:spLocks noGrp="1"/>
          </p:cNvSpPr>
          <p:nvPr>
            <p:ph sz="quarter" idx="15"/>
          </p:nvPr>
        </p:nvSpPr>
        <p:spPr>
          <a:xfrm>
            <a:off x="114300" y="6218720"/>
            <a:ext cx="1554480" cy="365760"/>
          </a:xfrm>
        </p:spPr>
        <p:txBody>
          <a:bodyPr/>
          <a:lstStyle/>
          <a:p>
            <a:pPr lvl="0"/>
            <a:r>
              <a:rPr lang="en-IN" sz="1800" dirty="0">
                <a:solidFill>
                  <a:srgbClr val="000000"/>
                </a:solidFill>
              </a:rPr>
              <a:t>Figure 53.30</a:t>
            </a:r>
          </a:p>
        </p:txBody>
      </p:sp>
      <p:sp>
        <p:nvSpPr>
          <p:cNvPr id="11" name="Text Placeholder 4">
            <a:extLst>
              <a:ext uri="{FF2B5EF4-FFF2-40B4-BE49-F238E27FC236}">
                <a16:creationId xmlns:a16="http://schemas.microsoft.com/office/drawing/2014/main" id="{0164E635-3595-4821-A6DA-2672799959D1}"/>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7" name="Slide Number Placeholder 5">
            <a:extLst>
              <a:ext uri="{FF2B5EF4-FFF2-40B4-BE49-F238E27FC236}">
                <a16:creationId xmlns:a16="http://schemas.microsoft.com/office/drawing/2014/main" id="{B6A6BAB2-B6EE-40A0-B7A9-F7BC7F5FF01C}"/>
              </a:ext>
            </a:extLst>
          </p:cNvPr>
          <p:cNvSpPr>
            <a:spLocks noGrp="1"/>
          </p:cNvSpPr>
          <p:nvPr>
            <p:ph type="sldNum" sz="quarter" idx="10"/>
          </p:nvPr>
        </p:nvSpPr>
        <p:spPr/>
        <p:txBody>
          <a:bodyPr/>
          <a:lstStyle/>
          <a:p>
            <a:fld id="{68151E55-6873-49E2-B8D5-2F265E6F1973}" type="slidenum">
              <a:rPr lang="en-US" smtClean="0"/>
              <a:pPr/>
              <a:t>64</a:t>
            </a:fld>
            <a:endParaRPr lang="en-US"/>
          </a:p>
        </p:txBody>
      </p:sp>
    </p:spTree>
    <p:extLst>
      <p:ext uri="{BB962C8B-B14F-4D97-AF65-F5344CB8AC3E}">
        <p14:creationId xmlns:p14="http://schemas.microsoft.com/office/powerpoint/2010/main" val="363511014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71F18-86A2-45F1-916A-0DFC8EC92102}"/>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Altruism: Haplodiploidy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A966C23-54D7-40A1-8315-EAF2909E8A89}"/>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Bee hive: eusocial society</a:t>
            </a:r>
          </a:p>
          <a:p>
            <a:pPr marL="347472"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single queen lays eggs.</a:t>
            </a:r>
          </a:p>
          <a:p>
            <a:pPr marL="347472"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Cooperative care of the brood: workers propagate more of their own alleles by giving up their own reproduction to assist their mother in rearing their sisters (75%).</a:t>
            </a:r>
          </a:p>
          <a:p>
            <a:pPr marL="347472"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Female workers share 75% of alleles with each sister.</a:t>
            </a:r>
          </a:p>
          <a:p>
            <a:pPr marL="347472"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Males are haploid.</a:t>
            </a:r>
          </a:p>
          <a:p>
            <a:pPr marL="347472"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Queen shares 50% of alleles with offspring.</a:t>
            </a:r>
          </a:p>
        </p:txBody>
      </p:sp>
      <p:sp>
        <p:nvSpPr>
          <p:cNvPr id="6" name="Slide Number Placeholder 3">
            <a:extLst>
              <a:ext uri="{FF2B5EF4-FFF2-40B4-BE49-F238E27FC236}">
                <a16:creationId xmlns:a16="http://schemas.microsoft.com/office/drawing/2014/main" id="{31ABC849-834E-4FB6-8EC4-9426722D02AF}"/>
              </a:ext>
            </a:extLst>
          </p:cNvPr>
          <p:cNvSpPr>
            <a:spLocks noGrp="1"/>
          </p:cNvSpPr>
          <p:nvPr>
            <p:ph type="sldNum" sz="quarter" idx="10"/>
          </p:nvPr>
        </p:nvSpPr>
        <p:spPr/>
        <p:txBody>
          <a:bodyPr/>
          <a:lstStyle/>
          <a:p>
            <a:fld id="{68151E55-6873-49E2-B8D5-2F265E6F1973}" type="slidenum">
              <a:rPr lang="en-US" smtClean="0"/>
              <a:pPr/>
              <a:t>65</a:t>
            </a:fld>
            <a:endParaRPr lang="en-US"/>
          </a:p>
        </p:txBody>
      </p:sp>
    </p:spTree>
    <p:extLst>
      <p:ext uri="{BB962C8B-B14F-4D97-AF65-F5344CB8AC3E}">
        <p14:creationId xmlns:p14="http://schemas.microsoft.com/office/powerpoint/2010/main" val="3285425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E332-5A26-4C4D-B7B0-2B9E1FEB627C}"/>
              </a:ext>
            </a:extLst>
          </p:cNvPr>
          <p:cNvSpPr>
            <a:spLocks noGrp="1"/>
          </p:cNvSpPr>
          <p:nvPr>
            <p:ph type="title"/>
          </p:nvPr>
        </p:nvSpPr>
        <p:spPr>
          <a:xfrm>
            <a:off x="342900" y="304800"/>
            <a:ext cx="8304532" cy="678611"/>
          </a:xfrm>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Reproductive Division in Honeybees</a:t>
            </a:r>
            <a:endParaRPr lang="en-IN" dirty="0"/>
          </a:p>
        </p:txBody>
      </p:sp>
      <p:pic>
        <p:nvPicPr>
          <p:cNvPr id="6" name="Picture 2" descr="The queen bee is much larger than the workers bees.">
            <a:extLst>
              <a:ext uri="{FF2B5EF4-FFF2-40B4-BE49-F238E27FC236}">
                <a16:creationId xmlns:a16="http://schemas.microsoft.com/office/drawing/2014/main" id="{4EA073A8-D465-4595-96FE-69A3659C1A7A}"/>
              </a:ext>
            </a:extLst>
          </p:cNvPr>
          <p:cNvPicPr>
            <a:picLocks noChangeAspect="1"/>
          </p:cNvPicPr>
          <p:nvPr/>
        </p:nvPicPr>
        <p:blipFill>
          <a:blip r:embed="rId2"/>
          <a:stretch>
            <a:fillRect/>
          </a:stretch>
        </p:blipFill>
        <p:spPr>
          <a:xfrm>
            <a:off x="1245869" y="1298619"/>
            <a:ext cx="6652262" cy="4473372"/>
          </a:xfrm>
          <a:prstGeom prst="rect">
            <a:avLst/>
          </a:prstGeom>
        </p:spPr>
      </p:pic>
      <p:sp>
        <p:nvSpPr>
          <p:cNvPr id="3" name="Content Placeholder 3">
            <a:extLst>
              <a:ext uri="{FF2B5EF4-FFF2-40B4-BE49-F238E27FC236}">
                <a16:creationId xmlns:a16="http://schemas.microsoft.com/office/drawing/2014/main" id="{9B36FE84-BB41-49C1-935A-6C733AE39100}"/>
              </a:ext>
            </a:extLst>
          </p:cNvPr>
          <p:cNvSpPr>
            <a:spLocks noGrp="1"/>
          </p:cNvSpPr>
          <p:nvPr>
            <p:ph sz="quarter" idx="11"/>
          </p:nvPr>
        </p:nvSpPr>
        <p:spPr>
          <a:xfrm>
            <a:off x="2788920" y="5813194"/>
            <a:ext cx="3566160" cy="182880"/>
          </a:xfrm>
        </p:spPr>
        <p:txBody>
          <a:bodyPr/>
          <a:lstStyle/>
          <a:p>
            <a:pPr algn="ctr"/>
            <a:r>
              <a:rPr lang="en-US" sz="800" dirty="0"/>
              <a:t>Steve Hopkin/Getty Images</a:t>
            </a:r>
            <a:endParaRPr lang="en-IN" sz="800" dirty="0"/>
          </a:p>
        </p:txBody>
      </p:sp>
      <p:sp>
        <p:nvSpPr>
          <p:cNvPr id="4" name="Content Placeholder 4">
            <a:extLst>
              <a:ext uri="{FF2B5EF4-FFF2-40B4-BE49-F238E27FC236}">
                <a16:creationId xmlns:a16="http://schemas.microsoft.com/office/drawing/2014/main" id="{8776B9AD-85E3-4FD0-AD1C-C7D215AB43B5}"/>
              </a:ext>
            </a:extLst>
          </p:cNvPr>
          <p:cNvSpPr>
            <a:spLocks noGrp="1"/>
          </p:cNvSpPr>
          <p:nvPr>
            <p:ph sz="quarter" idx="15"/>
          </p:nvPr>
        </p:nvSpPr>
        <p:spPr>
          <a:xfrm>
            <a:off x="114300" y="6218720"/>
            <a:ext cx="1554480" cy="365760"/>
          </a:xfrm>
        </p:spPr>
        <p:txBody>
          <a:bodyPr/>
          <a:lstStyle/>
          <a:p>
            <a:pPr lvl="0"/>
            <a:r>
              <a:rPr lang="en-IN" sz="1800" dirty="0">
                <a:solidFill>
                  <a:srgbClr val="000000"/>
                </a:solidFill>
              </a:rPr>
              <a:t>Figure 53.31</a:t>
            </a:r>
          </a:p>
        </p:txBody>
      </p:sp>
      <p:sp>
        <p:nvSpPr>
          <p:cNvPr id="7" name="Slide Number Placeholder 5">
            <a:extLst>
              <a:ext uri="{FF2B5EF4-FFF2-40B4-BE49-F238E27FC236}">
                <a16:creationId xmlns:a16="http://schemas.microsoft.com/office/drawing/2014/main" id="{B6A6BAB2-B6EE-40A0-B7A9-F7BC7F5FF01C}"/>
              </a:ext>
            </a:extLst>
          </p:cNvPr>
          <p:cNvSpPr>
            <a:spLocks noGrp="1"/>
          </p:cNvSpPr>
          <p:nvPr>
            <p:ph type="sldNum" sz="quarter" idx="10"/>
          </p:nvPr>
        </p:nvSpPr>
        <p:spPr/>
        <p:txBody>
          <a:bodyPr/>
          <a:lstStyle/>
          <a:p>
            <a:fld id="{68151E55-6873-49E2-B8D5-2F265E6F1973}" type="slidenum">
              <a:rPr lang="en-US" smtClean="0"/>
              <a:pPr/>
              <a:t>66</a:t>
            </a:fld>
            <a:endParaRPr lang="en-US"/>
          </a:p>
        </p:txBody>
      </p:sp>
    </p:spTree>
    <p:extLst>
      <p:ext uri="{BB962C8B-B14F-4D97-AF65-F5344CB8AC3E}">
        <p14:creationId xmlns:p14="http://schemas.microsoft.com/office/powerpoint/2010/main" val="55557954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E9F76-F3B1-4E0E-A710-1B2E635155A0}"/>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Kin Selection in White-fronted Bee-eater</a:t>
            </a:r>
            <a:endParaRPr lang="en-IN" dirty="0"/>
          </a:p>
        </p:txBody>
      </p:sp>
      <p:sp>
        <p:nvSpPr>
          <p:cNvPr id="3" name="Content Placeholder 2">
            <a:extLst>
              <a:ext uri="{FF2B5EF4-FFF2-40B4-BE49-F238E27FC236}">
                <a16:creationId xmlns:a16="http://schemas.microsoft.com/office/drawing/2014/main" id="{23FE4663-C0FB-4A0D-A7B6-5A90CCEFBEA5}"/>
              </a:ext>
            </a:extLst>
          </p:cNvPr>
          <p:cNvSpPr>
            <a:spLocks noGrp="1"/>
          </p:cNvSpPr>
          <p:nvPr>
            <p:ph sz="quarter" idx="11"/>
          </p:nvPr>
        </p:nvSpPr>
        <p:spPr>
          <a:xfrm>
            <a:off x="342900" y="1276709"/>
            <a:ext cx="3086100" cy="3192421"/>
          </a:xfrm>
        </p:spPr>
        <p:txBody>
          <a:bodyPr/>
          <a:lstStyle/>
          <a:p>
            <a:pPr lvl="0">
              <a:spcBef>
                <a:spcPts val="624"/>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Males often help others raise their young; helpers usually choose to help close relatives.</a:t>
            </a:r>
          </a:p>
        </p:txBody>
      </p:sp>
      <p:pic>
        <p:nvPicPr>
          <p:cNvPr id="8" name="Picture 3" descr="An image shows bee-eater birds on a small branch.">
            <a:extLst>
              <a:ext uri="{FF2B5EF4-FFF2-40B4-BE49-F238E27FC236}">
                <a16:creationId xmlns:a16="http://schemas.microsoft.com/office/drawing/2014/main" id="{61CA8E38-7D52-458B-B9DC-F53A47D6875E}"/>
              </a:ext>
            </a:extLst>
          </p:cNvPr>
          <p:cNvPicPr>
            <a:picLocks noChangeAspect="1"/>
          </p:cNvPicPr>
          <p:nvPr/>
        </p:nvPicPr>
        <p:blipFill>
          <a:blip r:embed="rId2"/>
          <a:stretch>
            <a:fillRect/>
          </a:stretch>
        </p:blipFill>
        <p:spPr>
          <a:xfrm>
            <a:off x="3474414" y="1274326"/>
            <a:ext cx="5440986" cy="3619133"/>
          </a:xfrm>
          <a:prstGeom prst="rect">
            <a:avLst/>
          </a:prstGeom>
        </p:spPr>
      </p:pic>
      <p:sp>
        <p:nvSpPr>
          <p:cNvPr id="4" name="Content Placeholder 4">
            <a:extLst>
              <a:ext uri="{FF2B5EF4-FFF2-40B4-BE49-F238E27FC236}">
                <a16:creationId xmlns:a16="http://schemas.microsoft.com/office/drawing/2014/main" id="{AF875B6E-ABE3-4A3E-848A-FE016C156D0F}"/>
              </a:ext>
            </a:extLst>
          </p:cNvPr>
          <p:cNvSpPr>
            <a:spLocks noGrp="1"/>
          </p:cNvSpPr>
          <p:nvPr>
            <p:ph sz="quarter" idx="15"/>
          </p:nvPr>
        </p:nvSpPr>
        <p:spPr>
          <a:xfrm>
            <a:off x="4899492" y="4893459"/>
            <a:ext cx="2590830" cy="214947"/>
          </a:xfrm>
        </p:spPr>
        <p:txBody>
          <a:bodyPr/>
          <a:lstStyle/>
          <a:p>
            <a:pPr algn="ctr"/>
            <a:r>
              <a:rPr lang="de-DE" sz="800" dirty="0"/>
              <a:t>Heinrich van den Berg/Getty Images</a:t>
            </a:r>
            <a:endParaRPr lang="en-IN" sz="800" dirty="0"/>
          </a:p>
        </p:txBody>
      </p:sp>
      <p:sp>
        <p:nvSpPr>
          <p:cNvPr id="5" name="Content Placeholder 5">
            <a:extLst>
              <a:ext uri="{FF2B5EF4-FFF2-40B4-BE49-F238E27FC236}">
                <a16:creationId xmlns:a16="http://schemas.microsoft.com/office/drawing/2014/main" id="{1E890ABC-A8FB-4E28-A08E-C0481882F9AE}"/>
              </a:ext>
            </a:extLst>
          </p:cNvPr>
          <p:cNvSpPr>
            <a:spLocks noGrp="1"/>
          </p:cNvSpPr>
          <p:nvPr>
            <p:ph sz="quarter" idx="17"/>
          </p:nvPr>
        </p:nvSpPr>
        <p:spPr>
          <a:xfrm>
            <a:off x="114300" y="6218720"/>
            <a:ext cx="1554480" cy="365760"/>
          </a:xfrm>
        </p:spPr>
        <p:txBody>
          <a:bodyPr/>
          <a:lstStyle/>
          <a:p>
            <a:pPr lvl="0"/>
            <a:r>
              <a:rPr lang="en-IN" sz="1800" dirty="0">
                <a:solidFill>
                  <a:srgbClr val="000000"/>
                </a:solidFill>
              </a:rPr>
              <a:t>Figure 53.32</a:t>
            </a:r>
          </a:p>
        </p:txBody>
      </p:sp>
      <p:sp>
        <p:nvSpPr>
          <p:cNvPr id="9" name="Slide Number Placeholder 6">
            <a:extLst>
              <a:ext uri="{FF2B5EF4-FFF2-40B4-BE49-F238E27FC236}">
                <a16:creationId xmlns:a16="http://schemas.microsoft.com/office/drawing/2014/main" id="{333F9FE8-CC8B-49A1-B8E2-51F56194F33C}"/>
              </a:ext>
            </a:extLst>
          </p:cNvPr>
          <p:cNvSpPr>
            <a:spLocks noGrp="1"/>
          </p:cNvSpPr>
          <p:nvPr>
            <p:ph type="sldNum" sz="quarter" idx="10"/>
          </p:nvPr>
        </p:nvSpPr>
        <p:spPr/>
        <p:txBody>
          <a:bodyPr/>
          <a:lstStyle/>
          <a:p>
            <a:fld id="{68151E55-6873-49E2-B8D5-2F265E6F1973}" type="slidenum">
              <a:rPr lang="en-US" smtClean="0"/>
              <a:pPr/>
              <a:t>67</a:t>
            </a:fld>
            <a:endParaRPr lang="en-US"/>
          </a:p>
        </p:txBody>
      </p:sp>
    </p:spTree>
    <p:extLst>
      <p:ext uri="{BB962C8B-B14F-4D97-AF65-F5344CB8AC3E}">
        <p14:creationId xmlns:p14="http://schemas.microsoft.com/office/powerpoint/2010/main" val="21290259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2311C-3579-402F-9E5B-BEF8C0A08D8F}"/>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Social Systems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2D22738-A659-47F1-AC9F-1C3603A46917}"/>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Society: a group of organisms of the same species that are organized in a cooperative manner</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Advantages</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Greater protection from predators.</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Increase feeding success.</a:t>
            </a:r>
          </a:p>
        </p:txBody>
      </p:sp>
      <p:sp>
        <p:nvSpPr>
          <p:cNvPr id="6" name="Slide Number Placeholder 3">
            <a:extLst>
              <a:ext uri="{FF2B5EF4-FFF2-40B4-BE49-F238E27FC236}">
                <a16:creationId xmlns:a16="http://schemas.microsoft.com/office/drawing/2014/main" id="{524F5E61-A645-4529-9B26-85ECF805724A}"/>
              </a:ext>
            </a:extLst>
          </p:cNvPr>
          <p:cNvSpPr>
            <a:spLocks noGrp="1"/>
          </p:cNvSpPr>
          <p:nvPr>
            <p:ph type="sldNum" sz="quarter" idx="10"/>
          </p:nvPr>
        </p:nvSpPr>
        <p:spPr/>
        <p:txBody>
          <a:bodyPr/>
          <a:lstStyle/>
          <a:p>
            <a:fld id="{68151E55-6873-49E2-B8D5-2F265E6F1973}" type="slidenum">
              <a:rPr lang="en-US" smtClean="0"/>
              <a:pPr/>
              <a:t>68</a:t>
            </a:fld>
            <a:endParaRPr lang="en-US"/>
          </a:p>
        </p:txBody>
      </p:sp>
    </p:spTree>
    <p:extLst>
      <p:ext uri="{BB962C8B-B14F-4D97-AF65-F5344CB8AC3E}">
        <p14:creationId xmlns:p14="http://schemas.microsoft.com/office/powerpoint/2010/main" val="48346102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E9F76-F3B1-4E0E-A710-1B2E635155A0}"/>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Insect Social Systems</a:t>
            </a:r>
            <a:endParaRPr lang="en-IN" dirty="0"/>
          </a:p>
        </p:txBody>
      </p:sp>
      <p:sp>
        <p:nvSpPr>
          <p:cNvPr id="3" name="Content Placeholder 2">
            <a:extLst>
              <a:ext uri="{FF2B5EF4-FFF2-40B4-BE49-F238E27FC236}">
                <a16:creationId xmlns:a16="http://schemas.microsoft.com/office/drawing/2014/main" id="{23FE4663-C0FB-4A0D-A7B6-5A90CCEFBEA5}"/>
              </a:ext>
            </a:extLst>
          </p:cNvPr>
          <p:cNvSpPr>
            <a:spLocks noGrp="1"/>
          </p:cNvSpPr>
          <p:nvPr>
            <p:ph sz="quarter" idx="11"/>
          </p:nvPr>
        </p:nvSpPr>
        <p:spPr>
          <a:xfrm>
            <a:off x="342900" y="1276709"/>
            <a:ext cx="8458200" cy="2792371"/>
          </a:xfrm>
        </p:spPr>
        <p:txBody>
          <a:bodyPr/>
          <a:lstStyle/>
          <a:p>
            <a:pPr>
              <a:spcBef>
                <a:spcPts val="624"/>
              </a:spcBef>
              <a:spcAft>
                <a:spcPts val="600"/>
              </a:spcAft>
            </a:pPr>
            <a:r>
              <a:rPr lang="en-US" sz="2200" dirty="0">
                <a:latin typeface="+mj-lt"/>
              </a:rPr>
              <a:t>Insect societies include individuals specialized for different tasks</a:t>
            </a:r>
          </a:p>
          <a:p>
            <a:pPr>
              <a:spcBef>
                <a:spcPts val="624"/>
              </a:spcBef>
              <a:spcAft>
                <a:spcPts val="600"/>
              </a:spcAft>
            </a:pPr>
            <a:r>
              <a:rPr lang="en-US" sz="2200" dirty="0">
                <a:latin typeface="+mj-lt"/>
              </a:rPr>
              <a:t>Castes: groups of individuals that differ in size and morphology and perform different tasks</a:t>
            </a:r>
          </a:p>
          <a:p>
            <a:pPr>
              <a:spcBef>
                <a:spcPts val="624"/>
              </a:spcBef>
              <a:spcAft>
                <a:spcPts val="600"/>
              </a:spcAft>
            </a:pPr>
            <a:r>
              <a:rPr lang="en-US" sz="2200" dirty="0">
                <a:latin typeface="+mj-lt"/>
              </a:rPr>
              <a:t>Workers and soldiers</a:t>
            </a:r>
          </a:p>
          <a:p>
            <a:pPr marL="347472" indent="-347472">
              <a:spcBef>
                <a:spcPct val="20000"/>
              </a:spcBef>
              <a:buClr>
                <a:srgbClr val="000000"/>
              </a:buClr>
              <a:buFont typeface="Arial" panose="020B0604020202020204" pitchFamily="34" charset="0"/>
              <a:buChar char="•"/>
            </a:pPr>
            <a:r>
              <a:rPr lang="en-US" sz="2200" dirty="0">
                <a:solidFill>
                  <a:srgbClr val="000000"/>
                </a:solidFill>
                <a:latin typeface="+mj-lt"/>
                <a:ea typeface="Verdana" panose="020B0604030504040204" pitchFamily="34" charset="0"/>
              </a:rPr>
              <a:t>Honeybees.</a:t>
            </a:r>
          </a:p>
          <a:p>
            <a:pPr marL="347472" indent="-347472">
              <a:spcBef>
                <a:spcPct val="20000"/>
              </a:spcBef>
              <a:buClr>
                <a:srgbClr val="000000"/>
              </a:buClr>
              <a:buFont typeface="Arial" panose="020B0604020202020204" pitchFamily="34" charset="0"/>
              <a:buChar char="•"/>
            </a:pPr>
            <a:r>
              <a:rPr lang="en-US" sz="2200" dirty="0">
                <a:solidFill>
                  <a:srgbClr val="000000"/>
                </a:solidFill>
                <a:latin typeface="+mj-lt"/>
                <a:ea typeface="Verdana" panose="020B0604030504040204" pitchFamily="34" charset="0"/>
              </a:rPr>
              <a:t>Leaf-cutter ants.</a:t>
            </a:r>
          </a:p>
        </p:txBody>
      </p:sp>
      <p:pic>
        <p:nvPicPr>
          <p:cNvPr id="8" name="Picture 3" descr="A worker ant carries a large leaf. The protector ant rides on the leaf.">
            <a:extLst>
              <a:ext uri="{FF2B5EF4-FFF2-40B4-BE49-F238E27FC236}">
                <a16:creationId xmlns:a16="http://schemas.microsoft.com/office/drawing/2014/main" id="{61CA8E38-7D52-458B-B9DC-F53A47D6875E}"/>
              </a:ext>
            </a:extLst>
          </p:cNvPr>
          <p:cNvPicPr>
            <a:picLocks noChangeAspect="1"/>
          </p:cNvPicPr>
          <p:nvPr/>
        </p:nvPicPr>
        <p:blipFill rotWithShape="1">
          <a:blip r:embed="rId2"/>
          <a:srcRect l="16281" t="7741" r="12838" b="6671"/>
          <a:stretch/>
        </p:blipFill>
        <p:spPr>
          <a:xfrm>
            <a:off x="3520440" y="2870629"/>
            <a:ext cx="4008514" cy="3291840"/>
          </a:xfrm>
          <a:prstGeom prst="rect">
            <a:avLst/>
          </a:prstGeom>
        </p:spPr>
      </p:pic>
      <p:sp>
        <p:nvSpPr>
          <p:cNvPr id="4" name="Content Placeholder 4">
            <a:extLst>
              <a:ext uri="{FF2B5EF4-FFF2-40B4-BE49-F238E27FC236}">
                <a16:creationId xmlns:a16="http://schemas.microsoft.com/office/drawing/2014/main" id="{AF875B6E-ABE3-4A3E-848A-FE016C156D0F}"/>
              </a:ext>
            </a:extLst>
          </p:cNvPr>
          <p:cNvSpPr>
            <a:spLocks noGrp="1"/>
          </p:cNvSpPr>
          <p:nvPr>
            <p:ph sz="quarter" idx="15"/>
          </p:nvPr>
        </p:nvSpPr>
        <p:spPr>
          <a:xfrm>
            <a:off x="4564577" y="6253909"/>
            <a:ext cx="1920240" cy="214947"/>
          </a:xfrm>
        </p:spPr>
        <p:txBody>
          <a:bodyPr/>
          <a:lstStyle/>
          <a:p>
            <a:pPr algn="ctr"/>
            <a:r>
              <a:rPr lang="de-DE" sz="800" dirty="0"/>
              <a:t>Amazon-Images/Alamy Stock Photo</a:t>
            </a:r>
            <a:endParaRPr lang="en-IN" sz="800" dirty="0"/>
          </a:p>
        </p:txBody>
      </p:sp>
      <p:sp>
        <p:nvSpPr>
          <p:cNvPr id="5" name="Content Placeholder 5">
            <a:extLst>
              <a:ext uri="{FF2B5EF4-FFF2-40B4-BE49-F238E27FC236}">
                <a16:creationId xmlns:a16="http://schemas.microsoft.com/office/drawing/2014/main" id="{1E890ABC-A8FB-4E28-A08E-C0481882F9AE}"/>
              </a:ext>
            </a:extLst>
          </p:cNvPr>
          <p:cNvSpPr>
            <a:spLocks noGrp="1"/>
          </p:cNvSpPr>
          <p:nvPr>
            <p:ph sz="quarter" idx="17"/>
          </p:nvPr>
        </p:nvSpPr>
        <p:spPr>
          <a:xfrm>
            <a:off x="114300" y="6218720"/>
            <a:ext cx="1554480" cy="365760"/>
          </a:xfrm>
        </p:spPr>
        <p:txBody>
          <a:bodyPr/>
          <a:lstStyle/>
          <a:p>
            <a:pPr lvl="0"/>
            <a:r>
              <a:rPr lang="en-IN" sz="1800" dirty="0">
                <a:solidFill>
                  <a:srgbClr val="000000"/>
                </a:solidFill>
              </a:rPr>
              <a:t>Figure 53.33</a:t>
            </a:r>
          </a:p>
        </p:txBody>
      </p:sp>
      <p:sp>
        <p:nvSpPr>
          <p:cNvPr id="9" name="Slide Number Placeholder 6">
            <a:extLst>
              <a:ext uri="{FF2B5EF4-FFF2-40B4-BE49-F238E27FC236}">
                <a16:creationId xmlns:a16="http://schemas.microsoft.com/office/drawing/2014/main" id="{333F9FE8-CC8B-49A1-B8E2-51F56194F33C}"/>
              </a:ext>
            </a:extLst>
          </p:cNvPr>
          <p:cNvSpPr>
            <a:spLocks noGrp="1"/>
          </p:cNvSpPr>
          <p:nvPr>
            <p:ph type="sldNum" sz="quarter" idx="10"/>
          </p:nvPr>
        </p:nvSpPr>
        <p:spPr/>
        <p:txBody>
          <a:bodyPr/>
          <a:lstStyle/>
          <a:p>
            <a:fld id="{68151E55-6873-49E2-B8D5-2F265E6F1973}" type="slidenum">
              <a:rPr lang="en-US" smtClean="0"/>
              <a:pPr/>
              <a:t>69</a:t>
            </a:fld>
            <a:endParaRPr lang="en-US"/>
          </a:p>
        </p:txBody>
      </p:sp>
    </p:spTree>
    <p:extLst>
      <p:ext uri="{BB962C8B-B14F-4D97-AF65-F5344CB8AC3E}">
        <p14:creationId xmlns:p14="http://schemas.microsoft.com/office/powerpoint/2010/main" val="31931528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BD0EA-97EC-4FC8-87FB-371226CE2502}"/>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Nerve Cells, Neurotransmitters, Hormones, and Behavior</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25FB5B1-CA49-4472-923C-7C78C8A7F3C1}"/>
              </a:ext>
            </a:extLst>
          </p:cNvPr>
          <p:cNvSpPr>
            <a:spLocks noGrp="1"/>
          </p:cNvSpPr>
          <p:nvPr>
            <p:ph sz="quarter" idx="11"/>
          </p:nvPr>
        </p:nvSpPr>
        <p:spPr/>
        <p:txBody>
          <a:bodyPr/>
          <a:lstStyle/>
          <a:p>
            <a:pPr marL="347472"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Behavioral biologists examine the relationship of hormones to behavior to understand the endocrine mechanisms that are the foundation of reproduction, parental care, aggression, and stress</a:t>
            </a:r>
          </a:p>
          <a:p>
            <a:pPr marL="347472"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Neuroscientists may measure levels of neurotransmitters such as serotonin and dopamine in the nervous system or blood and associate these chemicals with behavior</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Techniques of neuroethology include identifying and mapping individual neurons, their dendrites and connections to other neurons, and how their impulses and neurochemicals regulate behavior</a:t>
            </a:r>
          </a:p>
        </p:txBody>
      </p:sp>
      <p:sp>
        <p:nvSpPr>
          <p:cNvPr id="6" name="Slide Number Placeholder 3">
            <a:extLst>
              <a:ext uri="{FF2B5EF4-FFF2-40B4-BE49-F238E27FC236}">
                <a16:creationId xmlns:a16="http://schemas.microsoft.com/office/drawing/2014/main" id="{D265DBEB-556E-4420-BE18-35083CCC627B}"/>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293292829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EF24C-52B7-4A8F-A24A-5A05F276C857}"/>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Vertebrate Social Systems</a:t>
            </a:r>
            <a:endParaRPr lang="en-IN" dirty="0"/>
          </a:p>
        </p:txBody>
      </p:sp>
      <p:sp>
        <p:nvSpPr>
          <p:cNvPr id="3" name="Content Placeholder 2">
            <a:extLst>
              <a:ext uri="{FF2B5EF4-FFF2-40B4-BE49-F238E27FC236}">
                <a16:creationId xmlns:a16="http://schemas.microsoft.com/office/drawing/2014/main" id="{0971DD44-AC59-4A02-A42B-B8E2001CEBDE}"/>
              </a:ext>
            </a:extLst>
          </p:cNvPr>
          <p:cNvSpPr>
            <a:spLocks noGrp="1"/>
          </p:cNvSpPr>
          <p:nvPr>
            <p:ph sz="quarter" idx="11"/>
          </p:nvPr>
        </p:nvSpPr>
        <p:spPr>
          <a:xfrm>
            <a:off x="342900" y="1276709"/>
            <a:ext cx="5648848" cy="3141012"/>
          </a:xfrm>
        </p:spPr>
        <p:txBody>
          <a:bodyPr/>
          <a:lstStyle/>
          <a:p>
            <a:pPr lvl="0">
              <a:spcBef>
                <a:spcPts val="624"/>
              </a:spcBef>
              <a:spcAft>
                <a:spcPts val="600"/>
              </a:spcAft>
              <a:buClr>
                <a:srgbClr val="003B48"/>
              </a:buClr>
            </a:pPr>
            <a:r>
              <a:rPr lang="en-US" sz="2000" dirty="0">
                <a:solidFill>
                  <a:srgbClr val="000000"/>
                </a:solidFill>
                <a:latin typeface="Arial" panose="020B0604020202020204" pitchFamily="34" charset="0"/>
                <a:ea typeface="Verdana" panose="020B0604030504040204" pitchFamily="34" charset="0"/>
              </a:rPr>
              <a:t>Usually less rigidly organized and less cohesive</a:t>
            </a:r>
          </a:p>
          <a:p>
            <a:pPr lvl="0">
              <a:spcBef>
                <a:spcPts val="624"/>
              </a:spcBef>
              <a:spcAft>
                <a:spcPts val="600"/>
              </a:spcAft>
              <a:buClr>
                <a:srgbClr val="003B48"/>
              </a:buClr>
            </a:pPr>
            <a:r>
              <a:rPr lang="en-US" sz="2000" dirty="0">
                <a:solidFill>
                  <a:srgbClr val="000000"/>
                </a:solidFill>
                <a:latin typeface="Arial" panose="020B0604020202020204" pitchFamily="34" charset="0"/>
                <a:ea typeface="Verdana" panose="020B0604030504040204" pitchFamily="34" charset="0"/>
              </a:rPr>
              <a:t>Diet and predation important in shaping social groups</a:t>
            </a:r>
          </a:p>
          <a:p>
            <a:pPr marL="347472" indent="-347472">
              <a:spcBef>
                <a:spcPct val="20000"/>
              </a:spcBef>
              <a:spcAft>
                <a:spcPts val="6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Meerkat sentinel on duty.</a:t>
            </a:r>
          </a:p>
          <a:p>
            <a:pPr lvl="0">
              <a:spcBef>
                <a:spcPts val="624"/>
              </a:spcBef>
              <a:spcAft>
                <a:spcPts val="600"/>
              </a:spcAft>
              <a:buClr>
                <a:srgbClr val="003B48"/>
              </a:buClr>
            </a:pPr>
            <a:r>
              <a:rPr lang="en-US" sz="2000" dirty="0">
                <a:solidFill>
                  <a:srgbClr val="000000"/>
                </a:solidFill>
                <a:latin typeface="Arial" panose="020B0604020202020204" pitchFamily="34" charset="0"/>
                <a:ea typeface="Verdana" panose="020B0604030504040204" pitchFamily="34" charset="0"/>
              </a:rPr>
              <a:t>Naked mole rats are the exception</a:t>
            </a:r>
          </a:p>
          <a:p>
            <a:pPr marL="347472" indent="-347472">
              <a:spcBef>
                <a:spcPct val="20000"/>
              </a:spcBef>
              <a:spcAft>
                <a:spcPts val="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Reproductive division of labor.</a:t>
            </a:r>
          </a:p>
          <a:p>
            <a:pPr marL="347472" indent="-347472">
              <a:spcBef>
                <a:spcPct val="20000"/>
              </a:spcBef>
              <a:spcAft>
                <a:spcPts val="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Single “queen”.</a:t>
            </a:r>
          </a:p>
        </p:txBody>
      </p:sp>
      <p:pic>
        <p:nvPicPr>
          <p:cNvPr id="13" name="Picture 3" descr="An image shows a meerkat standing on the bark of a fallen tree.">
            <a:extLst>
              <a:ext uri="{FF2B5EF4-FFF2-40B4-BE49-F238E27FC236}">
                <a16:creationId xmlns:a16="http://schemas.microsoft.com/office/drawing/2014/main" id="{60A2F7FF-31D6-4907-9C58-A525CED89110}"/>
              </a:ext>
            </a:extLst>
          </p:cNvPr>
          <p:cNvPicPr>
            <a:picLocks noChangeAspect="1"/>
          </p:cNvPicPr>
          <p:nvPr/>
        </p:nvPicPr>
        <p:blipFill>
          <a:blip r:embed="rId2"/>
          <a:stretch>
            <a:fillRect/>
          </a:stretch>
        </p:blipFill>
        <p:spPr>
          <a:xfrm>
            <a:off x="6170280" y="1018505"/>
            <a:ext cx="2551073" cy="3399216"/>
          </a:xfrm>
          <a:prstGeom prst="rect">
            <a:avLst/>
          </a:prstGeom>
        </p:spPr>
      </p:pic>
      <p:sp>
        <p:nvSpPr>
          <p:cNvPr id="4" name="Content Placeholder 4">
            <a:extLst>
              <a:ext uri="{FF2B5EF4-FFF2-40B4-BE49-F238E27FC236}">
                <a16:creationId xmlns:a16="http://schemas.microsoft.com/office/drawing/2014/main" id="{F70C221A-EE8B-48CC-AD48-936F895A611D}"/>
              </a:ext>
            </a:extLst>
          </p:cNvPr>
          <p:cNvSpPr>
            <a:spLocks noGrp="1"/>
          </p:cNvSpPr>
          <p:nvPr>
            <p:ph sz="quarter" idx="15"/>
          </p:nvPr>
        </p:nvSpPr>
        <p:spPr>
          <a:xfrm>
            <a:off x="6668576" y="4424020"/>
            <a:ext cx="1554480" cy="240737"/>
          </a:xfrm>
        </p:spPr>
        <p:txBody>
          <a:bodyPr/>
          <a:lstStyle/>
          <a:p>
            <a:r>
              <a:rPr lang="en-IN" sz="800" dirty="0"/>
              <a:t>Nigel Dennis/Science Source</a:t>
            </a:r>
          </a:p>
        </p:txBody>
      </p:sp>
      <p:sp>
        <p:nvSpPr>
          <p:cNvPr id="5" name="Content Placeholder 5">
            <a:extLst>
              <a:ext uri="{FF2B5EF4-FFF2-40B4-BE49-F238E27FC236}">
                <a16:creationId xmlns:a16="http://schemas.microsoft.com/office/drawing/2014/main" id="{EE96A8E0-6805-4D2A-9AF6-D0AC6A238BB9}"/>
              </a:ext>
            </a:extLst>
          </p:cNvPr>
          <p:cNvSpPr>
            <a:spLocks noGrp="1"/>
          </p:cNvSpPr>
          <p:nvPr>
            <p:ph sz="quarter" idx="17"/>
          </p:nvPr>
        </p:nvSpPr>
        <p:spPr>
          <a:xfrm>
            <a:off x="6668576" y="4694633"/>
            <a:ext cx="1554480" cy="365760"/>
          </a:xfrm>
        </p:spPr>
        <p:txBody>
          <a:bodyPr/>
          <a:lstStyle/>
          <a:p>
            <a:r>
              <a:rPr lang="en-IN" sz="1800" dirty="0"/>
              <a:t>Figure 53.34</a:t>
            </a:r>
          </a:p>
        </p:txBody>
      </p:sp>
      <p:pic>
        <p:nvPicPr>
          <p:cNvPr id="15" name="Picture 6" descr="An image shows a naked mole-rat in the burrow.">
            <a:extLst>
              <a:ext uri="{FF2B5EF4-FFF2-40B4-BE49-F238E27FC236}">
                <a16:creationId xmlns:a16="http://schemas.microsoft.com/office/drawing/2014/main" id="{8C47365A-1757-4C52-91FE-9246ADC30ED7}"/>
              </a:ext>
            </a:extLst>
          </p:cNvPr>
          <p:cNvPicPr>
            <a:picLocks noChangeAspect="1"/>
          </p:cNvPicPr>
          <p:nvPr/>
        </p:nvPicPr>
        <p:blipFill>
          <a:blip r:embed="rId3"/>
          <a:stretch>
            <a:fillRect/>
          </a:stretch>
        </p:blipFill>
        <p:spPr>
          <a:xfrm>
            <a:off x="2819511" y="3871979"/>
            <a:ext cx="3073381" cy="2103120"/>
          </a:xfrm>
          <a:prstGeom prst="rect">
            <a:avLst/>
          </a:prstGeom>
        </p:spPr>
      </p:pic>
      <p:sp>
        <p:nvSpPr>
          <p:cNvPr id="6" name="Content Placeholder 7">
            <a:extLst>
              <a:ext uri="{FF2B5EF4-FFF2-40B4-BE49-F238E27FC236}">
                <a16:creationId xmlns:a16="http://schemas.microsoft.com/office/drawing/2014/main" id="{CD630929-BB56-4EC5-B8B7-44841594FB4C}"/>
              </a:ext>
            </a:extLst>
          </p:cNvPr>
          <p:cNvSpPr>
            <a:spLocks noGrp="1"/>
          </p:cNvSpPr>
          <p:nvPr>
            <p:ph sz="quarter" idx="19"/>
          </p:nvPr>
        </p:nvSpPr>
        <p:spPr>
          <a:xfrm>
            <a:off x="3578961" y="5986228"/>
            <a:ext cx="1554480" cy="182880"/>
          </a:xfrm>
        </p:spPr>
        <p:txBody>
          <a:bodyPr/>
          <a:lstStyle/>
          <a:p>
            <a:r>
              <a:rPr lang="en-IN" sz="800" dirty="0"/>
              <a:t>Mint Images/Science Source</a:t>
            </a:r>
          </a:p>
        </p:txBody>
      </p:sp>
      <p:sp>
        <p:nvSpPr>
          <p:cNvPr id="7" name="Content Placeholder 8">
            <a:extLst>
              <a:ext uri="{FF2B5EF4-FFF2-40B4-BE49-F238E27FC236}">
                <a16:creationId xmlns:a16="http://schemas.microsoft.com/office/drawing/2014/main" id="{B0A3F6D4-EF6B-4934-BD37-C12631F9EEB2}"/>
              </a:ext>
            </a:extLst>
          </p:cNvPr>
          <p:cNvSpPr>
            <a:spLocks noGrp="1"/>
          </p:cNvSpPr>
          <p:nvPr>
            <p:ph sz="quarter" idx="31"/>
          </p:nvPr>
        </p:nvSpPr>
        <p:spPr>
          <a:xfrm>
            <a:off x="3578961" y="6178734"/>
            <a:ext cx="1554480" cy="365760"/>
          </a:xfrm>
        </p:spPr>
        <p:txBody>
          <a:bodyPr/>
          <a:lstStyle/>
          <a:p>
            <a:pPr lvl="0"/>
            <a:r>
              <a:rPr lang="en-IN" sz="1800" dirty="0">
                <a:solidFill>
                  <a:srgbClr val="000000"/>
                </a:solidFill>
              </a:rPr>
              <a:t>Figure 53.35</a:t>
            </a:r>
          </a:p>
        </p:txBody>
      </p:sp>
      <p:sp>
        <p:nvSpPr>
          <p:cNvPr id="11" name="Slide Number Placeholder 9">
            <a:extLst>
              <a:ext uri="{FF2B5EF4-FFF2-40B4-BE49-F238E27FC236}">
                <a16:creationId xmlns:a16="http://schemas.microsoft.com/office/drawing/2014/main" id="{A8880B15-5627-4E72-8D7E-DC57B0E2A099}"/>
              </a:ext>
            </a:extLst>
          </p:cNvPr>
          <p:cNvSpPr>
            <a:spLocks noGrp="1"/>
          </p:cNvSpPr>
          <p:nvPr>
            <p:ph type="sldNum" sz="quarter" idx="10"/>
          </p:nvPr>
        </p:nvSpPr>
        <p:spPr/>
        <p:txBody>
          <a:bodyPr/>
          <a:lstStyle/>
          <a:p>
            <a:fld id="{68151E55-6873-49E2-B8D5-2F265E6F1973}" type="slidenum">
              <a:rPr lang="en-US" smtClean="0"/>
              <a:pPr/>
              <a:t>70</a:t>
            </a:fld>
            <a:endParaRPr lang="en-US"/>
          </a:p>
        </p:txBody>
      </p:sp>
    </p:spTree>
    <p:extLst>
      <p:ext uri="{BB962C8B-B14F-4D97-AF65-F5344CB8AC3E}">
        <p14:creationId xmlns:p14="http://schemas.microsoft.com/office/powerpoint/2010/main" val="342117373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Genetic Differences</a:t>
            </a:r>
            <a:r>
              <a:rPr lang="en-US" dirty="0"/>
              <a:t> - Text Alternative</a:t>
            </a:r>
            <a:endParaRPr lang="en-US" noProof="0" dirty="0">
              <a:latin typeface="+mj-lt"/>
            </a:endParaRP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parental generation of rats, the median rat made about 60 errors while navigating a maze. The best rats made only 10 errors, and the worst rats made about 200 errors. After one generation of selection, there was some separation of the fast and slow rat populations, but both distributions were especially wide. In the second generation, there was a clear separation of the populations with the median fast rat, only making about 40 errors, and the median slow rat, making about 100 errors. In the fifth generation of selection, there was little overlap between the two populations. Fast rats made fewer errors on average, and slow rats made more. By the seventh generation, there was no overlap in the distributions of the fast and slow rat populations. The median fast rat made only about 20 errors, and the median slow rat made about 130 errors.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i="1" dirty="0" err="1">
                <a:ea typeface="Microsoft YaHei" panose="020B0503020204020204" pitchFamily="34" charset="-122"/>
              </a:rPr>
              <a:t>fosB</a:t>
            </a:r>
            <a:r>
              <a:rPr lang="en-US" altLang="en-US" dirty="0">
                <a:ea typeface="Microsoft YaHei" panose="020B0503020204020204" pitchFamily="34" charset="-122"/>
              </a:rPr>
              <a:t> Affects Maternal Behavior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It shows a photograph of normal mice crouching over the offspring. Illustration B: It shows a mother with a mutant </a:t>
            </a:r>
            <a:r>
              <a:rPr lang="en-US" dirty="0" err="1"/>
              <a:t>fos</a:t>
            </a:r>
            <a:r>
              <a:rPr lang="en-US" dirty="0"/>
              <a:t> B allele leaving the pups exposed. Illustration C: It shows a graph with the vertical axis representing minutes crouching over offspring. It ranges from 0 to 14 with increments of 2. The first bar extends up to 12 and represents </a:t>
            </a:r>
            <a:r>
              <a:rPr lang="en-US" dirty="0" err="1"/>
              <a:t>fos</a:t>
            </a:r>
            <a:r>
              <a:rPr lang="en-US" dirty="0"/>
              <a:t> B alleles present. The second bar extends up to 1 and represents </a:t>
            </a:r>
            <a:r>
              <a:rPr lang="en-US" dirty="0" err="1"/>
              <a:t>fos</a:t>
            </a:r>
            <a:r>
              <a:rPr lang="en-US" dirty="0"/>
              <a:t> B alleles in-activated. Illustration D: It shows a bar graph with the vertical axis representing the proportion of pups retrieved. It ranges from 0 to 0.8 with increments of 0.2. The first bar extends up to 0.7 and the second bar extends up to 0.1. The values are approximate.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8298344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Vasopressin Receptors in Voles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pPr>
              <a:spcBef>
                <a:spcPts val="1800"/>
              </a:spcBef>
            </a:pPr>
            <a:r>
              <a:rPr lang="en-US" dirty="0"/>
              <a:t>The y-axis shows the pair-bonding behavior from 0 through 140. The x-axis shows the montane voles, prairie voles, wild-type mice, and transgenic mice. The histogram shows the control and vasopressin. In the prairie and transgenic mice, the vasopressin is higher than the control. In wild-type mice, control and vasopressin are almost the same. In montane vole, control is almost twice vasopressin.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2576366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IN" dirty="0"/>
              <a:t>Migratory Behavior of Bobolinks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bobolinks have formed four additional pockets of summer nesting west of the Rocky Mountains. Their winter range is in the Patagonia region of South America and they migrate from the western US to the Atlantic Ocean, through the Caribbean, and continue south over the Amazon.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6418840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Primate Communication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It shows a </a:t>
            </a:r>
            <a:r>
              <a:rPr lang="en-US" dirty="0" err="1"/>
              <a:t>vervet</a:t>
            </a:r>
            <a:r>
              <a:rPr lang="en-US" dirty="0"/>
              <a:t> monkey giving an alarm call. Illustration B: It shows a graph of the alarm call frequency. The vertical axis represents frequency in hertz and the horizontal axis represents time in seconds. For an eagle, the maximum frequency is 8 and the duration is 0.33 seconds with around 6 thin peaks. For a leopard, the maximum frequency is 8 hertz and is spanned over 1.26 seconds. It has multiple flat peaks. For a snake, the maximum frequency is 10 hertz spanning 0.22 seconds. The values are approximate.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0672500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IN" dirty="0"/>
              <a:t>Migratory Behavior of Starlings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bird moves from the breeding range to wintering range. The bird from Holland travels to Switzerland and Spain. The bird travels from Switzerland to the wintering range.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8430684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Stimulus-Response Chain in Sticklebacks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Stickleback fish have a common courtship ritual that begins with females giving a head-up display to males. The male then swims zigzag to the female and leads her to his nest. The male reveals the entrance to the nest, and the female enters the nest and spawns while the male stimulates the female’s tail. The male then enters the nest and fertilizes the eggs.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141843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74F0A-1212-4F8F-B430-BD71F537E7CE}"/>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Use of f</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M</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R</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I</a:t>
            </a:r>
            <a:endParaRPr lang="en-IN" dirty="0"/>
          </a:p>
        </p:txBody>
      </p:sp>
      <p:sp>
        <p:nvSpPr>
          <p:cNvPr id="3" name="Content Placeholder 2">
            <a:extLst>
              <a:ext uri="{FF2B5EF4-FFF2-40B4-BE49-F238E27FC236}">
                <a16:creationId xmlns:a16="http://schemas.microsoft.com/office/drawing/2014/main" id="{8C0D7E2D-24B6-437D-B4ED-6F53D908AA56}"/>
              </a:ext>
            </a:extLst>
          </p:cNvPr>
          <p:cNvSpPr>
            <a:spLocks noGrp="1"/>
          </p:cNvSpPr>
          <p:nvPr>
            <p:ph sz="quarter" idx="11"/>
          </p:nvPr>
        </p:nvSpPr>
        <p:spPr>
          <a:xfrm>
            <a:off x="342900" y="1276710"/>
            <a:ext cx="4229100" cy="4358280"/>
          </a:xfrm>
        </p:spPr>
        <p:txBody>
          <a:bodyPr/>
          <a:lstStyle/>
          <a:p>
            <a:pPr>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Functional magnetic resonance imaging (f</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I)</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How the human brain responds to food.</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Response does not occur in the visual cortex (as expected).</a:t>
            </a:r>
          </a:p>
          <a:p>
            <a:pPr marL="347472"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Occurs in nucleus </a:t>
            </a:r>
            <a:r>
              <a:rPr lang="en-US" dirty="0" err="1">
                <a:solidFill>
                  <a:srgbClr val="000000"/>
                </a:solidFill>
                <a:latin typeface="Arial" panose="020B0604020202020204" pitchFamily="34" charset="0"/>
                <a:ea typeface="Verdana" panose="020B0604030504040204" pitchFamily="34" charset="0"/>
              </a:rPr>
              <a:t>accumbens</a:t>
            </a:r>
            <a:r>
              <a:rPr lang="en-US" dirty="0">
                <a:solidFill>
                  <a:srgbClr val="000000"/>
                </a:solidFill>
                <a:latin typeface="Arial" panose="020B0604020202020204" pitchFamily="34" charset="0"/>
                <a:ea typeface="Verdana" panose="020B0604030504040204" pitchFamily="34" charset="0"/>
              </a:rPr>
              <a:t> in forebrain.</a:t>
            </a:r>
          </a:p>
          <a:p>
            <a:pPr marL="691960" lvl="1" indent="-347472">
              <a:spcBef>
                <a:spcPct val="20000"/>
              </a:spcBef>
              <a:spcAft>
                <a:spcPts val="0"/>
              </a:spcAft>
              <a:buClr>
                <a:srgbClr val="000000"/>
              </a:buClr>
            </a:pPr>
            <a:r>
              <a:rPr lang="en-US" sz="2000" dirty="0">
                <a:solidFill>
                  <a:srgbClr val="000000"/>
                </a:solidFill>
                <a:latin typeface="Arial" panose="020B0604020202020204" pitchFamily="34" charset="0"/>
                <a:ea typeface="Verdana" panose="020B0604030504040204" pitchFamily="34" charset="0"/>
              </a:rPr>
              <a:t>Normally involved in reward and pleasure.</a:t>
            </a:r>
            <a:endParaRPr lang="en-US" dirty="0">
              <a:solidFill>
                <a:srgbClr val="000000"/>
              </a:solidFill>
              <a:latin typeface="Arial" panose="020B0604020202020204" pitchFamily="34" charset="0"/>
              <a:ea typeface="Verdana" panose="020B0604030504040204" pitchFamily="34" charset="0"/>
            </a:endParaRPr>
          </a:p>
        </p:txBody>
      </p:sp>
      <p:sp>
        <p:nvSpPr>
          <p:cNvPr id="8" name="Content Placeholder 3">
            <a:extLst>
              <a:ext uri="{FF2B5EF4-FFF2-40B4-BE49-F238E27FC236}">
                <a16:creationId xmlns:a16="http://schemas.microsoft.com/office/drawing/2014/main" id="{A9059C6E-FC89-44F5-8972-FA82E0CD2F3B}"/>
              </a:ext>
            </a:extLst>
          </p:cNvPr>
          <p:cNvSpPr>
            <a:spLocks noGrp="1"/>
          </p:cNvSpPr>
          <p:nvPr>
            <p:ph sz="quarter" idx="15"/>
          </p:nvPr>
        </p:nvSpPr>
        <p:spPr>
          <a:xfrm>
            <a:off x="114300" y="6218720"/>
            <a:ext cx="1554480" cy="365760"/>
          </a:xfrm>
        </p:spPr>
        <p:txBody>
          <a:bodyPr/>
          <a:lstStyle/>
          <a:p>
            <a:r>
              <a:rPr lang="en-IN" sz="1800" dirty="0"/>
              <a:t>Figure 53.2</a:t>
            </a:r>
          </a:p>
        </p:txBody>
      </p:sp>
      <p:pic>
        <p:nvPicPr>
          <p:cNvPr id="11" name="Picture 4" descr="An fMRI shows most of the brain area is unstimulated, while 5 small unconnected regions exhibit high activity.">
            <a:extLst>
              <a:ext uri="{FF2B5EF4-FFF2-40B4-BE49-F238E27FC236}">
                <a16:creationId xmlns:a16="http://schemas.microsoft.com/office/drawing/2014/main" id="{6F9B0C14-F41A-4D2D-9DD3-F19B86EFBA41}"/>
              </a:ext>
            </a:extLst>
          </p:cNvPr>
          <p:cNvPicPr>
            <a:picLocks noChangeAspect="1"/>
          </p:cNvPicPr>
          <p:nvPr/>
        </p:nvPicPr>
        <p:blipFill rotWithShape="1">
          <a:blip r:embed="rId2"/>
          <a:srcRect l="7879" t="13648" r="13604" b="15562"/>
          <a:stretch/>
        </p:blipFill>
        <p:spPr>
          <a:xfrm>
            <a:off x="4572000" y="1223010"/>
            <a:ext cx="4345250" cy="4186830"/>
          </a:xfrm>
          <a:prstGeom prst="rect">
            <a:avLst/>
          </a:prstGeom>
        </p:spPr>
      </p:pic>
      <p:sp>
        <p:nvSpPr>
          <p:cNvPr id="5" name="Text Placeholder 5">
            <a:extLst>
              <a:ext uri="{FF2B5EF4-FFF2-40B4-BE49-F238E27FC236}">
                <a16:creationId xmlns:a16="http://schemas.microsoft.com/office/drawing/2014/main" id="{2352C957-FB20-41E0-951E-59FC0289CDBC}"/>
              </a:ext>
            </a:extLst>
          </p:cNvPr>
          <p:cNvSpPr>
            <a:spLocks noGrp="1"/>
          </p:cNvSpPr>
          <p:nvPr>
            <p:ph type="body" sz="quarter" idx="39"/>
          </p:nvPr>
        </p:nvSpPr>
        <p:spPr>
          <a:xfrm>
            <a:off x="5830225" y="5341059"/>
            <a:ext cx="1828800" cy="181356"/>
          </a:xfrm>
        </p:spPr>
        <p:txBody>
          <a:bodyPr/>
          <a:lstStyle/>
          <a:p>
            <a:pPr algn="ctr"/>
            <a:r>
              <a:rPr lang="en-IN" dirty="0">
                <a:solidFill>
                  <a:schemeClr val="tx1"/>
                </a:solidFill>
              </a:rPr>
              <a:t>©Dr. Nicolette </a:t>
            </a:r>
            <a:r>
              <a:rPr lang="en-IN" dirty="0" err="1">
                <a:solidFill>
                  <a:schemeClr val="tx1"/>
                </a:solidFill>
              </a:rPr>
              <a:t>Siep</a:t>
            </a:r>
            <a:endParaRPr lang="en-IN" dirty="0">
              <a:solidFill>
                <a:schemeClr val="tx1"/>
              </a:solidFill>
            </a:endParaRPr>
          </a:p>
        </p:txBody>
      </p:sp>
      <p:sp>
        <p:nvSpPr>
          <p:cNvPr id="7" name="Slide Number Placeholder 6">
            <a:extLst>
              <a:ext uri="{FF2B5EF4-FFF2-40B4-BE49-F238E27FC236}">
                <a16:creationId xmlns:a16="http://schemas.microsoft.com/office/drawing/2014/main" id="{31099C20-61E3-4586-8A76-2A8B4BFC714E}"/>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348736700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Evolution of Parental Care in Poison Dart Frogs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A table shows the work performed by each species of frog. In </a:t>
            </a:r>
            <a:r>
              <a:rPr lang="en-IN" dirty="0" err="1"/>
              <a:t>Ameerega</a:t>
            </a:r>
            <a:r>
              <a:rPr lang="en-IN" dirty="0"/>
              <a:t> </a:t>
            </a:r>
            <a:r>
              <a:rPr lang="en-IN" dirty="0" err="1"/>
              <a:t>trivittata</a:t>
            </a:r>
            <a:r>
              <a:rPr lang="en-IN" dirty="0"/>
              <a:t>, </a:t>
            </a:r>
            <a:r>
              <a:rPr lang="en-IN" dirty="0" err="1"/>
              <a:t>Allobates</a:t>
            </a:r>
            <a:r>
              <a:rPr lang="en-IN" dirty="0"/>
              <a:t> </a:t>
            </a:r>
            <a:r>
              <a:rPr lang="en-IN" dirty="0" err="1"/>
              <a:t>talamancae</a:t>
            </a:r>
            <a:r>
              <a:rPr lang="en-IN" dirty="0"/>
              <a:t>, </a:t>
            </a:r>
            <a:r>
              <a:rPr lang="en-IN" dirty="0" err="1"/>
              <a:t>Dendrobates</a:t>
            </a:r>
            <a:r>
              <a:rPr lang="en-IN" dirty="0"/>
              <a:t> </a:t>
            </a:r>
            <a:r>
              <a:rPr lang="en-IN" dirty="0" err="1"/>
              <a:t>leucomelas</a:t>
            </a:r>
            <a:r>
              <a:rPr lang="en-IN" dirty="0"/>
              <a:t>, and </a:t>
            </a:r>
            <a:r>
              <a:rPr lang="en-IN" dirty="0" err="1"/>
              <a:t>Dendrobates</a:t>
            </a:r>
            <a:r>
              <a:rPr lang="en-IN" dirty="0"/>
              <a:t> auratus species, males attend and transport. In </a:t>
            </a:r>
            <a:r>
              <a:rPr lang="en-IN" dirty="0" err="1"/>
              <a:t>Oophaga</a:t>
            </a:r>
            <a:r>
              <a:rPr lang="en-IN" dirty="0"/>
              <a:t> </a:t>
            </a:r>
            <a:r>
              <a:rPr lang="en-IN" dirty="0" err="1"/>
              <a:t>granulifera</a:t>
            </a:r>
            <a:r>
              <a:rPr lang="en-IN" dirty="0"/>
              <a:t> and </a:t>
            </a:r>
            <a:r>
              <a:rPr lang="en-IN" dirty="0" err="1"/>
              <a:t>Oophaga</a:t>
            </a:r>
            <a:r>
              <a:rPr lang="en-IN" dirty="0"/>
              <a:t> </a:t>
            </a:r>
            <a:r>
              <a:rPr lang="en-IN" dirty="0" err="1"/>
              <a:t>pumilio</a:t>
            </a:r>
            <a:r>
              <a:rPr lang="en-IN" dirty="0"/>
              <a:t> species, males attend, and females transport and feed. In </a:t>
            </a:r>
            <a:r>
              <a:rPr lang="en-IN" dirty="0" err="1"/>
              <a:t>Oophaga</a:t>
            </a:r>
            <a:r>
              <a:rPr lang="en-IN" dirty="0"/>
              <a:t> </a:t>
            </a:r>
            <a:r>
              <a:rPr lang="en-IN" dirty="0" err="1"/>
              <a:t>histrionica</a:t>
            </a:r>
            <a:r>
              <a:rPr lang="en-IN" dirty="0"/>
              <a:t> and </a:t>
            </a:r>
            <a:r>
              <a:rPr lang="en-IN" dirty="0" err="1"/>
              <a:t>Oophaga</a:t>
            </a:r>
            <a:r>
              <a:rPr lang="en-IN" dirty="0"/>
              <a:t> </a:t>
            </a:r>
            <a:r>
              <a:rPr lang="en-IN" dirty="0" err="1"/>
              <a:t>speciosa</a:t>
            </a:r>
            <a:r>
              <a:rPr lang="en-IN" dirty="0"/>
              <a:t> species, females attend, transport, and feed.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3597070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Optimal Diet in Shore Crabs</a:t>
            </a:r>
            <a:r>
              <a:rPr lang="en-US" noProof="0" dirty="0">
                <a:latin typeface="+mj-lt"/>
              </a:rPr>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vertical axis on the left side represents energy gain in joules per second. It ranges from 0 to 6.0 with increments of 2. The horizontal axis represents the length of the mussel in millimeters. It ranges from 0 to 50 with increments of 10. The vertical axis on the right side represents the number of mussels eaten per day. It ranges from 1 to 6 with increments of 1. The coordinates of number of mussels eaten per and its length are as follows (9,1.5),(12,4), (18,5.5), (22,3), (28,1), (32, 0.5). The energy gain curve passes through the following points (10,2.0), (15,3.5), (18, 5.0), (25, 5.8), (30, 4.2) and ends at (40, 1.0). The values are approximate.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6933329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Genetic Relatedness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male shows CD, </a:t>
            </a:r>
            <a:r>
              <a:rPr lang="en-US" dirty="0" err="1"/>
              <a:t>YZ</a:t>
            </a:r>
            <a:r>
              <a:rPr lang="en-US" dirty="0"/>
              <a:t>, 34, and </a:t>
            </a:r>
            <a:r>
              <a:rPr lang="en-US" dirty="0" err="1"/>
              <a:t>LM</a:t>
            </a:r>
            <a:r>
              <a:rPr lang="en-US" dirty="0"/>
              <a:t>. The female shows AB, </a:t>
            </a:r>
            <a:r>
              <a:rPr lang="en-US" dirty="0" err="1"/>
              <a:t>WX</a:t>
            </a:r>
            <a:r>
              <a:rPr lang="en-US" dirty="0"/>
              <a:t>, 12, and </a:t>
            </a:r>
            <a:r>
              <a:rPr lang="en-US" dirty="0" err="1"/>
              <a:t>JK</a:t>
            </a:r>
            <a:r>
              <a:rPr lang="en-US" dirty="0"/>
              <a:t>. From the parents, the brothers show AD, WY, 13, and KM and AC, </a:t>
            </a:r>
            <a:r>
              <a:rPr lang="en-US" dirty="0" err="1"/>
              <a:t>XY</a:t>
            </a:r>
            <a:r>
              <a:rPr lang="en-US" dirty="0"/>
              <a:t>, 13, and JM. These brothers combine with unrelated females to form the first cousins. The average genetic relatedness shows parent-offspring with half, full siblings with half, half-siblings with a quarter, and first cousin with one-eighths.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473657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BD0EA-97EC-4FC8-87FB-371226CE250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Behavioral Genetics</a:t>
            </a:r>
          </a:p>
        </p:txBody>
      </p:sp>
      <p:sp>
        <p:nvSpPr>
          <p:cNvPr id="3" name="Content Placeholder 2">
            <a:extLst>
              <a:ext uri="{FF2B5EF4-FFF2-40B4-BE49-F238E27FC236}">
                <a16:creationId xmlns:a16="http://schemas.microsoft.com/office/drawing/2014/main" id="{825FB5B1-CA49-4472-923C-7C78C8A7F3C1}"/>
              </a:ext>
            </a:extLst>
          </p:cNvPr>
          <p:cNvSpPr>
            <a:spLocks noGrp="1"/>
          </p:cNvSpPr>
          <p:nvPr>
            <p:ph sz="quarter" idx="11"/>
          </p:nvPr>
        </p:nvSpPr>
        <p:spPr/>
        <p:txBody>
          <a:bodyPr/>
          <a:lstStyle/>
          <a:p>
            <a:pPr>
              <a:spcAft>
                <a:spcPts val="600"/>
              </a:spcAft>
            </a:pPr>
            <a:r>
              <a:rPr lang="en-US" dirty="0"/>
              <a:t>Deals with the contribution that heredity makes to behavior</a:t>
            </a:r>
          </a:p>
          <a:p>
            <a:pPr marL="347472" indent="-347472">
              <a:spcBef>
                <a:spcPct val="200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Nature.</a:t>
            </a:r>
          </a:p>
          <a:p>
            <a:pPr lvl="2"/>
            <a:r>
              <a:rPr lang="en-US" sz="2400" dirty="0"/>
              <a:t>Obvious that genes guide development of nervous system and potentially the behavioral responses.</a:t>
            </a:r>
          </a:p>
          <a:p>
            <a:pPr marL="347472" indent="-347472">
              <a:spcBef>
                <a:spcPct val="200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Nurture.</a:t>
            </a:r>
          </a:p>
          <a:p>
            <a:pPr lvl="2"/>
            <a:r>
              <a:rPr lang="en-US" sz="2400" dirty="0"/>
              <a:t>Animals may also develop in a rich social environment and have experiences that guide behavior.</a:t>
            </a:r>
          </a:p>
        </p:txBody>
      </p:sp>
      <p:sp>
        <p:nvSpPr>
          <p:cNvPr id="6" name="Slide Number Placeholder 3">
            <a:extLst>
              <a:ext uri="{FF2B5EF4-FFF2-40B4-BE49-F238E27FC236}">
                <a16:creationId xmlns:a16="http://schemas.microsoft.com/office/drawing/2014/main" id="{D265DBEB-556E-4420-BE18-35083CCC627B}"/>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3125517155"/>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5191</TotalTime>
  <Words>4064</Words>
  <Application>Microsoft Office PowerPoint</Application>
  <PresentationFormat>On-screen Show (4:3)</PresentationFormat>
  <Paragraphs>514</Paragraphs>
  <Slides>82</Slides>
  <Notes>0</Notes>
  <HiddenSlides>11</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82</vt:i4>
      </vt:variant>
    </vt:vector>
  </HeadingPairs>
  <TitlesOfParts>
    <vt:vector size="93"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Chapter 53</vt:lpstr>
      <vt:lpstr>Chapter 53: Behavioral Biology</vt:lpstr>
      <vt:lpstr>Analysis of Behavior</vt:lpstr>
      <vt:lpstr>Levels of Analysis of Behavior</vt:lpstr>
      <vt:lpstr>Ethology</vt:lpstr>
      <vt:lpstr>Innate behavior</vt:lpstr>
      <vt:lpstr>Nerve Cells, Neurotransmitters, Hormones, and Behavior</vt:lpstr>
      <vt:lpstr>Use of f M R I</vt:lpstr>
      <vt:lpstr>Behavioral Genetics</vt:lpstr>
      <vt:lpstr>Genetic Differences</vt:lpstr>
      <vt:lpstr>Genetics of Maternal Behavior in Mice</vt:lpstr>
      <vt:lpstr>fosB Affects Maternal Behavior</vt:lpstr>
      <vt:lpstr>Prairie and Montane Voles</vt:lpstr>
      <vt:lpstr>Vasopressin Receptors in Voles</vt:lpstr>
      <vt:lpstr>Learning</vt:lpstr>
      <vt:lpstr>Associative Learning</vt:lpstr>
      <vt:lpstr>Associative Learning in Toads</vt:lpstr>
      <vt:lpstr>Classical or Pavlovian Conditioning</vt:lpstr>
      <vt:lpstr>Operant Conditioning</vt:lpstr>
      <vt:lpstr>Instincts</vt:lpstr>
      <vt:lpstr>Development of Behavior</vt:lpstr>
      <vt:lpstr>Parent-Offspring Interactions</vt:lpstr>
      <vt:lpstr>The Need for Social Interaction</vt:lpstr>
      <vt:lpstr>Interaction of Instinct and Learning</vt:lpstr>
      <vt:lpstr>Bird Song</vt:lpstr>
      <vt:lpstr>Animal Cognition</vt:lpstr>
      <vt:lpstr>Tool Use</vt:lpstr>
      <vt:lpstr>Problem Solving by a Chimpanzee</vt:lpstr>
      <vt:lpstr>Problem Solving by a Raven</vt:lpstr>
      <vt:lpstr>Orientation and Migratory Behavior</vt:lpstr>
      <vt:lpstr>Migration of Monarch Butterflies</vt:lpstr>
      <vt:lpstr>Migratory Behavior of Bobolinks</vt:lpstr>
      <vt:lpstr>Requirements for Migratory Behavior</vt:lpstr>
      <vt:lpstr>Migratory Behavior of Starlings</vt:lpstr>
      <vt:lpstr>Animal Communication</vt:lpstr>
      <vt:lpstr>Stimulus-Response Chain in Sticklebacks</vt:lpstr>
      <vt:lpstr>Courtship Signals</vt:lpstr>
      <vt:lpstr>Pheromones and Acoustic Signals</vt:lpstr>
      <vt:lpstr>Benefits of Animal Communication</vt:lpstr>
      <vt:lpstr>Waggle Dance of Honeybees</vt:lpstr>
      <vt:lpstr>Primate Communication</vt:lpstr>
      <vt:lpstr>Evolution of Parental Care in Poison Dart Frogs</vt:lpstr>
      <vt:lpstr>Niko Tinbergen</vt:lpstr>
      <vt:lpstr>Behavioral Ecology</vt:lpstr>
      <vt:lpstr>Aspects of Behavioral Ecology</vt:lpstr>
      <vt:lpstr>Foraging</vt:lpstr>
      <vt:lpstr>Optimal Foraging</vt:lpstr>
      <vt:lpstr>Optimal Diet in Shore Crabs</vt:lpstr>
      <vt:lpstr>Territorial Behavior</vt:lpstr>
      <vt:lpstr>Competition for Space</vt:lpstr>
      <vt:lpstr>Competition for Resources</vt:lpstr>
      <vt:lpstr>Other Determinants of Territory Size</vt:lpstr>
      <vt:lpstr>Reproductive Strategies</vt:lpstr>
      <vt:lpstr>Mating Systems</vt:lpstr>
      <vt:lpstr>Care of Offspring</vt:lpstr>
      <vt:lpstr>Extra-Pair Copulations (E P Cs)</vt:lpstr>
      <vt:lpstr>E P Cs in Pied Flycatchers and Blackbirds</vt:lpstr>
      <vt:lpstr>Alternative Mating Strategies 1</vt:lpstr>
      <vt:lpstr>Alternative Mating Strategies 2</vt:lpstr>
      <vt:lpstr>Altruism</vt:lpstr>
      <vt:lpstr>Reciprocal Altruism</vt:lpstr>
      <vt:lpstr>Altruism: Kin Selection</vt:lpstr>
      <vt:lpstr>Relatedness</vt:lpstr>
      <vt:lpstr>Genetic Relatedness</vt:lpstr>
      <vt:lpstr>Altruism: Haplodiploidy</vt:lpstr>
      <vt:lpstr>Reproductive Division in Honeybees</vt:lpstr>
      <vt:lpstr>Kin Selection in White-fronted Bee-eater</vt:lpstr>
      <vt:lpstr>Social Systems</vt:lpstr>
      <vt:lpstr>Insect Social Systems</vt:lpstr>
      <vt:lpstr>Vertebrate Social Systems</vt:lpstr>
      <vt:lpstr>End of Main Content</vt:lpstr>
      <vt:lpstr>Accessibility Content: Text Alternatives for Images</vt:lpstr>
      <vt:lpstr>Genetic Differences - Text Alternative</vt:lpstr>
      <vt:lpstr>fosB Affects Maternal Behavior - Text Alternative</vt:lpstr>
      <vt:lpstr>Vasopressin Receptors in Voles - Text Alternative</vt:lpstr>
      <vt:lpstr>Migratory Behavior of Bobolinks - Text Alternative</vt:lpstr>
      <vt:lpstr>Primate Communication - Text Alternative</vt:lpstr>
      <vt:lpstr>Migratory Behavior of Starlings - Text Alternative</vt:lpstr>
      <vt:lpstr>Stimulus-Response Chain in Sticklebacks - Text Alternative</vt:lpstr>
      <vt:lpstr>Evolution of Parental Care in Poison Dart Frogs - Text Alternative</vt:lpstr>
      <vt:lpstr>Optimal Diet in Shore Crabs - Text Alternative</vt:lpstr>
      <vt:lpstr>Genetic Relatedness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53: Behavioral Biology</dc:subject>
  <dc:creator>Raven, Johnson, Mason, Losos, Duncan</dc:creator>
  <cp:keywords>Accessible PPT</cp:keywords>
  <cp:lastModifiedBy>Krishna Makhloga</cp:lastModifiedBy>
  <cp:revision>978</cp:revision>
  <dcterms:created xsi:type="dcterms:W3CDTF">2019-07-27T05:34:11Z</dcterms:created>
  <dcterms:modified xsi:type="dcterms:W3CDTF">2022-05-05T11:38:08Z</dcterms:modified>
</cp:coreProperties>
</file>