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1"/>
  </p:notesMasterIdLst>
  <p:sldIdLst>
    <p:sldId id="477" r:id="rId7"/>
    <p:sldId id="309" r:id="rId8"/>
    <p:sldId id="310" r:id="rId9"/>
    <p:sldId id="759" r:id="rId10"/>
    <p:sldId id="312" r:id="rId11"/>
    <p:sldId id="313" r:id="rId12"/>
    <p:sldId id="760" r:id="rId13"/>
    <p:sldId id="314" r:id="rId14"/>
    <p:sldId id="315" r:id="rId15"/>
    <p:sldId id="761" r:id="rId16"/>
    <p:sldId id="317" r:id="rId17"/>
    <p:sldId id="796" r:id="rId18"/>
    <p:sldId id="763" r:id="rId19"/>
    <p:sldId id="764" r:id="rId20"/>
    <p:sldId id="320" r:id="rId21"/>
    <p:sldId id="321" r:id="rId22"/>
    <p:sldId id="765" r:id="rId23"/>
    <p:sldId id="766" r:id="rId24"/>
    <p:sldId id="323" r:id="rId25"/>
    <p:sldId id="324" r:id="rId26"/>
    <p:sldId id="798" r:id="rId27"/>
    <p:sldId id="326" r:id="rId28"/>
    <p:sldId id="327" r:id="rId29"/>
    <p:sldId id="767" r:id="rId30"/>
    <p:sldId id="800" r:id="rId31"/>
    <p:sldId id="328" r:id="rId32"/>
    <p:sldId id="769" r:id="rId33"/>
    <p:sldId id="770" r:id="rId34"/>
    <p:sldId id="331" r:id="rId35"/>
    <p:sldId id="771" r:id="rId36"/>
    <p:sldId id="772" r:id="rId37"/>
    <p:sldId id="334" r:id="rId38"/>
    <p:sldId id="335" r:id="rId39"/>
    <p:sldId id="795" r:id="rId40"/>
    <p:sldId id="337" r:id="rId41"/>
    <p:sldId id="338" r:id="rId42"/>
    <p:sldId id="773" r:id="rId43"/>
    <p:sldId id="340" r:id="rId44"/>
    <p:sldId id="774" r:id="rId45"/>
    <p:sldId id="775" r:id="rId46"/>
    <p:sldId id="343" r:id="rId47"/>
    <p:sldId id="776" r:id="rId48"/>
    <p:sldId id="777" r:id="rId49"/>
    <p:sldId id="346" r:id="rId50"/>
    <p:sldId id="778" r:id="rId51"/>
    <p:sldId id="348" r:id="rId52"/>
    <p:sldId id="779" r:id="rId53"/>
    <p:sldId id="349" r:id="rId54"/>
    <p:sldId id="780" r:id="rId55"/>
    <p:sldId id="351" r:id="rId56"/>
    <p:sldId id="352" r:id="rId57"/>
    <p:sldId id="353" r:id="rId58"/>
    <p:sldId id="354" r:id="rId59"/>
    <p:sldId id="781" r:id="rId60"/>
    <p:sldId id="782" r:id="rId61"/>
    <p:sldId id="356" r:id="rId62"/>
    <p:sldId id="357" r:id="rId63"/>
    <p:sldId id="783" r:id="rId64"/>
    <p:sldId id="359" r:id="rId65"/>
    <p:sldId id="360" r:id="rId66"/>
    <p:sldId id="784" r:id="rId67"/>
    <p:sldId id="362" r:id="rId68"/>
    <p:sldId id="363" r:id="rId69"/>
    <p:sldId id="364" r:id="rId70"/>
    <p:sldId id="365" r:id="rId71"/>
    <p:sldId id="366" r:id="rId72"/>
    <p:sldId id="367" r:id="rId73"/>
    <p:sldId id="368" r:id="rId74"/>
    <p:sldId id="303" r:id="rId75"/>
    <p:sldId id="289" r:id="rId76"/>
    <p:sldId id="797" r:id="rId77"/>
    <p:sldId id="264" r:id="rId78"/>
    <p:sldId id="799" r:id="rId79"/>
    <p:sldId id="785" r:id="rId80"/>
    <p:sldId id="801" r:id="rId81"/>
    <p:sldId id="786" r:id="rId82"/>
    <p:sldId id="787" r:id="rId83"/>
    <p:sldId id="788" r:id="rId84"/>
    <p:sldId id="789" r:id="rId85"/>
    <p:sldId id="790" r:id="rId86"/>
    <p:sldId id="791" r:id="rId87"/>
    <p:sldId id="792" r:id="rId88"/>
    <p:sldId id="793" r:id="rId89"/>
    <p:sldId id="794" r:id="rId9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7"/>
            <p14:sldId id="309"/>
            <p14:sldId id="310"/>
            <p14:sldId id="759"/>
            <p14:sldId id="312"/>
            <p14:sldId id="313"/>
            <p14:sldId id="760"/>
            <p14:sldId id="314"/>
            <p14:sldId id="315"/>
            <p14:sldId id="761"/>
            <p14:sldId id="317"/>
            <p14:sldId id="796"/>
            <p14:sldId id="763"/>
            <p14:sldId id="764"/>
            <p14:sldId id="320"/>
            <p14:sldId id="321"/>
            <p14:sldId id="765"/>
            <p14:sldId id="766"/>
            <p14:sldId id="323"/>
            <p14:sldId id="324"/>
            <p14:sldId id="798"/>
            <p14:sldId id="326"/>
            <p14:sldId id="327"/>
            <p14:sldId id="767"/>
            <p14:sldId id="800"/>
            <p14:sldId id="328"/>
            <p14:sldId id="769"/>
            <p14:sldId id="770"/>
            <p14:sldId id="331"/>
            <p14:sldId id="771"/>
            <p14:sldId id="772"/>
            <p14:sldId id="334"/>
            <p14:sldId id="335"/>
            <p14:sldId id="795"/>
            <p14:sldId id="337"/>
            <p14:sldId id="338"/>
            <p14:sldId id="773"/>
            <p14:sldId id="340"/>
            <p14:sldId id="774"/>
            <p14:sldId id="775"/>
            <p14:sldId id="343"/>
            <p14:sldId id="776"/>
            <p14:sldId id="777"/>
            <p14:sldId id="346"/>
            <p14:sldId id="778"/>
            <p14:sldId id="348"/>
            <p14:sldId id="779"/>
            <p14:sldId id="349"/>
            <p14:sldId id="780"/>
            <p14:sldId id="351"/>
            <p14:sldId id="352"/>
            <p14:sldId id="353"/>
            <p14:sldId id="354"/>
            <p14:sldId id="781"/>
            <p14:sldId id="782"/>
            <p14:sldId id="356"/>
            <p14:sldId id="357"/>
            <p14:sldId id="783"/>
            <p14:sldId id="359"/>
            <p14:sldId id="360"/>
            <p14:sldId id="784"/>
            <p14:sldId id="362"/>
            <p14:sldId id="363"/>
            <p14:sldId id="364"/>
            <p14:sldId id="365"/>
            <p14:sldId id="366"/>
            <p14:sldId id="367"/>
            <p14:sldId id="368"/>
            <p14:sldId id="303"/>
          </p14:sldIdLst>
        </p14:section>
        <p14:section name="Appendix: Image Descriptions for Unsighted Students" id="{07080632-B756-45AF-BBF3-52DB3854CA65}">
          <p14:sldIdLst>
            <p14:sldId id="289"/>
            <p14:sldId id="797"/>
            <p14:sldId id="264"/>
            <p14:sldId id="799"/>
            <p14:sldId id="785"/>
            <p14:sldId id="801"/>
            <p14:sldId id="786"/>
            <p14:sldId id="787"/>
            <p14:sldId id="788"/>
            <p14:sldId id="789"/>
            <p14:sldId id="790"/>
            <p14:sldId id="791"/>
            <p14:sldId id="792"/>
            <p14:sldId id="793"/>
            <p14:sldId id="79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40" autoAdjust="0"/>
    <p:restoredTop sz="93037" autoAdjust="0"/>
  </p:normalViewPr>
  <p:slideViewPr>
    <p:cSldViewPr snapToGrid="0" showGuides="1">
      <p:cViewPr varScale="1">
        <p:scale>
          <a:sx n="84" d="100"/>
          <a:sy n="84" d="100"/>
        </p:scale>
        <p:origin x="1548" y="84"/>
      </p:cViewPr>
      <p:guideLst>
        <p:guide pos="3264"/>
        <p:guide orient="horz" pos="2256"/>
        <p:guide pos="5640"/>
      </p:guideLst>
    </p:cSldViewPr>
  </p:slideViewPr>
  <p:outlineViewPr>
    <p:cViewPr>
      <p:scale>
        <a:sx n="33" d="100"/>
        <a:sy n="33" d="100"/>
      </p:scale>
      <p:origin x="0" y="-2425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theme" Target="theme/theme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commentAuthors" Target="commentAuthors.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21.wmf"/><Relationship Id="rId5" Type="http://schemas.openxmlformats.org/officeDocument/2006/relationships/oleObject" Target="../embeddings/oleObject2.bin"/><Relationship Id="rId4" Type="http://schemas.openxmlformats.org/officeDocument/2006/relationships/image" Target="../media/image20.w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2.wmf"/></Relationships>
</file>

<file path=ppt/slides/_rels/slide37.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65.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54</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Ecology of Individuals</a:t>
            </a:r>
          </a:p>
          <a:p>
            <a:pPr eaLnBrk="0" hangingPunct="0">
              <a:spcBef>
                <a:spcPct val="20000"/>
              </a:spcBef>
            </a:pPr>
            <a:r>
              <a:rPr lang="en-US" sz="2200" dirty="0">
                <a:cs typeface="Helvetica" pitchFamily="34" charset="0"/>
              </a:rPr>
              <a:t>and Populations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753621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Range</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1654529"/>
          </a:xfrm>
        </p:spPr>
        <p:txBody>
          <a:bodyPr/>
          <a:lstStyle/>
          <a:p>
            <a:pPr>
              <a:spcBef>
                <a:spcPts val="400"/>
              </a:spcBef>
              <a:spcAft>
                <a:spcPts val="400"/>
              </a:spcAft>
            </a:pPr>
            <a:r>
              <a:rPr lang="en-US" sz="2200" dirty="0"/>
              <a:t>Most species have limited geographic range</a:t>
            </a:r>
          </a:p>
          <a:p>
            <a:pPr marL="342900" indent="-342900">
              <a:spcBef>
                <a:spcPts val="400"/>
              </a:spcBef>
              <a:spcAft>
                <a:spcPts val="400"/>
              </a:spcAft>
              <a:buFont typeface="Arial" panose="020B0604020202020204" pitchFamily="34" charset="0"/>
              <a:buChar char="•"/>
            </a:pPr>
            <a:r>
              <a:rPr lang="en-US" sz="2200" dirty="0"/>
              <a:t>Devil’s hole pupfish lives in a single spring in southern Nevada.</a:t>
            </a:r>
          </a:p>
          <a:p>
            <a:pPr>
              <a:spcBef>
                <a:spcPts val="400"/>
              </a:spcBef>
              <a:spcAft>
                <a:spcPts val="400"/>
              </a:spcAft>
            </a:pPr>
            <a:r>
              <a:rPr lang="en-US" sz="2200" dirty="0"/>
              <a:t>Polar bears are well adapted for the Arctic but you won’t find them in the tropics</a:t>
            </a:r>
          </a:p>
        </p:txBody>
      </p:sp>
      <p:pic>
        <p:nvPicPr>
          <p:cNvPr id="9" name="Picture 3" descr="A devil's hole pupfish under the water is blue.">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l="22776" t="30586" b="24324"/>
          <a:stretch/>
        </p:blipFill>
        <p:spPr>
          <a:xfrm>
            <a:off x="989456" y="3065989"/>
            <a:ext cx="7165089" cy="2834640"/>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3246120" y="5983387"/>
            <a:ext cx="2651760" cy="182880"/>
          </a:xfrm>
        </p:spPr>
        <p:txBody>
          <a:bodyPr/>
          <a:lstStyle/>
          <a:p>
            <a:pPr algn="ctr"/>
            <a:r>
              <a:rPr lang="en-US" sz="800" dirty="0">
                <a:solidFill>
                  <a:schemeClr val="tx1"/>
                </a:solidFill>
              </a:rPr>
              <a:t>Stone Nature Photography/</a:t>
            </a:r>
            <a:r>
              <a:rPr lang="en-US" sz="800" dirty="0" err="1">
                <a:solidFill>
                  <a:schemeClr val="tx1"/>
                </a:solidFill>
              </a:rPr>
              <a:t>Alamy</a:t>
            </a:r>
            <a:r>
              <a:rPr lang="en-US" sz="800" dirty="0">
                <a:solidFill>
                  <a:schemeClr val="tx1"/>
                </a:solidFill>
              </a:rPr>
              <a:t> Stock Photo </a:t>
            </a: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54.4</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06380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2D058-8A6C-4CE7-BE82-440765E81BF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Changes in Populations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5789E58-294E-4530-BECE-034189F2EB4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Ranges change through time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Environment changes.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Circumvent inhospitable habitat to colonize suitable, previously unoccupied areas.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have expanded ranges of coyotes, introduced starlings.</a:t>
            </a:r>
          </a:p>
        </p:txBody>
      </p:sp>
      <p:sp>
        <p:nvSpPr>
          <p:cNvPr id="6" name="Slide Number Placeholder 3">
            <a:extLst>
              <a:ext uri="{FF2B5EF4-FFF2-40B4-BE49-F238E27FC236}">
                <a16:creationId xmlns:a16="http://schemas.microsoft.com/office/drawing/2014/main" id="{A9BC1AC6-E55F-4749-BAF7-CDB84E2A8FEB}"/>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77786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Northward Expansion of Trees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334256" cy="4572000"/>
          </a:xfrm>
        </p:spPr>
        <p:txBody>
          <a:bodyPr/>
          <a:lstStyle/>
          <a:p>
            <a:pPr marL="342900" indent="-342900">
              <a:spcBef>
                <a:spcPts val="600"/>
              </a:spcBef>
              <a:spcAft>
                <a:spcPts val="1200"/>
              </a:spcAft>
              <a:buFont typeface="Arial" panose="020B0604020202020204" pitchFamily="34" charset="0"/>
              <a:buChar char="•"/>
            </a:pPr>
            <a:r>
              <a:rPr lang="en-US" dirty="0"/>
              <a:t>The environment changed after the glaciers retreated</a:t>
            </a:r>
          </a:p>
          <a:p>
            <a:pPr marL="342900" indent="-342900">
              <a:spcBef>
                <a:spcPts val="600"/>
              </a:spcBef>
              <a:spcAft>
                <a:spcPts val="1200"/>
              </a:spcAft>
              <a:buFont typeface="Arial" panose="020B0604020202020204" pitchFamily="34" charset="0"/>
              <a:buChar char="•"/>
            </a:pPr>
            <a:r>
              <a:rPr lang="en-US" dirty="0"/>
              <a:t>Plant and animal population expanded northward</a:t>
            </a:r>
          </a:p>
          <a:p>
            <a:pPr marL="342900" indent="-342900">
              <a:spcBef>
                <a:spcPts val="600"/>
              </a:spcBef>
              <a:spcAft>
                <a:spcPts val="1200"/>
              </a:spcAft>
              <a:buFont typeface="Arial" panose="020B0604020202020204" pitchFamily="34" charset="0"/>
              <a:buChar char="•"/>
            </a:pPr>
            <a:r>
              <a:rPr lang="en-US" dirty="0"/>
              <a:t>Changes in climate allowed populations to live at higher elevations</a:t>
            </a:r>
          </a:p>
        </p:txBody>
      </p:sp>
      <p:pic>
        <p:nvPicPr>
          <p:cNvPr id="8" name="Picture 3" descr="A 2-part illustration shows the shifts in altitude distributions of trees in the mountai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073785" y="1276709"/>
            <a:ext cx="3793913" cy="484632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7444"/>
            <a:ext cx="1554480" cy="365760"/>
          </a:xfrm>
        </p:spPr>
        <p:txBody>
          <a:bodyPr/>
          <a:lstStyle/>
          <a:p>
            <a:r>
              <a:rPr lang="en-US" sz="1800" dirty="0"/>
              <a:t>Figure 54.5</a:t>
            </a:r>
          </a:p>
        </p:txBody>
      </p:sp>
      <p:sp>
        <p:nvSpPr>
          <p:cNvPr id="7" name="Text Placeholder 5">
            <a:extLst>
              <a:ext uri="{FF2B5EF4-FFF2-40B4-BE49-F238E27FC236}">
                <a16:creationId xmlns:a16="http://schemas.microsoft.com/office/drawing/2014/main" id="{F5B96776-B0A6-4D85-A831-D79C50E427B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74622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Range Expansion of the Cattle Egret</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3920490" cy="4743117"/>
          </a:xfrm>
        </p:spPr>
        <p:txBody>
          <a:bodyPr/>
          <a:lstStyle/>
          <a:p>
            <a:pPr>
              <a:spcAft>
                <a:spcPts val="1200"/>
              </a:spcAft>
            </a:pPr>
            <a:r>
              <a:rPr lang="en-US" altLang="en-US" dirty="0"/>
              <a:t>The cattle egret expanded its range across an ocean, from Africa to South America, and continues to expand its range northward</a:t>
            </a:r>
          </a:p>
        </p:txBody>
      </p:sp>
      <p:pic>
        <p:nvPicPr>
          <p:cNvPr id="10" name="Picture 3" descr="Between 1937 and 1970, the cattle egret expanded its range from Columbia north through Mexico and the US to southern Canada.">
            <a:extLst>
              <a:ext uri="{FF2B5EF4-FFF2-40B4-BE49-F238E27FC236}">
                <a16:creationId xmlns:a16="http://schemas.microsoft.com/office/drawing/2014/main" id="{07F1CBFC-4885-44F4-AB32-FB5116EF8804}"/>
              </a:ext>
            </a:extLst>
          </p:cNvPr>
          <p:cNvPicPr>
            <a:picLocks noChangeAspect="1"/>
          </p:cNvPicPr>
          <p:nvPr/>
        </p:nvPicPr>
        <p:blipFill>
          <a:blip r:embed="rId2"/>
          <a:stretch>
            <a:fillRect/>
          </a:stretch>
        </p:blipFill>
        <p:spPr>
          <a:xfrm>
            <a:off x="4517973" y="1276710"/>
            <a:ext cx="4350383" cy="4663440"/>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5367284" y="6074827"/>
            <a:ext cx="2651760" cy="182880"/>
          </a:xfrm>
        </p:spPr>
        <p:txBody>
          <a:bodyPr/>
          <a:lstStyle/>
          <a:p>
            <a:pPr algn="ctr"/>
            <a:r>
              <a:rPr lang="en-IN" sz="800" dirty="0">
                <a:solidFill>
                  <a:schemeClr val="tx1"/>
                </a:solidFill>
              </a:rPr>
              <a:t>Shackleford-Photography/iStock/Getty Images </a:t>
            </a:r>
            <a:endParaRPr lang="en-US" sz="800" dirty="0">
              <a:solidFill>
                <a:schemeClr val="tx1"/>
              </a:solidFill>
            </a:endParaRP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54.6</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58689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Dispersal Mechanisms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331970" cy="4598310"/>
          </a:xfrm>
        </p:spPr>
        <p:txBody>
          <a:bodyPr/>
          <a:lstStyle/>
          <a:p>
            <a:pPr marL="342900" indent="-342900">
              <a:spcBef>
                <a:spcPts val="672"/>
              </a:spcBef>
              <a:spcAft>
                <a:spcPts val="1200"/>
              </a:spcAft>
              <a:buFont typeface="Arial" panose="020B0604020202020204" pitchFamily="34" charset="0"/>
              <a:buChar char="•"/>
            </a:pPr>
            <a:r>
              <a:rPr lang="en-US" altLang="en-US" kern="100" dirty="0">
                <a:cs typeface="Arial" panose="020B0604020202020204" pitchFamily="34" charset="0"/>
              </a:rPr>
              <a:t>Lizards colonized distant islands due to individuals or eggs floating or drifting on vegetation</a:t>
            </a:r>
          </a:p>
          <a:p>
            <a:pPr marL="342900" indent="-342900">
              <a:spcBef>
                <a:spcPts val="672"/>
              </a:spcBef>
              <a:buFont typeface="Arial" panose="020B0604020202020204" pitchFamily="34" charset="0"/>
              <a:buChar char="•"/>
            </a:pPr>
            <a:r>
              <a:rPr lang="en-US" altLang="en-US" kern="100" dirty="0">
                <a:cs typeface="Arial" panose="020B0604020202020204" pitchFamily="34" charset="0"/>
              </a:rPr>
              <a:t>Seeds of plants disperse in many ways</a:t>
            </a:r>
          </a:p>
        </p:txBody>
      </p:sp>
      <p:pic>
        <p:nvPicPr>
          <p:cNvPr id="8" name="Picture 3" descr="An illustration shows examples of fruits dispersed by wind, attachment, and consump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763768" y="1276709"/>
            <a:ext cx="4197375" cy="448056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54.7</a:t>
            </a:r>
          </a:p>
        </p:txBody>
      </p:sp>
      <p:sp>
        <p:nvSpPr>
          <p:cNvPr id="5" name="Text Placeholder 5">
            <a:extLst>
              <a:ext uri="{FF2B5EF4-FFF2-40B4-BE49-F238E27FC236}">
                <a16:creationId xmlns:a16="http://schemas.microsoft.com/office/drawing/2014/main" id="{8C805BBF-85C6-4437-B62E-D92D24EC5E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17966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B081A-AADD-4B10-96D6-428A007AC64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Spacing Patterns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5FF4CDA-40F5-4838-8BB7-2B5F7E7FD1A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Individuals in populations exhibit different spacing patterns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Random spacing: individuals do not interact strongly with one another; not common in nature.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Uniform spacing: behavioral interactions, resource competition.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Clumped spacing: uneven distribution of resources; common in nature.</a:t>
            </a:r>
          </a:p>
        </p:txBody>
      </p:sp>
      <p:sp>
        <p:nvSpPr>
          <p:cNvPr id="6" name="Slide Number Placeholder 3">
            <a:extLst>
              <a:ext uri="{FF2B5EF4-FFF2-40B4-BE49-F238E27FC236}">
                <a16:creationId xmlns:a16="http://schemas.microsoft.com/office/drawing/2014/main" id="{84EE40CF-B8B4-4278-BE95-8CAA6FF57B60}"/>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186571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936F7-0FB2-4418-8EC3-3996449592B4}"/>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Metapopulations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D71DC53-56F7-493A-A834-B5D87C30384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 in areas in which suitable habitat is patchily distributed and is separated by intervening stretches of unsuitable habitat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Dispersal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Interaction may not be symmetrical.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Populations increase and send out many dispersers.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populations have few dispersers.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Individual populations may become extinct.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Population bottlenecks may occur.</a:t>
            </a:r>
          </a:p>
        </p:txBody>
      </p:sp>
      <p:sp>
        <p:nvSpPr>
          <p:cNvPr id="6" name="Slide Number Placeholder 3">
            <a:extLst>
              <a:ext uri="{FF2B5EF4-FFF2-40B4-BE49-F238E27FC236}">
                <a16:creationId xmlns:a16="http://schemas.microsoft.com/office/drawing/2014/main" id="{C3FF3911-A619-45ED-B752-0E6BDC8B6D47}"/>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180796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936F7-0FB2-4418-8EC3-3996449592B4}"/>
              </a:ext>
            </a:extLst>
          </p:cNvPr>
          <p:cNvSpPr>
            <a:spLocks noGrp="1"/>
          </p:cNvSpPr>
          <p:nvPr>
            <p:ph type="title"/>
          </p:nvPr>
        </p:nvSpPr>
        <p:spPr/>
        <p:txBody>
          <a:bodyPr/>
          <a:lstStyle/>
          <a:p>
            <a:pPr lvl="0"/>
            <a:r>
              <a:rPr lang="en-US" dirty="0"/>
              <a:t>Source-Sink Metapopulations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D71DC53-56F7-493A-A834-B5D87C303843}"/>
              </a:ext>
            </a:extLst>
          </p:cNvPr>
          <p:cNvSpPr>
            <a:spLocks noGrp="1"/>
          </p:cNvSpPr>
          <p:nvPr>
            <p:ph sz="quarter" idx="11"/>
          </p:nvPr>
        </p:nvSpPr>
        <p:spPr/>
        <p:txBody>
          <a:bodyPr/>
          <a:lstStyle/>
          <a:p>
            <a:pPr>
              <a:spcBef>
                <a:spcPts val="600"/>
              </a:spcBef>
              <a:spcAft>
                <a:spcPts val="600"/>
              </a:spcAft>
            </a:pPr>
            <a:r>
              <a:rPr lang="en-US" dirty="0"/>
              <a:t>Source–sink metapopulations</a:t>
            </a:r>
          </a:p>
          <a:p>
            <a:pPr marL="342900" indent="-342900">
              <a:spcBef>
                <a:spcPts val="600"/>
              </a:spcBef>
              <a:buFont typeface="Arial" panose="020B0604020202020204" pitchFamily="34" charset="0"/>
              <a:buChar char="•"/>
            </a:pPr>
            <a:r>
              <a:rPr lang="en-US" dirty="0"/>
              <a:t>Some areas are suitable for long-term habitat, others are not.</a:t>
            </a:r>
          </a:p>
          <a:p>
            <a:pPr marL="342900" indent="-342900">
              <a:spcBef>
                <a:spcPts val="600"/>
              </a:spcBef>
              <a:spcAft>
                <a:spcPts val="600"/>
              </a:spcAft>
              <a:buFont typeface="Arial" panose="020B0604020202020204" pitchFamily="34" charset="0"/>
              <a:buChar char="•"/>
            </a:pPr>
            <a:r>
              <a:rPr lang="en-US" dirty="0"/>
              <a:t>Populations in better areas (source) bolster the population in poorer areas (sink).</a:t>
            </a:r>
          </a:p>
          <a:p>
            <a:pPr>
              <a:spcBef>
                <a:spcPts val="600"/>
              </a:spcBef>
              <a:spcAft>
                <a:spcPts val="600"/>
              </a:spcAft>
            </a:pPr>
            <a:r>
              <a:rPr lang="en-US" dirty="0"/>
              <a:t>Metapopulations can have two implications for the range of a species</a:t>
            </a:r>
          </a:p>
          <a:p>
            <a:pPr marL="342900" indent="-342900">
              <a:spcBef>
                <a:spcPts val="600"/>
              </a:spcBef>
              <a:buFont typeface="Arial" panose="020B0604020202020204" pitchFamily="34" charset="0"/>
              <a:buChar char="•"/>
            </a:pPr>
            <a:r>
              <a:rPr lang="en-US" dirty="0"/>
              <a:t>Continuous colonization of empty patches prevents long-term extinction.</a:t>
            </a:r>
          </a:p>
          <a:p>
            <a:pPr marL="342900" indent="-342900">
              <a:spcBef>
                <a:spcPts val="600"/>
              </a:spcBef>
              <a:buFont typeface="Arial" panose="020B0604020202020204" pitchFamily="34" charset="0"/>
              <a:buChar char="•"/>
            </a:pPr>
            <a:r>
              <a:rPr lang="en-US" dirty="0"/>
              <a:t>In source–sink metapopulations, the species occupies a larger area than it otherwise might.</a:t>
            </a:r>
          </a:p>
        </p:txBody>
      </p:sp>
      <p:sp>
        <p:nvSpPr>
          <p:cNvPr id="6" name="Slide Number Placeholder 3">
            <a:extLst>
              <a:ext uri="{FF2B5EF4-FFF2-40B4-BE49-F238E27FC236}">
                <a16:creationId xmlns:a16="http://schemas.microsoft.com/office/drawing/2014/main" id="{C3FF3911-A619-45ED-B752-0E6BDC8B6D47}"/>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1802584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Glanville Fritillary Butterfly </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8458200" cy="961331"/>
          </a:xfrm>
        </p:spPr>
        <p:txBody>
          <a:bodyPr/>
          <a:lstStyle/>
          <a:p>
            <a:pPr>
              <a:spcBef>
                <a:spcPts val="624"/>
              </a:spcBef>
            </a:pPr>
            <a:r>
              <a:rPr lang="en-US" altLang="en-US" sz="2000" kern="100" dirty="0">
                <a:cs typeface="Arial" panose="020B0604020202020204" pitchFamily="34" charset="0"/>
              </a:rPr>
              <a:t>None of the populations is large enough to survive for long on its own, but continual immigration of individuals from other populations allows some populations to survive</a:t>
            </a:r>
          </a:p>
        </p:txBody>
      </p:sp>
      <p:pic>
        <p:nvPicPr>
          <p:cNvPr id="8" name="Picture 3" descr="The Glanville fritillary occupies habitat patches interspersed with unoccupied habitat patch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31227" y="2586521"/>
            <a:ext cx="5081547" cy="374904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54.8</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572441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3CEF7-2F34-49F1-A365-E29E14B003DE}"/>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Population Demography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F44D0CD-F067-4477-B888-7B2CCEDDD14B}"/>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Demography</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Quantitative study of populations.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size changes through time.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Whole population: increasing, decreasing, remaining constant.</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Population broken down into parts.</a:t>
            </a:r>
          </a:p>
          <a:p>
            <a:pPr marL="1097280" lvl="3" indent="-283464">
              <a:spcBef>
                <a:spcPts val="600"/>
              </a:spcBef>
              <a:spcAft>
                <a:spcPts val="1200"/>
              </a:spcAft>
              <a:buClr>
                <a:srgbClr val="000000"/>
              </a:buClr>
            </a:pPr>
            <a:r>
              <a:rPr lang="en-US" sz="1800" dirty="0">
                <a:solidFill>
                  <a:srgbClr val="000000"/>
                </a:solidFill>
                <a:latin typeface="Arial" panose="020B0604020202020204" pitchFamily="34" charset="0"/>
                <a:ea typeface="Verdana" panose="020B0604030504040204" pitchFamily="34" charset="0"/>
              </a:rPr>
              <a:t>Study birth and death rates of a specific age.</a:t>
            </a:r>
          </a:p>
        </p:txBody>
      </p:sp>
      <p:sp>
        <p:nvSpPr>
          <p:cNvPr id="6" name="Slide Number Placeholder 3">
            <a:extLst>
              <a:ext uri="{FF2B5EF4-FFF2-40B4-BE49-F238E27FC236}">
                <a16:creationId xmlns:a16="http://schemas.microsoft.com/office/drawing/2014/main" id="{9E9D568A-154A-41C6-B662-0A85054401B6}"/>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767065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18AFA-7113-4C9F-8652-12C6F23D6EA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1433A4E3-6C2D-471B-8FCD-434274E5B433}"/>
              </a:ext>
            </a:extLst>
          </p:cNvPr>
          <p:cNvSpPr>
            <a:spLocks noGrp="1"/>
          </p:cNvSpPr>
          <p:nvPr>
            <p:ph sz="quarter" idx="11"/>
          </p:nvPr>
        </p:nvSpPr>
        <p:spPr>
          <a:xfrm>
            <a:off x="342900" y="1276710"/>
            <a:ext cx="4674870" cy="4974336"/>
          </a:xfrm>
        </p:spPr>
        <p:txBody>
          <a:bodyPr/>
          <a:lstStyle/>
          <a:p>
            <a:pPr marL="731520" indent="-731520"/>
            <a:r>
              <a:rPr lang="en-IN" sz="2000" b="1" dirty="0"/>
              <a:t>54.1	</a:t>
            </a:r>
            <a:r>
              <a:rPr lang="en-IN" sz="2000" dirty="0"/>
              <a:t>The Environmental Challenges </a:t>
            </a:r>
          </a:p>
          <a:p>
            <a:pPr marL="731520" indent="-731520"/>
            <a:r>
              <a:rPr lang="en-US" sz="2000" b="1" dirty="0"/>
              <a:t>54.2	</a:t>
            </a:r>
            <a:r>
              <a:rPr lang="en-US" sz="2000" dirty="0"/>
              <a:t>Populations: Groups of a Single Species in One Place </a:t>
            </a:r>
          </a:p>
          <a:p>
            <a:pPr marL="731520" indent="-731520"/>
            <a:r>
              <a:rPr lang="en-US" sz="2000" b="1" dirty="0"/>
              <a:t>54.3	</a:t>
            </a:r>
            <a:r>
              <a:rPr lang="en-US" sz="2000" dirty="0"/>
              <a:t>Population Demography and Dynamics </a:t>
            </a:r>
          </a:p>
          <a:p>
            <a:pPr marL="731520" indent="-731520"/>
            <a:r>
              <a:rPr lang="en-US" sz="2000" b="1" dirty="0"/>
              <a:t>54.4	</a:t>
            </a:r>
            <a:r>
              <a:rPr lang="en-US" sz="2000" dirty="0"/>
              <a:t>Life History and the Cost of Reproduction </a:t>
            </a:r>
          </a:p>
          <a:p>
            <a:pPr marL="731520" indent="-731520"/>
            <a:r>
              <a:rPr lang="en-US" sz="2000" b="1" dirty="0"/>
              <a:t>54.5	</a:t>
            </a:r>
            <a:r>
              <a:rPr lang="en-US" sz="2000" dirty="0"/>
              <a:t>Environmental Limits to Population Growth </a:t>
            </a:r>
          </a:p>
          <a:p>
            <a:pPr marL="731520" indent="-731520"/>
            <a:r>
              <a:rPr lang="en-US" sz="2000" b="1" dirty="0"/>
              <a:t>54.6	</a:t>
            </a:r>
            <a:r>
              <a:rPr lang="en-US" sz="2000" dirty="0"/>
              <a:t>Factors That Regulate Populations </a:t>
            </a:r>
          </a:p>
          <a:p>
            <a:pPr marL="731520" indent="-731520"/>
            <a:r>
              <a:rPr lang="en-IN" sz="2000" b="1" dirty="0"/>
              <a:t>54.7	</a:t>
            </a:r>
            <a:r>
              <a:rPr lang="en-IN" sz="2000" dirty="0"/>
              <a:t>Human Population Growth </a:t>
            </a:r>
          </a:p>
        </p:txBody>
      </p:sp>
      <p:pic>
        <p:nvPicPr>
          <p:cNvPr id="7" name="Picture 3" descr="A photograph shows a colony of northern gannets on a rocky beach.">
            <a:extLst>
              <a:ext uri="{FF2B5EF4-FFF2-40B4-BE49-F238E27FC236}">
                <a16:creationId xmlns:a16="http://schemas.microsoft.com/office/drawing/2014/main" id="{8479658E-C6FE-4C80-AFB7-40AE040719BD}"/>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69451" y="1276709"/>
            <a:ext cx="3259330" cy="49377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062F5C7A-793B-4C32-AE73-73344743CE59}"/>
              </a:ext>
            </a:extLst>
          </p:cNvPr>
          <p:cNvSpPr>
            <a:spLocks noGrp="1"/>
          </p:cNvSpPr>
          <p:nvPr>
            <p:ph type="body" sz="quarter" idx="39"/>
          </p:nvPr>
        </p:nvSpPr>
        <p:spPr>
          <a:xfrm>
            <a:off x="6084716" y="6326411"/>
            <a:ext cx="1828800" cy="181356"/>
          </a:xfrm>
        </p:spPr>
        <p:txBody>
          <a:bodyPr/>
          <a:lstStyle/>
          <a:p>
            <a:pPr algn="ctr"/>
            <a:r>
              <a:rPr lang="en-IN" dirty="0">
                <a:solidFill>
                  <a:schemeClr val="tx1"/>
                </a:solidFill>
              </a:rPr>
              <a:t> Ian Cartwright/Getty Images </a:t>
            </a:r>
          </a:p>
        </p:txBody>
      </p:sp>
      <p:sp>
        <p:nvSpPr>
          <p:cNvPr id="6" name="Slide Number Placeholder 5">
            <a:extLst>
              <a:ext uri="{FF2B5EF4-FFF2-40B4-BE49-F238E27FC236}">
                <a16:creationId xmlns:a16="http://schemas.microsoft.com/office/drawing/2014/main" id="{3157FE5F-6E49-42F7-9596-7AA09C4F4885}"/>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42856336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C67C0-C005-4471-BACF-BEEADEABC89F}"/>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Demography and Dynamics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EBC5604-7830-4C24-A57C-EBB0CFBCBAE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Population growth can be influenced by the population’s sex ratio</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Number of births directly related to number of females.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Generation times: average interval between birth of an individual and birth of its offspring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Populations with short generations can increase in size more quickly than populations with long generations.</a:t>
            </a:r>
          </a:p>
        </p:txBody>
      </p:sp>
      <p:sp>
        <p:nvSpPr>
          <p:cNvPr id="6" name="Slide Number Placeholder 3">
            <a:extLst>
              <a:ext uri="{FF2B5EF4-FFF2-40B4-BE49-F238E27FC236}">
                <a16:creationId xmlns:a16="http://schemas.microsoft.com/office/drawing/2014/main" id="{0CD171EC-A864-4F47-B166-F309D9FBAF38}"/>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042456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Body Size and Generation Time</a:t>
            </a:r>
          </a:p>
        </p:txBody>
      </p:sp>
      <p:pic>
        <p:nvPicPr>
          <p:cNvPr id="8" name="Picture 2" descr="A graph represents the relationship between body size and generation tim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53923" y="1175631"/>
            <a:ext cx="7636154" cy="493776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779" y="6218720"/>
            <a:ext cx="1554480" cy="365760"/>
          </a:xfrm>
        </p:spPr>
        <p:txBody>
          <a:bodyPr/>
          <a:lstStyle/>
          <a:p>
            <a:r>
              <a:rPr lang="en-US" sz="1800" dirty="0"/>
              <a:t>Figure 54.9</a:t>
            </a:r>
          </a:p>
        </p:txBody>
      </p:sp>
      <p:sp>
        <p:nvSpPr>
          <p:cNvPr id="7" name="Text Placeholder 4">
            <a:extLst>
              <a:ext uri="{FF2B5EF4-FFF2-40B4-BE49-F238E27FC236}">
                <a16:creationId xmlns:a16="http://schemas.microsoft.com/office/drawing/2014/main" id="{ABC447F3-7F9D-4EB5-B579-65D7909461C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14779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FBA7B1-1631-4280-A8B5-BD4D02B25F7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Age Structure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E274CDF-9832-4AD1-8DE4-DA8517D2F47E}"/>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Determined by the numbers of individuals in a different age group</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Cohort: group of individuals of the same age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Fecundity: number of offspring produced in a standard time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Mortality: death rate in a standard time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Age structure has a critical influence on a population’s growth rate</a:t>
            </a:r>
          </a:p>
        </p:txBody>
      </p:sp>
      <p:sp>
        <p:nvSpPr>
          <p:cNvPr id="6" name="Slide Number Placeholder 3">
            <a:extLst>
              <a:ext uri="{FF2B5EF4-FFF2-40B4-BE49-F238E27FC236}">
                <a16:creationId xmlns:a16="http://schemas.microsoft.com/office/drawing/2014/main" id="{62AA0045-2B39-466B-8F3D-9C872202DE21}"/>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835631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EAF672-AA81-4CBA-A299-C5DA6977B9A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Life Table of the Annual Bluegrass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6" name="Content Placeholder 2">
            <a:extLst>
              <a:ext uri="{FF2B5EF4-FFF2-40B4-BE49-F238E27FC236}">
                <a16:creationId xmlns:a16="http://schemas.microsoft.com/office/drawing/2014/main" id="{E2472713-26A0-427E-AF7A-761A8706B111}"/>
              </a:ext>
            </a:extLst>
          </p:cNvPr>
          <p:cNvSpPr>
            <a:spLocks noGrp="1"/>
          </p:cNvSpPr>
          <p:nvPr>
            <p:ph sz="quarter" idx="11"/>
          </p:nvPr>
        </p:nvSpPr>
        <p:spPr>
          <a:xfrm>
            <a:off x="232168" y="1124310"/>
            <a:ext cx="8728953" cy="539390"/>
          </a:xfrm>
        </p:spPr>
        <p:txBody>
          <a:bodyPr/>
          <a:lstStyle/>
          <a:p>
            <a:r>
              <a:rPr lang="en-US" sz="1800" b="1" dirty="0"/>
              <a:t>TABLE 54.2 Life Table of the Annual Bluegrass (</a:t>
            </a:r>
            <a:r>
              <a:rPr lang="en-US" sz="1800" b="1" i="1" dirty="0" err="1"/>
              <a:t>Poa</a:t>
            </a:r>
            <a:r>
              <a:rPr lang="en-US" sz="1800" b="1" i="1" dirty="0"/>
              <a:t> </a:t>
            </a:r>
            <a:r>
              <a:rPr lang="en-US" sz="1800" b="1" i="1" dirty="0" err="1"/>
              <a:t>annua</a:t>
            </a:r>
            <a:r>
              <a:rPr lang="en-US" sz="1800" b="1" dirty="0"/>
              <a:t>) for a Cohort Containing </a:t>
            </a:r>
            <a:r>
              <a:rPr lang="en-IN" sz="1800" b="1" dirty="0"/>
              <a:t>843 Seedlings </a:t>
            </a:r>
            <a:endParaRPr lang="en-IN" sz="1800" dirty="0"/>
          </a:p>
        </p:txBody>
      </p:sp>
      <p:graphicFrame>
        <p:nvGraphicFramePr>
          <p:cNvPr id="15" name="Table 3">
            <a:extLst>
              <a:ext uri="{FF2B5EF4-FFF2-40B4-BE49-F238E27FC236}">
                <a16:creationId xmlns:a16="http://schemas.microsoft.com/office/drawing/2014/main" id="{EEBAF1A3-5425-45BE-B8B8-46C382B50952}"/>
              </a:ext>
            </a:extLst>
          </p:cNvPr>
          <p:cNvGraphicFramePr>
            <a:graphicFrameLocks noGrp="1"/>
          </p:cNvGraphicFramePr>
          <p:nvPr>
            <p:extLst>
              <p:ext uri="{D42A27DB-BD31-4B8C-83A1-F6EECF244321}">
                <p14:modId xmlns:p14="http://schemas.microsoft.com/office/powerpoint/2010/main" val="4282086362"/>
              </p:ext>
            </p:extLst>
          </p:nvPr>
        </p:nvGraphicFramePr>
        <p:xfrm>
          <a:off x="182880" y="1714500"/>
          <a:ext cx="8778241" cy="4754880"/>
        </p:xfrm>
        <a:graphic>
          <a:graphicData uri="http://schemas.openxmlformats.org/drawingml/2006/table">
            <a:tbl>
              <a:tblPr firstRow="1" bandRow="1">
                <a:tableStyleId>{5C22544A-7EE6-4342-B048-85BDC9FD1C3A}</a:tableStyleId>
              </a:tblPr>
              <a:tblGrid>
                <a:gridCol w="985313">
                  <a:extLst>
                    <a:ext uri="{9D8B030D-6E8A-4147-A177-3AD203B41FA5}">
                      <a16:colId xmlns:a16="http://schemas.microsoft.com/office/drawing/2014/main" val="2074289516"/>
                    </a:ext>
                  </a:extLst>
                </a:gridCol>
                <a:gridCol w="1074887">
                  <a:extLst>
                    <a:ext uri="{9D8B030D-6E8A-4147-A177-3AD203B41FA5}">
                      <a16:colId xmlns:a16="http://schemas.microsoft.com/office/drawing/2014/main" val="1904167741"/>
                    </a:ext>
                  </a:extLst>
                </a:gridCol>
                <a:gridCol w="1343608">
                  <a:extLst>
                    <a:ext uri="{9D8B030D-6E8A-4147-A177-3AD203B41FA5}">
                      <a16:colId xmlns:a16="http://schemas.microsoft.com/office/drawing/2014/main" val="1638600209"/>
                    </a:ext>
                  </a:extLst>
                </a:gridCol>
                <a:gridCol w="806165">
                  <a:extLst>
                    <a:ext uri="{9D8B030D-6E8A-4147-A177-3AD203B41FA5}">
                      <a16:colId xmlns:a16="http://schemas.microsoft.com/office/drawing/2014/main" val="1252975775"/>
                    </a:ext>
                  </a:extLst>
                </a:gridCol>
                <a:gridCol w="985313">
                  <a:extLst>
                    <a:ext uri="{9D8B030D-6E8A-4147-A177-3AD203B41FA5}">
                      <a16:colId xmlns:a16="http://schemas.microsoft.com/office/drawing/2014/main" val="4175966280"/>
                    </a:ext>
                  </a:extLst>
                </a:gridCol>
                <a:gridCol w="1164460">
                  <a:extLst>
                    <a:ext uri="{9D8B030D-6E8A-4147-A177-3AD203B41FA5}">
                      <a16:colId xmlns:a16="http://schemas.microsoft.com/office/drawing/2014/main" val="3594605716"/>
                    </a:ext>
                  </a:extLst>
                </a:gridCol>
                <a:gridCol w="1074887">
                  <a:extLst>
                    <a:ext uri="{9D8B030D-6E8A-4147-A177-3AD203B41FA5}">
                      <a16:colId xmlns:a16="http://schemas.microsoft.com/office/drawing/2014/main" val="850965731"/>
                    </a:ext>
                  </a:extLst>
                </a:gridCol>
                <a:gridCol w="1343608">
                  <a:extLst>
                    <a:ext uri="{9D8B030D-6E8A-4147-A177-3AD203B41FA5}">
                      <a16:colId xmlns:a16="http://schemas.microsoft.com/office/drawing/2014/main" val="664435724"/>
                    </a:ext>
                  </a:extLst>
                </a:gridCol>
              </a:tblGrid>
              <a:tr h="1584963">
                <a:tc>
                  <a:txBody>
                    <a:bodyPr/>
                    <a:lstStyle/>
                    <a:p>
                      <a:r>
                        <a:rPr lang="en-IN" sz="1300" b="1" i="0" u="none" strike="noStrike" kern="1200" baseline="0" dirty="0">
                          <a:solidFill>
                            <a:schemeClr val="lt1"/>
                          </a:solidFill>
                          <a:latin typeface="+mn-lt"/>
                          <a:ea typeface="+mn-ea"/>
                          <a:cs typeface="+mn-cs"/>
                        </a:rPr>
                        <a:t>Age (in 3-month intervals) </a:t>
                      </a:r>
                      <a:endParaRPr lang="en-IN"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Number Alive at Beginning of Time Interval </a:t>
                      </a:r>
                      <a:endParaRPr lang="en-US"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Proportion of Cohort Alive at Beginning of Time Interval (survivorship) </a:t>
                      </a:r>
                      <a:endParaRPr lang="en-US" sz="1300" b="0" i="0" u="none" strike="noStrike" kern="1200" baseline="0" dirty="0">
                        <a:solidFill>
                          <a:schemeClr val="lt1"/>
                        </a:solidFill>
                        <a:latin typeface="+mn-lt"/>
                        <a:ea typeface="+mn-ea"/>
                        <a:cs typeface="+mn-cs"/>
                      </a:endParaRPr>
                    </a:p>
                  </a:txBody>
                  <a:tcPr/>
                </a:tc>
                <a:tc>
                  <a:txBody>
                    <a:bodyPr/>
                    <a:lstStyle/>
                    <a:p>
                      <a:r>
                        <a:rPr lang="en-IN" sz="1300" b="1" i="0" u="none" strike="noStrike" kern="1200" baseline="0" dirty="0">
                          <a:solidFill>
                            <a:schemeClr val="lt1"/>
                          </a:solidFill>
                          <a:latin typeface="+mn-lt"/>
                          <a:ea typeface="+mn-ea"/>
                          <a:cs typeface="+mn-cs"/>
                        </a:rPr>
                        <a:t>Deaths During Time Interval </a:t>
                      </a:r>
                      <a:endParaRPr lang="en-IN"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Mortality Rate During Time Interval </a:t>
                      </a:r>
                      <a:endParaRPr lang="en-US"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Seeds Produced During Time Interval </a:t>
                      </a:r>
                      <a:endParaRPr lang="en-US"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Seeds Produced per Surviving Individual (fecundity)</a:t>
                      </a:r>
                      <a:endParaRPr lang="en-US" sz="1300" b="0" i="0" u="none" strike="noStrike" kern="1200" baseline="0" dirty="0">
                        <a:solidFill>
                          <a:schemeClr val="lt1"/>
                        </a:solidFill>
                        <a:latin typeface="+mn-lt"/>
                        <a:ea typeface="+mn-ea"/>
                        <a:cs typeface="+mn-cs"/>
                      </a:endParaRPr>
                    </a:p>
                  </a:txBody>
                  <a:tcPr/>
                </a:tc>
                <a:tc>
                  <a:txBody>
                    <a:bodyPr/>
                    <a:lstStyle/>
                    <a:p>
                      <a:r>
                        <a:rPr lang="en-US" sz="1300" b="1" i="0" u="none" strike="noStrike" kern="1200" baseline="0" dirty="0">
                          <a:solidFill>
                            <a:schemeClr val="lt1"/>
                          </a:solidFill>
                          <a:latin typeface="+mn-lt"/>
                          <a:ea typeface="+mn-ea"/>
                          <a:cs typeface="+mn-cs"/>
                        </a:rPr>
                        <a:t>Seeds Produced per Member of Cohort (fecundity × survivorship)</a:t>
                      </a:r>
                      <a:endParaRPr lang="en-US" sz="13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2630288038"/>
                  </a:ext>
                </a:extLst>
              </a:tr>
              <a:tr h="352213">
                <a:tc>
                  <a:txBody>
                    <a:bodyPr/>
                    <a:lstStyle/>
                    <a:p>
                      <a:pPr algn="ctr"/>
                      <a:r>
                        <a:rPr lang="en-US" sz="1300" dirty="0"/>
                        <a:t>0</a:t>
                      </a:r>
                      <a:endParaRPr lang="en-IN" sz="1300" dirty="0"/>
                    </a:p>
                  </a:txBody>
                  <a:tcPr/>
                </a:tc>
                <a:tc>
                  <a:txBody>
                    <a:bodyPr/>
                    <a:lstStyle/>
                    <a:p>
                      <a:pPr algn="ctr"/>
                      <a:r>
                        <a:rPr lang="en-US" sz="1300" dirty="0"/>
                        <a:t>843</a:t>
                      </a:r>
                      <a:endParaRPr lang="en-IN" sz="1300" dirty="0"/>
                    </a:p>
                  </a:txBody>
                  <a:tcPr/>
                </a:tc>
                <a:tc>
                  <a:txBody>
                    <a:bodyPr/>
                    <a:lstStyle/>
                    <a:p>
                      <a:pPr algn="ctr"/>
                      <a:r>
                        <a:rPr lang="en-US" sz="1300" dirty="0"/>
                        <a:t>1.000</a:t>
                      </a:r>
                      <a:endParaRPr lang="en-IN" sz="1300" dirty="0"/>
                    </a:p>
                  </a:txBody>
                  <a:tcPr/>
                </a:tc>
                <a:tc>
                  <a:txBody>
                    <a:bodyPr/>
                    <a:lstStyle/>
                    <a:p>
                      <a:pPr algn="ctr"/>
                      <a:r>
                        <a:rPr lang="en-US" sz="1300" dirty="0"/>
                        <a:t>121</a:t>
                      </a:r>
                      <a:endParaRPr lang="en-IN" sz="1300" dirty="0"/>
                    </a:p>
                  </a:txBody>
                  <a:tcPr/>
                </a:tc>
                <a:tc>
                  <a:txBody>
                    <a:bodyPr/>
                    <a:lstStyle/>
                    <a:p>
                      <a:pPr algn="ctr"/>
                      <a:r>
                        <a:rPr lang="en-US" sz="1300" dirty="0"/>
                        <a:t>0.144</a:t>
                      </a:r>
                      <a:endParaRPr lang="en-IN" sz="1300" dirty="0"/>
                    </a:p>
                  </a:txBody>
                  <a:tcPr/>
                </a:tc>
                <a:tc>
                  <a:txBody>
                    <a:bodyPr/>
                    <a:lstStyle/>
                    <a:p>
                      <a:pPr algn="ctr"/>
                      <a:r>
                        <a:rPr lang="en-US" sz="1300" dirty="0"/>
                        <a:t>0</a:t>
                      </a:r>
                      <a:endParaRPr lang="en-IN" sz="1300" dirty="0"/>
                    </a:p>
                  </a:txBody>
                  <a:tcPr/>
                </a:tc>
                <a:tc>
                  <a:txBody>
                    <a:bodyPr/>
                    <a:lstStyle/>
                    <a:p>
                      <a:pPr algn="ctr"/>
                      <a:r>
                        <a:rPr lang="en-US" sz="1300" dirty="0"/>
                        <a:t>0.00</a:t>
                      </a:r>
                      <a:endParaRPr lang="en-IN" sz="1300" dirty="0"/>
                    </a:p>
                  </a:txBody>
                  <a:tcPr/>
                </a:tc>
                <a:tc>
                  <a:txBody>
                    <a:bodyPr/>
                    <a:lstStyle/>
                    <a:p>
                      <a:pPr algn="ctr"/>
                      <a:r>
                        <a:rPr lang="en-US" sz="1300" dirty="0"/>
                        <a:t>0.00</a:t>
                      </a:r>
                      <a:endParaRPr lang="en-IN" sz="1300" dirty="0"/>
                    </a:p>
                  </a:txBody>
                  <a:tcPr/>
                </a:tc>
                <a:extLst>
                  <a:ext uri="{0D108BD9-81ED-4DB2-BD59-A6C34878D82A}">
                    <a16:rowId xmlns:a16="http://schemas.microsoft.com/office/drawing/2014/main" val="761892543"/>
                  </a:ext>
                </a:extLst>
              </a:tr>
              <a:tr h="352213">
                <a:tc>
                  <a:txBody>
                    <a:bodyPr/>
                    <a:lstStyle/>
                    <a:p>
                      <a:pPr algn="ctr"/>
                      <a:r>
                        <a:rPr lang="en-US" sz="1300" dirty="0"/>
                        <a:t>1</a:t>
                      </a:r>
                      <a:endParaRPr lang="en-IN" sz="1300" dirty="0"/>
                    </a:p>
                  </a:txBody>
                  <a:tcPr/>
                </a:tc>
                <a:tc>
                  <a:txBody>
                    <a:bodyPr/>
                    <a:lstStyle/>
                    <a:p>
                      <a:pPr algn="ctr"/>
                      <a:r>
                        <a:rPr lang="en-US" sz="1300" dirty="0"/>
                        <a:t>722</a:t>
                      </a:r>
                      <a:endParaRPr lang="en-IN" sz="1300" dirty="0"/>
                    </a:p>
                  </a:txBody>
                  <a:tcPr/>
                </a:tc>
                <a:tc>
                  <a:txBody>
                    <a:bodyPr/>
                    <a:lstStyle/>
                    <a:p>
                      <a:pPr algn="ctr"/>
                      <a:r>
                        <a:rPr lang="en-US" sz="1300" dirty="0"/>
                        <a:t>0.856</a:t>
                      </a:r>
                      <a:endParaRPr lang="en-IN" sz="1300" dirty="0"/>
                    </a:p>
                  </a:txBody>
                  <a:tcPr/>
                </a:tc>
                <a:tc>
                  <a:txBody>
                    <a:bodyPr/>
                    <a:lstStyle/>
                    <a:p>
                      <a:pPr algn="ctr"/>
                      <a:r>
                        <a:rPr lang="en-US" sz="1300" dirty="0"/>
                        <a:t>195</a:t>
                      </a:r>
                      <a:endParaRPr lang="en-IN" sz="1300" dirty="0"/>
                    </a:p>
                  </a:txBody>
                  <a:tcPr/>
                </a:tc>
                <a:tc>
                  <a:txBody>
                    <a:bodyPr/>
                    <a:lstStyle/>
                    <a:p>
                      <a:pPr algn="ctr"/>
                      <a:r>
                        <a:rPr lang="en-US" sz="1300" dirty="0"/>
                        <a:t>0.270</a:t>
                      </a:r>
                      <a:endParaRPr lang="en-IN" sz="1300" dirty="0"/>
                    </a:p>
                  </a:txBody>
                  <a:tcPr/>
                </a:tc>
                <a:tc>
                  <a:txBody>
                    <a:bodyPr/>
                    <a:lstStyle/>
                    <a:p>
                      <a:pPr algn="ctr"/>
                      <a:r>
                        <a:rPr lang="en-US" sz="1300" dirty="0"/>
                        <a:t>303</a:t>
                      </a:r>
                      <a:endParaRPr lang="en-IN" sz="1300" dirty="0"/>
                    </a:p>
                  </a:txBody>
                  <a:tcPr/>
                </a:tc>
                <a:tc>
                  <a:txBody>
                    <a:bodyPr/>
                    <a:lstStyle/>
                    <a:p>
                      <a:pPr algn="ctr"/>
                      <a:r>
                        <a:rPr lang="en-US" sz="1300" dirty="0"/>
                        <a:t>0.42</a:t>
                      </a:r>
                      <a:endParaRPr lang="en-IN" sz="1300" dirty="0"/>
                    </a:p>
                  </a:txBody>
                  <a:tcPr/>
                </a:tc>
                <a:tc>
                  <a:txBody>
                    <a:bodyPr/>
                    <a:lstStyle/>
                    <a:p>
                      <a:pPr algn="ctr"/>
                      <a:r>
                        <a:rPr lang="en-US" sz="1300" dirty="0"/>
                        <a:t>0.36</a:t>
                      </a:r>
                      <a:endParaRPr lang="en-IN" sz="1300" dirty="0"/>
                    </a:p>
                  </a:txBody>
                  <a:tcPr/>
                </a:tc>
                <a:extLst>
                  <a:ext uri="{0D108BD9-81ED-4DB2-BD59-A6C34878D82A}">
                    <a16:rowId xmlns:a16="http://schemas.microsoft.com/office/drawing/2014/main" val="3717271505"/>
                  </a:ext>
                </a:extLst>
              </a:tr>
              <a:tr h="352213">
                <a:tc>
                  <a:txBody>
                    <a:bodyPr/>
                    <a:lstStyle/>
                    <a:p>
                      <a:pPr algn="ctr"/>
                      <a:r>
                        <a:rPr lang="en-US" sz="1300" dirty="0"/>
                        <a:t>2</a:t>
                      </a:r>
                      <a:endParaRPr lang="en-IN" sz="1300" dirty="0"/>
                    </a:p>
                  </a:txBody>
                  <a:tcPr/>
                </a:tc>
                <a:tc>
                  <a:txBody>
                    <a:bodyPr/>
                    <a:lstStyle/>
                    <a:p>
                      <a:pPr algn="ctr"/>
                      <a:r>
                        <a:rPr lang="en-US" sz="1300" dirty="0"/>
                        <a:t>527</a:t>
                      </a:r>
                      <a:endParaRPr lang="en-IN" sz="1300" dirty="0"/>
                    </a:p>
                  </a:txBody>
                  <a:tcPr/>
                </a:tc>
                <a:tc>
                  <a:txBody>
                    <a:bodyPr/>
                    <a:lstStyle/>
                    <a:p>
                      <a:pPr algn="ctr"/>
                      <a:r>
                        <a:rPr lang="en-US" sz="1300" dirty="0"/>
                        <a:t>0.625</a:t>
                      </a:r>
                      <a:endParaRPr lang="en-IN" sz="1300" dirty="0"/>
                    </a:p>
                  </a:txBody>
                  <a:tcPr/>
                </a:tc>
                <a:tc>
                  <a:txBody>
                    <a:bodyPr/>
                    <a:lstStyle/>
                    <a:p>
                      <a:pPr algn="ctr"/>
                      <a:r>
                        <a:rPr lang="en-US" sz="1300" dirty="0"/>
                        <a:t>211</a:t>
                      </a:r>
                      <a:endParaRPr lang="en-IN" sz="1300" dirty="0"/>
                    </a:p>
                  </a:txBody>
                  <a:tcPr/>
                </a:tc>
                <a:tc>
                  <a:txBody>
                    <a:bodyPr/>
                    <a:lstStyle/>
                    <a:p>
                      <a:pPr algn="ctr"/>
                      <a:r>
                        <a:rPr lang="en-US" sz="1300" dirty="0"/>
                        <a:t>0.400</a:t>
                      </a:r>
                      <a:endParaRPr lang="en-IN" sz="1300" dirty="0"/>
                    </a:p>
                  </a:txBody>
                  <a:tcPr/>
                </a:tc>
                <a:tc>
                  <a:txBody>
                    <a:bodyPr/>
                    <a:lstStyle/>
                    <a:p>
                      <a:pPr algn="ctr"/>
                      <a:r>
                        <a:rPr lang="en-US" sz="1300" dirty="0"/>
                        <a:t>622</a:t>
                      </a:r>
                      <a:endParaRPr lang="en-IN" sz="1300" dirty="0"/>
                    </a:p>
                  </a:txBody>
                  <a:tcPr/>
                </a:tc>
                <a:tc>
                  <a:txBody>
                    <a:bodyPr/>
                    <a:lstStyle/>
                    <a:p>
                      <a:pPr algn="ctr"/>
                      <a:r>
                        <a:rPr lang="en-US" sz="1300" dirty="0"/>
                        <a:t>1.18</a:t>
                      </a:r>
                      <a:endParaRPr lang="en-IN" sz="1300" dirty="0"/>
                    </a:p>
                  </a:txBody>
                  <a:tcPr/>
                </a:tc>
                <a:tc>
                  <a:txBody>
                    <a:bodyPr/>
                    <a:lstStyle/>
                    <a:p>
                      <a:pPr algn="ctr"/>
                      <a:r>
                        <a:rPr lang="en-US" sz="1300" dirty="0"/>
                        <a:t>0.74</a:t>
                      </a:r>
                      <a:endParaRPr lang="en-IN" sz="1300" dirty="0"/>
                    </a:p>
                  </a:txBody>
                  <a:tcPr/>
                </a:tc>
                <a:extLst>
                  <a:ext uri="{0D108BD9-81ED-4DB2-BD59-A6C34878D82A}">
                    <a16:rowId xmlns:a16="http://schemas.microsoft.com/office/drawing/2014/main" val="2462429435"/>
                  </a:ext>
                </a:extLst>
              </a:tr>
              <a:tr h="352213">
                <a:tc>
                  <a:txBody>
                    <a:bodyPr/>
                    <a:lstStyle/>
                    <a:p>
                      <a:pPr algn="ctr"/>
                      <a:r>
                        <a:rPr lang="en-US" sz="1300" dirty="0"/>
                        <a:t>3</a:t>
                      </a:r>
                      <a:endParaRPr lang="en-IN" sz="1300" dirty="0"/>
                    </a:p>
                  </a:txBody>
                  <a:tcPr/>
                </a:tc>
                <a:tc>
                  <a:txBody>
                    <a:bodyPr/>
                    <a:lstStyle/>
                    <a:p>
                      <a:pPr algn="ctr"/>
                      <a:r>
                        <a:rPr lang="en-US" sz="1300" dirty="0"/>
                        <a:t>316</a:t>
                      </a:r>
                      <a:endParaRPr lang="en-IN" sz="1300" dirty="0"/>
                    </a:p>
                  </a:txBody>
                  <a:tcPr/>
                </a:tc>
                <a:tc>
                  <a:txBody>
                    <a:bodyPr/>
                    <a:lstStyle/>
                    <a:p>
                      <a:pPr algn="ctr"/>
                      <a:r>
                        <a:rPr lang="en-US" sz="1300" dirty="0"/>
                        <a:t>0.375</a:t>
                      </a:r>
                      <a:endParaRPr lang="en-IN" sz="1300" dirty="0"/>
                    </a:p>
                  </a:txBody>
                  <a:tcPr/>
                </a:tc>
                <a:tc>
                  <a:txBody>
                    <a:bodyPr/>
                    <a:lstStyle/>
                    <a:p>
                      <a:pPr algn="ctr"/>
                      <a:r>
                        <a:rPr lang="en-US" sz="1300" dirty="0"/>
                        <a:t>172</a:t>
                      </a:r>
                      <a:endParaRPr lang="en-IN" sz="1300" dirty="0"/>
                    </a:p>
                  </a:txBody>
                  <a:tcPr/>
                </a:tc>
                <a:tc>
                  <a:txBody>
                    <a:bodyPr/>
                    <a:lstStyle/>
                    <a:p>
                      <a:pPr algn="ctr"/>
                      <a:r>
                        <a:rPr lang="en-US" sz="1300" dirty="0"/>
                        <a:t>0.544</a:t>
                      </a:r>
                      <a:endParaRPr lang="en-IN" sz="1300" dirty="0"/>
                    </a:p>
                  </a:txBody>
                  <a:tcPr/>
                </a:tc>
                <a:tc>
                  <a:txBody>
                    <a:bodyPr/>
                    <a:lstStyle/>
                    <a:p>
                      <a:pPr algn="ctr"/>
                      <a:r>
                        <a:rPr lang="en-US" sz="1300" dirty="0"/>
                        <a:t>430</a:t>
                      </a:r>
                      <a:endParaRPr lang="en-IN" sz="1300" dirty="0"/>
                    </a:p>
                  </a:txBody>
                  <a:tcPr/>
                </a:tc>
                <a:tc>
                  <a:txBody>
                    <a:bodyPr/>
                    <a:lstStyle/>
                    <a:p>
                      <a:pPr algn="ctr"/>
                      <a:r>
                        <a:rPr lang="en-US" sz="1300" dirty="0"/>
                        <a:t>1.36</a:t>
                      </a:r>
                      <a:endParaRPr lang="en-IN" sz="1300" dirty="0"/>
                    </a:p>
                  </a:txBody>
                  <a:tcPr/>
                </a:tc>
                <a:tc>
                  <a:txBody>
                    <a:bodyPr/>
                    <a:lstStyle/>
                    <a:p>
                      <a:pPr algn="ctr"/>
                      <a:r>
                        <a:rPr lang="en-US" sz="1300" dirty="0"/>
                        <a:t>0.51</a:t>
                      </a:r>
                      <a:endParaRPr lang="en-IN" sz="1300" dirty="0"/>
                    </a:p>
                  </a:txBody>
                  <a:tcPr/>
                </a:tc>
                <a:extLst>
                  <a:ext uri="{0D108BD9-81ED-4DB2-BD59-A6C34878D82A}">
                    <a16:rowId xmlns:a16="http://schemas.microsoft.com/office/drawing/2014/main" val="2313517843"/>
                  </a:ext>
                </a:extLst>
              </a:tr>
              <a:tr h="352213">
                <a:tc>
                  <a:txBody>
                    <a:bodyPr/>
                    <a:lstStyle/>
                    <a:p>
                      <a:pPr algn="ctr"/>
                      <a:r>
                        <a:rPr lang="en-US" sz="1300" dirty="0"/>
                        <a:t>4</a:t>
                      </a:r>
                      <a:endParaRPr lang="en-IN" sz="1300" dirty="0"/>
                    </a:p>
                  </a:txBody>
                  <a:tcPr/>
                </a:tc>
                <a:tc>
                  <a:txBody>
                    <a:bodyPr/>
                    <a:lstStyle/>
                    <a:p>
                      <a:pPr algn="ctr"/>
                      <a:r>
                        <a:rPr lang="en-US" sz="1300" dirty="0"/>
                        <a:t>144</a:t>
                      </a:r>
                      <a:endParaRPr lang="en-IN" sz="1300" dirty="0"/>
                    </a:p>
                  </a:txBody>
                  <a:tcPr/>
                </a:tc>
                <a:tc>
                  <a:txBody>
                    <a:bodyPr/>
                    <a:lstStyle/>
                    <a:p>
                      <a:pPr algn="ctr"/>
                      <a:r>
                        <a:rPr lang="en-US" sz="1300" dirty="0"/>
                        <a:t>0.171</a:t>
                      </a:r>
                      <a:endParaRPr lang="en-IN" sz="1300" dirty="0"/>
                    </a:p>
                  </a:txBody>
                  <a:tcPr/>
                </a:tc>
                <a:tc>
                  <a:txBody>
                    <a:bodyPr/>
                    <a:lstStyle/>
                    <a:p>
                      <a:pPr algn="ctr"/>
                      <a:r>
                        <a:rPr lang="en-US" sz="1300" dirty="0"/>
                        <a:t>90</a:t>
                      </a:r>
                      <a:endParaRPr lang="en-IN" sz="1300" dirty="0"/>
                    </a:p>
                  </a:txBody>
                  <a:tcPr/>
                </a:tc>
                <a:tc>
                  <a:txBody>
                    <a:bodyPr/>
                    <a:lstStyle/>
                    <a:p>
                      <a:pPr algn="ctr"/>
                      <a:r>
                        <a:rPr lang="en-US" sz="1300" dirty="0"/>
                        <a:t>0.626</a:t>
                      </a:r>
                      <a:endParaRPr lang="en-IN" sz="1300" dirty="0"/>
                    </a:p>
                  </a:txBody>
                  <a:tcPr/>
                </a:tc>
                <a:tc>
                  <a:txBody>
                    <a:bodyPr/>
                    <a:lstStyle/>
                    <a:p>
                      <a:pPr algn="ctr"/>
                      <a:r>
                        <a:rPr lang="en-US" sz="1300" dirty="0"/>
                        <a:t>210</a:t>
                      </a:r>
                      <a:endParaRPr lang="en-IN" sz="1300" dirty="0"/>
                    </a:p>
                  </a:txBody>
                  <a:tcPr/>
                </a:tc>
                <a:tc>
                  <a:txBody>
                    <a:bodyPr/>
                    <a:lstStyle/>
                    <a:p>
                      <a:pPr algn="ctr"/>
                      <a:r>
                        <a:rPr lang="en-US" sz="1300" dirty="0"/>
                        <a:t>1.46</a:t>
                      </a:r>
                      <a:endParaRPr lang="en-IN" sz="1300" dirty="0"/>
                    </a:p>
                  </a:txBody>
                  <a:tcPr/>
                </a:tc>
                <a:tc>
                  <a:txBody>
                    <a:bodyPr/>
                    <a:lstStyle/>
                    <a:p>
                      <a:pPr algn="ctr"/>
                      <a:r>
                        <a:rPr lang="en-US" sz="1300" dirty="0"/>
                        <a:t>0.25</a:t>
                      </a:r>
                      <a:endParaRPr lang="en-IN" sz="1300" dirty="0"/>
                    </a:p>
                  </a:txBody>
                  <a:tcPr/>
                </a:tc>
                <a:extLst>
                  <a:ext uri="{0D108BD9-81ED-4DB2-BD59-A6C34878D82A}">
                    <a16:rowId xmlns:a16="http://schemas.microsoft.com/office/drawing/2014/main" val="3741789849"/>
                  </a:ext>
                </a:extLst>
              </a:tr>
              <a:tr h="352213">
                <a:tc>
                  <a:txBody>
                    <a:bodyPr/>
                    <a:lstStyle/>
                    <a:p>
                      <a:pPr algn="ctr"/>
                      <a:r>
                        <a:rPr lang="en-US" sz="1300" dirty="0"/>
                        <a:t>5</a:t>
                      </a:r>
                      <a:endParaRPr lang="en-IN" sz="1300" dirty="0"/>
                    </a:p>
                  </a:txBody>
                  <a:tcPr/>
                </a:tc>
                <a:tc>
                  <a:txBody>
                    <a:bodyPr/>
                    <a:lstStyle/>
                    <a:p>
                      <a:pPr algn="ctr"/>
                      <a:r>
                        <a:rPr lang="en-US" sz="1300" dirty="0"/>
                        <a:t>54</a:t>
                      </a:r>
                      <a:endParaRPr lang="en-IN" sz="1300" dirty="0"/>
                    </a:p>
                  </a:txBody>
                  <a:tcPr/>
                </a:tc>
                <a:tc>
                  <a:txBody>
                    <a:bodyPr/>
                    <a:lstStyle/>
                    <a:p>
                      <a:pPr algn="ctr"/>
                      <a:r>
                        <a:rPr lang="en-US" sz="1300" dirty="0"/>
                        <a:t>0.064</a:t>
                      </a:r>
                      <a:endParaRPr lang="en-IN" sz="1300" dirty="0"/>
                    </a:p>
                  </a:txBody>
                  <a:tcPr/>
                </a:tc>
                <a:tc>
                  <a:txBody>
                    <a:bodyPr/>
                    <a:lstStyle/>
                    <a:p>
                      <a:pPr algn="ctr"/>
                      <a:r>
                        <a:rPr lang="en-US" sz="1300" dirty="0"/>
                        <a:t>39</a:t>
                      </a:r>
                      <a:endParaRPr lang="en-IN" sz="1300" dirty="0"/>
                    </a:p>
                  </a:txBody>
                  <a:tcPr/>
                </a:tc>
                <a:tc>
                  <a:txBody>
                    <a:bodyPr/>
                    <a:lstStyle/>
                    <a:p>
                      <a:pPr algn="ctr"/>
                      <a:r>
                        <a:rPr lang="en-US" sz="1300" dirty="0"/>
                        <a:t>0.722</a:t>
                      </a:r>
                      <a:endParaRPr lang="en-IN" sz="1300" dirty="0"/>
                    </a:p>
                  </a:txBody>
                  <a:tcPr/>
                </a:tc>
                <a:tc>
                  <a:txBody>
                    <a:bodyPr/>
                    <a:lstStyle/>
                    <a:p>
                      <a:pPr algn="ctr"/>
                      <a:r>
                        <a:rPr lang="en-US" sz="1300" dirty="0"/>
                        <a:t>60</a:t>
                      </a:r>
                      <a:endParaRPr lang="en-IN" sz="1300" dirty="0"/>
                    </a:p>
                  </a:txBody>
                  <a:tcPr/>
                </a:tc>
                <a:tc>
                  <a:txBody>
                    <a:bodyPr/>
                    <a:lstStyle/>
                    <a:p>
                      <a:pPr algn="ctr"/>
                      <a:r>
                        <a:rPr lang="en-US" sz="1300" dirty="0"/>
                        <a:t>1.11</a:t>
                      </a:r>
                      <a:endParaRPr lang="en-IN" sz="1300" dirty="0"/>
                    </a:p>
                  </a:txBody>
                  <a:tcPr/>
                </a:tc>
                <a:tc>
                  <a:txBody>
                    <a:bodyPr/>
                    <a:lstStyle/>
                    <a:p>
                      <a:pPr algn="ctr"/>
                      <a:r>
                        <a:rPr lang="en-US" sz="1300" dirty="0"/>
                        <a:t>0.07</a:t>
                      </a:r>
                      <a:endParaRPr lang="en-IN" sz="1300" dirty="0"/>
                    </a:p>
                  </a:txBody>
                  <a:tcPr/>
                </a:tc>
                <a:extLst>
                  <a:ext uri="{0D108BD9-81ED-4DB2-BD59-A6C34878D82A}">
                    <a16:rowId xmlns:a16="http://schemas.microsoft.com/office/drawing/2014/main" val="1490686464"/>
                  </a:ext>
                </a:extLst>
              </a:tr>
              <a:tr h="352213">
                <a:tc>
                  <a:txBody>
                    <a:bodyPr/>
                    <a:lstStyle/>
                    <a:p>
                      <a:pPr algn="ctr"/>
                      <a:r>
                        <a:rPr lang="en-US" sz="1300" dirty="0"/>
                        <a:t>6</a:t>
                      </a:r>
                      <a:endParaRPr lang="en-IN" sz="1300" dirty="0"/>
                    </a:p>
                  </a:txBody>
                  <a:tcPr/>
                </a:tc>
                <a:tc>
                  <a:txBody>
                    <a:bodyPr/>
                    <a:lstStyle/>
                    <a:p>
                      <a:pPr algn="ctr"/>
                      <a:r>
                        <a:rPr lang="en-US" sz="1300" dirty="0"/>
                        <a:t>15</a:t>
                      </a:r>
                      <a:endParaRPr lang="en-IN" sz="1300" dirty="0"/>
                    </a:p>
                  </a:txBody>
                  <a:tcPr/>
                </a:tc>
                <a:tc>
                  <a:txBody>
                    <a:bodyPr/>
                    <a:lstStyle/>
                    <a:p>
                      <a:pPr algn="ctr"/>
                      <a:r>
                        <a:rPr lang="en-US" sz="1300" dirty="0"/>
                        <a:t>0.018</a:t>
                      </a:r>
                      <a:endParaRPr lang="en-IN" sz="1300" dirty="0"/>
                    </a:p>
                  </a:txBody>
                  <a:tcPr/>
                </a:tc>
                <a:tc>
                  <a:txBody>
                    <a:bodyPr/>
                    <a:lstStyle/>
                    <a:p>
                      <a:pPr algn="ctr"/>
                      <a:r>
                        <a:rPr lang="en-US" sz="1300" dirty="0"/>
                        <a:t>12</a:t>
                      </a:r>
                      <a:endParaRPr lang="en-IN" sz="1300" dirty="0"/>
                    </a:p>
                  </a:txBody>
                  <a:tcPr/>
                </a:tc>
                <a:tc>
                  <a:txBody>
                    <a:bodyPr/>
                    <a:lstStyle/>
                    <a:p>
                      <a:pPr algn="ctr"/>
                      <a:r>
                        <a:rPr lang="en-US" sz="1300" dirty="0"/>
                        <a:t>0.800</a:t>
                      </a:r>
                      <a:endParaRPr lang="en-IN" sz="1300" dirty="0"/>
                    </a:p>
                  </a:txBody>
                  <a:tcPr/>
                </a:tc>
                <a:tc>
                  <a:txBody>
                    <a:bodyPr/>
                    <a:lstStyle/>
                    <a:p>
                      <a:pPr algn="ctr"/>
                      <a:r>
                        <a:rPr lang="en-US" sz="1300" dirty="0"/>
                        <a:t>30</a:t>
                      </a:r>
                      <a:endParaRPr lang="en-IN" sz="1300" dirty="0"/>
                    </a:p>
                  </a:txBody>
                  <a:tcPr/>
                </a:tc>
                <a:tc>
                  <a:txBody>
                    <a:bodyPr/>
                    <a:lstStyle/>
                    <a:p>
                      <a:pPr algn="ctr"/>
                      <a:r>
                        <a:rPr lang="en-US" sz="1300" dirty="0"/>
                        <a:t>2.00</a:t>
                      </a:r>
                      <a:endParaRPr lang="en-IN" sz="1300" dirty="0"/>
                    </a:p>
                  </a:txBody>
                  <a:tcPr/>
                </a:tc>
                <a:tc>
                  <a:txBody>
                    <a:bodyPr/>
                    <a:lstStyle/>
                    <a:p>
                      <a:pPr algn="ctr"/>
                      <a:r>
                        <a:rPr lang="en-US" sz="1300" dirty="0"/>
                        <a:t>0.04</a:t>
                      </a:r>
                      <a:endParaRPr lang="en-IN" sz="1300" dirty="0"/>
                    </a:p>
                  </a:txBody>
                  <a:tcPr/>
                </a:tc>
                <a:extLst>
                  <a:ext uri="{0D108BD9-81ED-4DB2-BD59-A6C34878D82A}">
                    <a16:rowId xmlns:a16="http://schemas.microsoft.com/office/drawing/2014/main" val="2228660673"/>
                  </a:ext>
                </a:extLst>
              </a:tr>
              <a:tr h="352213">
                <a:tc>
                  <a:txBody>
                    <a:bodyPr/>
                    <a:lstStyle/>
                    <a:p>
                      <a:pPr algn="ctr"/>
                      <a:r>
                        <a:rPr lang="en-US" sz="1300" dirty="0"/>
                        <a:t>7</a:t>
                      </a:r>
                      <a:endParaRPr lang="en-IN" sz="1300" dirty="0"/>
                    </a:p>
                  </a:txBody>
                  <a:tcPr/>
                </a:tc>
                <a:tc>
                  <a:txBody>
                    <a:bodyPr/>
                    <a:lstStyle/>
                    <a:p>
                      <a:pPr algn="ctr"/>
                      <a:r>
                        <a:rPr lang="en-US" sz="1300" dirty="0"/>
                        <a:t>3</a:t>
                      </a:r>
                      <a:endParaRPr lang="en-IN" sz="1300" dirty="0"/>
                    </a:p>
                  </a:txBody>
                  <a:tcPr/>
                </a:tc>
                <a:tc>
                  <a:txBody>
                    <a:bodyPr/>
                    <a:lstStyle/>
                    <a:p>
                      <a:pPr algn="ctr"/>
                      <a:r>
                        <a:rPr lang="en-US" sz="1300" dirty="0"/>
                        <a:t>0.004</a:t>
                      </a:r>
                      <a:endParaRPr lang="en-IN" sz="1300" dirty="0"/>
                    </a:p>
                  </a:txBody>
                  <a:tcPr/>
                </a:tc>
                <a:tc>
                  <a:txBody>
                    <a:bodyPr/>
                    <a:lstStyle/>
                    <a:p>
                      <a:pPr algn="ctr"/>
                      <a:r>
                        <a:rPr lang="en-US" sz="1300" dirty="0"/>
                        <a:t>3</a:t>
                      </a:r>
                      <a:endParaRPr lang="en-IN" sz="1300" dirty="0"/>
                    </a:p>
                  </a:txBody>
                  <a:tcPr/>
                </a:tc>
                <a:tc>
                  <a:txBody>
                    <a:bodyPr/>
                    <a:lstStyle/>
                    <a:p>
                      <a:pPr algn="ctr"/>
                      <a:r>
                        <a:rPr lang="en-US" sz="1300" dirty="0"/>
                        <a:t>1.000</a:t>
                      </a:r>
                      <a:endParaRPr lang="en-IN" sz="1300" dirty="0"/>
                    </a:p>
                  </a:txBody>
                  <a:tcPr/>
                </a:tc>
                <a:tc>
                  <a:txBody>
                    <a:bodyPr/>
                    <a:lstStyle/>
                    <a:p>
                      <a:pPr algn="ctr"/>
                      <a:r>
                        <a:rPr lang="en-US" sz="1300" dirty="0"/>
                        <a:t>10</a:t>
                      </a:r>
                      <a:endParaRPr lang="en-IN" sz="1300" dirty="0"/>
                    </a:p>
                  </a:txBody>
                  <a:tcPr/>
                </a:tc>
                <a:tc>
                  <a:txBody>
                    <a:bodyPr/>
                    <a:lstStyle/>
                    <a:p>
                      <a:pPr algn="ctr"/>
                      <a:r>
                        <a:rPr lang="en-US" sz="1300" dirty="0"/>
                        <a:t>3.33</a:t>
                      </a:r>
                      <a:endParaRPr lang="en-IN" sz="1300" dirty="0"/>
                    </a:p>
                  </a:txBody>
                  <a:tcPr/>
                </a:tc>
                <a:tc>
                  <a:txBody>
                    <a:bodyPr/>
                    <a:lstStyle/>
                    <a:p>
                      <a:pPr algn="ctr"/>
                      <a:r>
                        <a:rPr lang="en-US" sz="1300" dirty="0"/>
                        <a:t>0.01</a:t>
                      </a:r>
                      <a:endParaRPr lang="en-IN" sz="1300" dirty="0"/>
                    </a:p>
                  </a:txBody>
                  <a:tcPr/>
                </a:tc>
                <a:extLst>
                  <a:ext uri="{0D108BD9-81ED-4DB2-BD59-A6C34878D82A}">
                    <a16:rowId xmlns:a16="http://schemas.microsoft.com/office/drawing/2014/main" val="4040636222"/>
                  </a:ext>
                </a:extLst>
              </a:tr>
              <a:tr h="352213">
                <a:tc>
                  <a:txBody>
                    <a:bodyPr/>
                    <a:lstStyle/>
                    <a:p>
                      <a:pPr algn="ctr"/>
                      <a:r>
                        <a:rPr lang="en-US" sz="1300" dirty="0"/>
                        <a:t>8</a:t>
                      </a:r>
                      <a:endParaRPr lang="en-IN" sz="1300" dirty="0"/>
                    </a:p>
                  </a:txBody>
                  <a:tcPr/>
                </a:tc>
                <a:tc>
                  <a:txBody>
                    <a:bodyPr/>
                    <a:lstStyle/>
                    <a:p>
                      <a:pPr algn="ctr"/>
                      <a:r>
                        <a:rPr lang="en-US" sz="1300" dirty="0"/>
                        <a:t>0</a:t>
                      </a:r>
                      <a:endParaRPr lang="en-IN" sz="1300" dirty="0"/>
                    </a:p>
                  </a:txBody>
                  <a:tcPr/>
                </a:tc>
                <a:tc>
                  <a:txBody>
                    <a:bodyPr/>
                    <a:lstStyle/>
                    <a:p>
                      <a:pPr algn="ctr"/>
                      <a:r>
                        <a:rPr lang="en-US" sz="1300" dirty="0"/>
                        <a:t>0.000</a:t>
                      </a:r>
                      <a:endParaRPr lang="en-IN" sz="1300" dirty="0"/>
                    </a:p>
                  </a:txBody>
                  <a:tcPr/>
                </a:tc>
                <a:tc>
                  <a:txBody>
                    <a:bodyPr/>
                    <a:lstStyle/>
                    <a:p>
                      <a:pPr algn="ctr"/>
                      <a:r>
                        <a:rPr lang="en-US" sz="1300" dirty="0"/>
                        <a:t>-</a:t>
                      </a:r>
                      <a:endParaRPr lang="en-IN" sz="1300" dirty="0"/>
                    </a:p>
                  </a:txBody>
                  <a:tcPr/>
                </a:tc>
                <a:tc>
                  <a:txBody>
                    <a:bodyPr/>
                    <a:lstStyle/>
                    <a:p>
                      <a:pPr algn="ctr"/>
                      <a:endParaRPr lang="en-IN" sz="1300"/>
                    </a:p>
                  </a:txBody>
                  <a:tcPr/>
                </a:tc>
                <a:tc>
                  <a:txBody>
                    <a:bodyPr/>
                    <a:lstStyle/>
                    <a:p>
                      <a:pPr algn="ctr"/>
                      <a:r>
                        <a:rPr lang="en-US" sz="1300" dirty="0"/>
                        <a:t>Total = 1665</a:t>
                      </a:r>
                      <a:endParaRPr lang="en-IN" sz="1300" dirty="0"/>
                    </a:p>
                  </a:txBody>
                  <a:tcPr/>
                </a:tc>
                <a:tc>
                  <a:txBody>
                    <a:bodyPr/>
                    <a:lstStyle/>
                    <a:p>
                      <a:pPr algn="ctr"/>
                      <a:endParaRPr lang="en-IN" sz="1300" dirty="0"/>
                    </a:p>
                  </a:txBody>
                  <a:tcPr/>
                </a:tc>
                <a:tc>
                  <a:txBody>
                    <a:bodyPr/>
                    <a:lstStyle/>
                    <a:p>
                      <a:pPr algn="ctr"/>
                      <a:r>
                        <a:rPr lang="en-US" sz="1300" dirty="0"/>
                        <a:t>Total = 1.98</a:t>
                      </a:r>
                      <a:endParaRPr lang="en-IN" sz="1300" dirty="0"/>
                    </a:p>
                  </a:txBody>
                  <a:tcPr/>
                </a:tc>
                <a:extLst>
                  <a:ext uri="{0D108BD9-81ED-4DB2-BD59-A6C34878D82A}">
                    <a16:rowId xmlns:a16="http://schemas.microsoft.com/office/drawing/2014/main" val="505272544"/>
                  </a:ext>
                </a:extLst>
              </a:tr>
            </a:tbl>
          </a:graphicData>
        </a:graphic>
      </p:graphicFrame>
      <p:sp>
        <p:nvSpPr>
          <p:cNvPr id="8" name="Slide Number Placeholder 4">
            <a:extLst>
              <a:ext uri="{FF2B5EF4-FFF2-40B4-BE49-F238E27FC236}">
                <a16:creationId xmlns:a16="http://schemas.microsoft.com/office/drawing/2014/main" id="{0D7A6CD5-19D6-4717-819B-35EE2C810035}"/>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7570601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Population Demography: Survivorship</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3714750" cy="4518300"/>
          </a:xfrm>
        </p:spPr>
        <p:txBody>
          <a:bodyPr/>
          <a:lstStyle/>
          <a:p>
            <a:pPr>
              <a:spcBef>
                <a:spcPts val="600"/>
              </a:spcBef>
              <a:spcAft>
                <a:spcPts val="1200"/>
              </a:spcAft>
            </a:pPr>
            <a:r>
              <a:rPr lang="en-US" sz="2000" dirty="0"/>
              <a:t>Survivorship</a:t>
            </a:r>
          </a:p>
          <a:p>
            <a:pPr marL="342900" indent="-342900">
              <a:spcBef>
                <a:spcPts val="600"/>
              </a:spcBef>
              <a:spcAft>
                <a:spcPts val="1200"/>
              </a:spcAft>
              <a:buFont typeface="Arial" panose="020B0604020202020204" pitchFamily="34" charset="0"/>
              <a:buChar char="•"/>
            </a:pPr>
            <a:r>
              <a:rPr lang="en-US" sz="2000" dirty="0"/>
              <a:t>Percent of an original population that survives to a given age.</a:t>
            </a:r>
          </a:p>
          <a:p>
            <a:pPr>
              <a:spcBef>
                <a:spcPts val="600"/>
              </a:spcBef>
              <a:spcAft>
                <a:spcPts val="1200"/>
              </a:spcAft>
            </a:pPr>
            <a:r>
              <a:rPr lang="en-US" sz="2000" dirty="0"/>
              <a:t>Survivorship curve</a:t>
            </a:r>
          </a:p>
          <a:p>
            <a:pPr marL="342900" indent="-342900">
              <a:spcBef>
                <a:spcPts val="600"/>
              </a:spcBef>
              <a:spcAft>
                <a:spcPts val="1200"/>
              </a:spcAft>
              <a:buFont typeface="Arial" panose="020B0604020202020204" pitchFamily="34" charset="0"/>
              <a:buChar char="•"/>
            </a:pPr>
            <a:r>
              <a:rPr lang="en-US" sz="2000" dirty="0"/>
              <a:t>Express some aspects of age distribution.</a:t>
            </a:r>
          </a:p>
        </p:txBody>
      </p:sp>
      <p:pic>
        <p:nvPicPr>
          <p:cNvPr id="8" name="Picture 3" descr="A graph of the survivorship curves through tim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149088" y="1489417"/>
            <a:ext cx="4864044" cy="384048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54.10</a:t>
            </a:r>
          </a:p>
        </p:txBody>
      </p:sp>
      <p:sp>
        <p:nvSpPr>
          <p:cNvPr id="5" name="Text Placeholder 5">
            <a:extLst>
              <a:ext uri="{FF2B5EF4-FFF2-40B4-BE49-F238E27FC236}">
                <a16:creationId xmlns:a16="http://schemas.microsoft.com/office/drawing/2014/main" id="{8C805BBF-85C6-4437-B62E-D92D24EC5E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661854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An Actual Survivorship Curve</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3937000" cy="4681728"/>
          </a:xfrm>
        </p:spPr>
        <p:txBody>
          <a:bodyPr/>
          <a:lstStyle/>
          <a:p>
            <a:pPr>
              <a:spcBef>
                <a:spcPts val="600"/>
              </a:spcBef>
              <a:spcAft>
                <a:spcPts val="1200"/>
              </a:spcAft>
            </a:pPr>
            <a:r>
              <a:rPr lang="en-US" sz="2000" dirty="0"/>
              <a:t>Survivorship</a:t>
            </a:r>
          </a:p>
          <a:p>
            <a:pPr marL="342900" indent="-342900">
              <a:spcBef>
                <a:spcPts val="600"/>
              </a:spcBef>
              <a:spcAft>
                <a:spcPts val="1200"/>
              </a:spcAft>
              <a:buFont typeface="Arial" panose="020B0604020202020204" pitchFamily="34" charset="0"/>
              <a:buChar char="•"/>
            </a:pPr>
            <a:r>
              <a:rPr lang="en-US" sz="2000" dirty="0"/>
              <a:t>Percent of an original population that survives to a given age.</a:t>
            </a:r>
          </a:p>
          <a:p>
            <a:pPr>
              <a:spcBef>
                <a:spcPts val="600"/>
              </a:spcBef>
              <a:spcAft>
                <a:spcPts val="1200"/>
              </a:spcAft>
            </a:pPr>
            <a:r>
              <a:rPr lang="en-US" sz="2000" dirty="0"/>
              <a:t>Survivorship curve</a:t>
            </a:r>
          </a:p>
          <a:p>
            <a:pPr marL="342900" indent="-342900">
              <a:spcBef>
                <a:spcPts val="600"/>
              </a:spcBef>
              <a:spcAft>
                <a:spcPts val="1200"/>
              </a:spcAft>
              <a:buFont typeface="Arial" panose="020B0604020202020204" pitchFamily="34" charset="0"/>
              <a:buChar char="•"/>
            </a:pPr>
            <a:r>
              <a:rPr lang="en-US" sz="2000" dirty="0"/>
              <a:t>Express some aspects of age distribution.</a:t>
            </a:r>
          </a:p>
        </p:txBody>
      </p:sp>
      <p:pic>
        <p:nvPicPr>
          <p:cNvPr id="8" name="Picture 3" descr="A graph represents the survivorship curve for a cohort of annual bluegras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7469"/>
          <a:stretch/>
        </p:blipFill>
        <p:spPr>
          <a:xfrm>
            <a:off x="4427159" y="1407553"/>
            <a:ext cx="4522743" cy="374904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1" y="6218910"/>
            <a:ext cx="1554480" cy="365760"/>
          </a:xfrm>
        </p:spPr>
        <p:txBody>
          <a:bodyPr/>
          <a:lstStyle/>
          <a:p>
            <a:r>
              <a:rPr lang="en-US" sz="1800" dirty="0"/>
              <a:t>Figure 54.11</a:t>
            </a:r>
          </a:p>
        </p:txBody>
      </p:sp>
      <p:sp>
        <p:nvSpPr>
          <p:cNvPr id="7" name="Text Placeholder 5">
            <a:extLst>
              <a:ext uri="{FF2B5EF4-FFF2-40B4-BE49-F238E27FC236}">
                <a16:creationId xmlns:a16="http://schemas.microsoft.com/office/drawing/2014/main" id="{DB94CFC8-917F-408E-8908-44FC5E469B2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334031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B3610-A9B0-41CC-A24D-A1A854A440F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Life History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B7C159F-9889-424E-BE58-DF0CB438767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Natural selection favors traits that maximize the number of surviving offspring left in the next generation by an individual organism</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factors affect this quantity.</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How long an individual lives.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How many young it produces each year.</a:t>
            </a:r>
          </a:p>
        </p:txBody>
      </p:sp>
      <p:sp>
        <p:nvSpPr>
          <p:cNvPr id="6" name="Slide Number Placeholder 3">
            <a:extLst>
              <a:ext uri="{FF2B5EF4-FFF2-40B4-BE49-F238E27FC236}">
                <a16:creationId xmlns:a16="http://schemas.microsoft.com/office/drawing/2014/main" id="{4E92479E-CD92-40CF-8A65-2C6A75BE2F0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7795359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Offspring and Adult Mortality</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8607002" cy="1491890"/>
          </a:xfrm>
        </p:spPr>
        <p:txBody>
          <a:bodyPr/>
          <a:lstStyle/>
          <a:p>
            <a:pPr>
              <a:spcBef>
                <a:spcPts val="600"/>
              </a:spcBef>
              <a:spcAft>
                <a:spcPts val="600"/>
              </a:spcAft>
            </a:pPr>
            <a:r>
              <a:rPr lang="en-US" dirty="0"/>
              <a:t>Life history</a:t>
            </a:r>
          </a:p>
          <a:p>
            <a:pPr marL="342900" indent="-342900">
              <a:spcBef>
                <a:spcPts val="600"/>
              </a:spcBef>
              <a:spcAft>
                <a:spcPts val="600"/>
              </a:spcAft>
              <a:buFont typeface="Arial" panose="020B0604020202020204" pitchFamily="34" charset="0"/>
              <a:buChar char="•"/>
            </a:pPr>
            <a:r>
              <a:rPr lang="en-US" dirty="0"/>
              <a:t>Complete life cycle of an organism.</a:t>
            </a:r>
          </a:p>
          <a:p>
            <a:pPr>
              <a:spcBef>
                <a:spcPts val="600"/>
              </a:spcBef>
              <a:spcAft>
                <a:spcPts val="600"/>
              </a:spcAft>
            </a:pPr>
            <a:r>
              <a:rPr lang="en-US" dirty="0"/>
              <a:t>Trade-off: limited resources vs increased reproduction</a:t>
            </a:r>
          </a:p>
        </p:txBody>
      </p:sp>
      <p:pic>
        <p:nvPicPr>
          <p:cNvPr id="8" name="Picture 3" descr="Annualized mortality in birds is linearly related to the number of offspring raised annually.">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90639" y="2819400"/>
            <a:ext cx="4962722" cy="338328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54.12</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81236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Cost of Reproduction</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1"/>
            <a:ext cx="8458200" cy="1631590"/>
          </a:xfrm>
        </p:spPr>
        <p:txBody>
          <a:bodyPr/>
          <a:lstStyle/>
          <a:p>
            <a:pPr>
              <a:spcBef>
                <a:spcPts val="624"/>
              </a:spcBef>
              <a:spcAft>
                <a:spcPts val="600"/>
              </a:spcAft>
            </a:pPr>
            <a:r>
              <a:rPr lang="en-US" sz="2000" dirty="0"/>
              <a:t>Collared flycatchers </a:t>
            </a:r>
            <a:r>
              <a:rPr lang="en-US" sz="2000" i="1" dirty="0"/>
              <a:t>(</a:t>
            </a:r>
            <a:r>
              <a:rPr lang="en-US" sz="2000" i="1" dirty="0" err="1"/>
              <a:t>Ficedula</a:t>
            </a:r>
            <a:r>
              <a:rPr lang="en-US" sz="2000" i="1" dirty="0"/>
              <a:t> </a:t>
            </a:r>
            <a:r>
              <a:rPr lang="en-US" sz="2000" i="1" dirty="0" err="1"/>
              <a:t>albicollis</a:t>
            </a:r>
            <a:r>
              <a:rPr lang="en-US" sz="2000" i="1" dirty="0"/>
              <a:t>)</a:t>
            </a:r>
          </a:p>
          <a:p>
            <a:pPr marL="342900" indent="-342900">
              <a:spcBef>
                <a:spcPts val="624"/>
              </a:spcBef>
              <a:spcAft>
                <a:spcPts val="600"/>
              </a:spcAft>
              <a:buClr>
                <a:schemeClr val="tx1"/>
              </a:buClr>
              <a:buFont typeface="Arial" panose="020B0604020202020204" pitchFamily="34" charset="0"/>
              <a:buChar char="•"/>
            </a:pPr>
            <a:r>
              <a:rPr lang="en-US" sz="2000" dirty="0"/>
              <a:t>Experiment demonstrates the trade-off between current reproductive effort and future reproductive success.</a:t>
            </a:r>
          </a:p>
          <a:p>
            <a:pPr marL="342900" indent="-342900">
              <a:spcBef>
                <a:spcPts val="624"/>
              </a:spcBef>
              <a:spcAft>
                <a:spcPts val="600"/>
              </a:spcAft>
              <a:buClr>
                <a:schemeClr val="tx1"/>
              </a:buClr>
              <a:buFont typeface="Arial" panose="020B0604020202020204" pitchFamily="34" charset="0"/>
              <a:buChar char="•"/>
            </a:pPr>
            <a:r>
              <a:rPr lang="en-US" sz="2000" dirty="0"/>
              <a:t>Cost of reproduction.</a:t>
            </a:r>
          </a:p>
        </p:txBody>
      </p:sp>
      <p:pic>
        <p:nvPicPr>
          <p:cNvPr id="10" name="Picture 3" descr="A collared flycatcher bird. A graph shows clutch size against change in clutch size with a decline.">
            <a:extLst>
              <a:ext uri="{FF2B5EF4-FFF2-40B4-BE49-F238E27FC236}">
                <a16:creationId xmlns:a16="http://schemas.microsoft.com/office/drawing/2014/main" id="{07F1CBFC-4885-44F4-AB32-FB5116EF8804}"/>
              </a:ext>
            </a:extLst>
          </p:cNvPr>
          <p:cNvPicPr>
            <a:picLocks noChangeAspect="1"/>
          </p:cNvPicPr>
          <p:nvPr/>
        </p:nvPicPr>
        <p:blipFill rotWithShape="1">
          <a:blip r:embed="rId2"/>
          <a:srcRect l="15838" t="11305" b="8089"/>
          <a:stretch/>
        </p:blipFill>
        <p:spPr>
          <a:xfrm>
            <a:off x="1998218" y="3116709"/>
            <a:ext cx="5147564" cy="3017520"/>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3246120" y="6239927"/>
            <a:ext cx="2651760" cy="182880"/>
          </a:xfrm>
        </p:spPr>
        <p:txBody>
          <a:bodyPr/>
          <a:lstStyle/>
          <a:p>
            <a:pPr algn="ctr"/>
            <a:r>
              <a:rPr lang="en-IN" sz="800" dirty="0">
                <a:solidFill>
                  <a:schemeClr val="tx1"/>
                </a:solidFill>
              </a:rPr>
              <a:t>(left) ©Christian </a:t>
            </a:r>
            <a:r>
              <a:rPr lang="en-IN" sz="800" dirty="0" err="1">
                <a:solidFill>
                  <a:schemeClr val="tx1"/>
                </a:solidFill>
              </a:rPr>
              <a:t>Kerihuel</a:t>
            </a:r>
            <a:r>
              <a:rPr lang="en-IN" sz="800" dirty="0">
                <a:solidFill>
                  <a:schemeClr val="tx1"/>
                </a:solidFill>
              </a:rPr>
              <a:t> </a:t>
            </a:r>
            <a:endParaRPr lang="en-US" sz="800" dirty="0">
              <a:solidFill>
                <a:schemeClr val="tx1"/>
              </a:solidFill>
            </a:endParaRP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54.13</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73408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B69F4D-4A22-45E7-956C-CEAE2114F6C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Survival of Offspring</a:t>
            </a:r>
          </a:p>
        </p:txBody>
      </p:sp>
      <p:sp>
        <p:nvSpPr>
          <p:cNvPr id="3" name="Content Placeholder 2">
            <a:extLst>
              <a:ext uri="{FF2B5EF4-FFF2-40B4-BE49-F238E27FC236}">
                <a16:creationId xmlns:a16="http://schemas.microsoft.com/office/drawing/2014/main" id="{BEAFE023-5517-4CF0-82CF-F7B8F71DE7B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terms of natural selection, the number of offspring produced is not as important as how many of those offspring themselves survive to reproduce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Balance between number of offspring and size of offspring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Larger offspring have a greater chance of survival.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Producing many small offspring may result in very low survival rates.</a:t>
            </a:r>
          </a:p>
        </p:txBody>
      </p:sp>
      <p:sp>
        <p:nvSpPr>
          <p:cNvPr id="6" name="Slide Number Placeholder 3">
            <a:extLst>
              <a:ext uri="{FF2B5EF4-FFF2-40B4-BE49-F238E27FC236}">
                <a16:creationId xmlns:a16="http://schemas.microsoft.com/office/drawing/2014/main" id="{3E8C542E-F0E3-493E-84CC-27A0B6FD67D1}"/>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855164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E95A-58F2-4246-8356-52BE83DCF03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Environmental Challenges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9BD54F7-E2C4-4800-B29A-51232832288F}"/>
              </a:ext>
            </a:extLst>
          </p:cNvPr>
          <p:cNvSpPr>
            <a:spLocks noGrp="1"/>
          </p:cNvSpPr>
          <p:nvPr>
            <p:ph sz="quarter" idx="11"/>
          </p:nvPr>
        </p:nvSpPr>
        <p:spPr/>
        <p:txBody>
          <a:bodyPr/>
          <a:lstStyle/>
          <a:p>
            <a:pPr lvl="0">
              <a:spcBef>
                <a:spcPts val="9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Ecology</a:t>
            </a:r>
          </a:p>
          <a:p>
            <a:pPr marL="347472" lvl="0" indent="-347472">
              <a:spcBef>
                <a:spcPts val="9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Study of how organisms relate to one another and to their environments.</a:t>
            </a:r>
          </a:p>
          <a:p>
            <a:pPr lvl="0">
              <a:spcBef>
                <a:spcPts val="9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Key elements of the environment</a:t>
            </a:r>
          </a:p>
          <a:p>
            <a:pPr marL="347472" lvl="0" indent="-347472">
              <a:spcBef>
                <a:spcPts val="9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a:t>
            </a:r>
          </a:p>
          <a:p>
            <a:pPr marL="347472" lvl="0" indent="-347472">
              <a:spcBef>
                <a:spcPts val="9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a:t>
            </a:r>
          </a:p>
          <a:p>
            <a:pPr marL="347472" lvl="0" indent="-347472">
              <a:spcBef>
                <a:spcPts val="9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Sunlight.</a:t>
            </a:r>
          </a:p>
          <a:p>
            <a:pPr marL="347472" lvl="0" indent="-347472">
              <a:spcBef>
                <a:spcPts val="9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Soil.</a:t>
            </a:r>
          </a:p>
        </p:txBody>
      </p:sp>
      <p:sp>
        <p:nvSpPr>
          <p:cNvPr id="6" name="Slide Number Placeholder 3">
            <a:extLst>
              <a:ext uri="{FF2B5EF4-FFF2-40B4-BE49-F238E27FC236}">
                <a16:creationId xmlns:a16="http://schemas.microsoft.com/office/drawing/2014/main" id="{0FE5F6BD-3CF4-436D-9976-44757CAB3169}"/>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5445165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Clutch Size and Offspring Size</a:t>
            </a:r>
          </a:p>
        </p:txBody>
      </p:sp>
      <p:pic>
        <p:nvPicPr>
          <p:cNvPr id="8" name="Picture 2" descr="A graph shows the relationship between clutch size and offspring siz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705302" y="1175631"/>
            <a:ext cx="5733395" cy="493776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54.14</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522570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Maternal Yolk and Offspring Size</a:t>
            </a:r>
            <a:endParaRPr lang="en-IN" dirty="0"/>
          </a:p>
        </p:txBody>
      </p:sp>
      <p:pic>
        <p:nvPicPr>
          <p:cNvPr id="10" name="Picture 2" descr="Three lizards sit on a rock. The middle lizard is large and fat, the right lizard is long and skinny, and the left lizard is short.">
            <a:extLst>
              <a:ext uri="{FF2B5EF4-FFF2-40B4-BE49-F238E27FC236}">
                <a16:creationId xmlns:a16="http://schemas.microsoft.com/office/drawing/2014/main" id="{07F1CBFC-4885-44F4-AB32-FB5116EF8804}"/>
              </a:ext>
            </a:extLst>
          </p:cNvPr>
          <p:cNvPicPr>
            <a:picLocks noChangeAspect="1"/>
          </p:cNvPicPr>
          <p:nvPr/>
        </p:nvPicPr>
        <p:blipFill>
          <a:blip r:embed="rId2"/>
          <a:stretch>
            <a:fillRect/>
          </a:stretch>
        </p:blipFill>
        <p:spPr>
          <a:xfrm>
            <a:off x="1969361" y="1242060"/>
            <a:ext cx="5205278" cy="4937760"/>
          </a:xfrm>
          <a:prstGeom prst="rect">
            <a:avLst/>
          </a:prstGeom>
        </p:spPr>
      </p:pic>
      <p:sp>
        <p:nvSpPr>
          <p:cNvPr id="4" name="Content Placeholder 3">
            <a:extLst>
              <a:ext uri="{FF2B5EF4-FFF2-40B4-BE49-F238E27FC236}">
                <a16:creationId xmlns:a16="http://schemas.microsoft.com/office/drawing/2014/main" id="{865066A5-6E80-4520-A44D-7927CB0EE2FF}"/>
              </a:ext>
            </a:extLst>
          </p:cNvPr>
          <p:cNvSpPr>
            <a:spLocks noGrp="1"/>
          </p:cNvSpPr>
          <p:nvPr>
            <p:ph sz="quarter" idx="15"/>
          </p:nvPr>
        </p:nvSpPr>
        <p:spPr>
          <a:xfrm>
            <a:off x="3246120" y="6278027"/>
            <a:ext cx="2651760" cy="182880"/>
          </a:xfrm>
        </p:spPr>
        <p:txBody>
          <a:bodyPr/>
          <a:lstStyle/>
          <a:p>
            <a:pPr algn="ctr"/>
            <a:r>
              <a:rPr lang="en-IN" sz="800" dirty="0">
                <a:solidFill>
                  <a:schemeClr val="tx1"/>
                </a:solidFill>
              </a:rPr>
              <a:t>Barry </a:t>
            </a:r>
            <a:r>
              <a:rPr lang="en-IN" sz="800" dirty="0" err="1">
                <a:solidFill>
                  <a:schemeClr val="tx1"/>
                </a:solidFill>
              </a:rPr>
              <a:t>Sinervo</a:t>
            </a:r>
            <a:r>
              <a:rPr lang="en-IN" sz="800" dirty="0">
                <a:solidFill>
                  <a:schemeClr val="tx1"/>
                </a:solidFill>
              </a:rPr>
              <a:t> </a:t>
            </a:r>
            <a:endParaRPr lang="en-US" sz="800" dirty="0">
              <a:solidFill>
                <a:schemeClr val="tx1"/>
              </a:solidFill>
            </a:endParaRPr>
          </a:p>
        </p:txBody>
      </p:sp>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54.15</a:t>
            </a:r>
          </a:p>
        </p:txBody>
      </p:sp>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123788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49138-6C53-4589-8CD3-E57DA0BA781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Age at First Reproduction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D57184-217F-40AB-988A-4F366E058D4D}"/>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Age at first reproduction correlates with life span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Long-lived species delay reproduction.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Advantage: juveniles gain experience before high cost of reproduction.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Short-lived species reproduce early.</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Time is important; delay may mean no offspring.</a:t>
            </a:r>
          </a:p>
        </p:txBody>
      </p:sp>
      <p:sp>
        <p:nvSpPr>
          <p:cNvPr id="6" name="Slide Number Placeholder 3">
            <a:extLst>
              <a:ext uri="{FF2B5EF4-FFF2-40B4-BE49-F238E27FC236}">
                <a16:creationId xmlns:a16="http://schemas.microsoft.com/office/drawing/2014/main" id="{EEF8F266-D575-43F3-858C-B2279AEA91C9}"/>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0361986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1162F-B932-4317-8BBF-F7BC5588280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Environmental Limits to Population Growth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733985A-FA64-4D9F-B6DD-2F5672CEEFE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Populations often remain the same size regardless of the number of offspring born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Exponential growth model applies to populations with no growth limits</a:t>
            </a:r>
          </a:p>
          <a:p>
            <a:pPr algn="ctr">
              <a:spcBef>
                <a:spcPts val="600"/>
              </a:spcBef>
              <a:spcAft>
                <a:spcPts val="1200"/>
              </a:spcAft>
              <a:buClr>
                <a:srgbClr val="003B48"/>
              </a:buClr>
            </a:pPr>
            <a:r>
              <a:rPr lang="en-US" i="1" dirty="0"/>
              <a:t>r</a:t>
            </a:r>
            <a:r>
              <a:rPr lang="en-US" dirty="0"/>
              <a:t> = (</a:t>
            </a:r>
            <a:r>
              <a:rPr lang="en-US" i="1" dirty="0"/>
              <a:t>b</a:t>
            </a:r>
            <a:r>
              <a:rPr lang="en-US" dirty="0"/>
              <a:t> − </a:t>
            </a:r>
            <a:r>
              <a:rPr lang="en-US" i="1" dirty="0"/>
              <a:t>d</a:t>
            </a:r>
            <a:r>
              <a:rPr lang="en-US" dirty="0"/>
              <a:t>) + (</a:t>
            </a:r>
            <a:r>
              <a:rPr lang="en-US" i="1" dirty="0" err="1"/>
              <a:t>i</a:t>
            </a:r>
            <a:r>
              <a:rPr lang="en-US" dirty="0"/>
              <a:t> − </a:t>
            </a:r>
            <a:r>
              <a:rPr lang="en-US" i="1" dirty="0"/>
              <a:t>e</a:t>
            </a:r>
            <a:r>
              <a:rPr lang="en-US" dirty="0"/>
              <a:t>)</a:t>
            </a:r>
            <a:endParaRPr lang="en-US" dirty="0">
              <a:solidFill>
                <a:srgbClr val="000000"/>
              </a:solidFill>
              <a:latin typeface="Arial" panose="020B0604020202020204" pitchFamily="34" charset="0"/>
              <a:ea typeface="Verdana" panose="020B0604030504040204" pitchFamily="34" charset="0"/>
            </a:endParaRP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 rate of population increase; </a:t>
            </a:r>
            <a:r>
              <a:rPr lang="en-US" i="1" dirty="0">
                <a:solidFill>
                  <a:srgbClr val="000000"/>
                </a:solidFill>
                <a:latin typeface="Arial" panose="020B0604020202020204" pitchFamily="34" charset="0"/>
                <a:ea typeface="Verdana" panose="020B0604030504040204" pitchFamily="34" charset="0"/>
              </a:rPr>
              <a:t>b</a:t>
            </a:r>
            <a:r>
              <a:rPr lang="en-US" dirty="0">
                <a:solidFill>
                  <a:srgbClr val="000000"/>
                </a:solidFill>
                <a:latin typeface="Arial" panose="020B0604020202020204" pitchFamily="34" charset="0"/>
                <a:ea typeface="Verdana" panose="020B0604030504040204" pitchFamily="34" charset="0"/>
              </a:rPr>
              <a:t> = birth rate; </a:t>
            </a:r>
            <a:r>
              <a:rPr lang="en-US" i="1" dirty="0">
                <a:solidFill>
                  <a:srgbClr val="000000"/>
                </a:solidFill>
                <a:latin typeface="Arial" panose="020B0604020202020204" pitchFamily="34" charset="0"/>
                <a:ea typeface="Verdana" panose="020B0604030504040204" pitchFamily="34" charset="0"/>
              </a:rPr>
              <a:t>d</a:t>
            </a:r>
            <a:r>
              <a:rPr lang="en-US" dirty="0">
                <a:solidFill>
                  <a:srgbClr val="000000"/>
                </a:solidFill>
                <a:latin typeface="Arial" panose="020B0604020202020204" pitchFamily="34" charset="0"/>
                <a:ea typeface="Verdana" panose="020B0604030504040204" pitchFamily="34" charset="0"/>
              </a:rPr>
              <a:t> = death rate; </a:t>
            </a:r>
            <a:r>
              <a:rPr lang="en-US" i="1" dirty="0" err="1">
                <a:solidFill>
                  <a:srgbClr val="000000"/>
                </a:solidFill>
                <a:latin typeface="Arial" panose="020B0604020202020204" pitchFamily="34" charset="0"/>
                <a:ea typeface="Verdana" panose="020B0604030504040204" pitchFamily="34" charset="0"/>
              </a:rPr>
              <a:t>i</a:t>
            </a:r>
            <a:r>
              <a:rPr lang="en-US" dirty="0">
                <a:solidFill>
                  <a:srgbClr val="000000"/>
                </a:solidFill>
                <a:latin typeface="Arial" panose="020B0604020202020204" pitchFamily="34" charset="0"/>
                <a:ea typeface="Verdana" panose="020B0604030504040204" pitchFamily="34" charset="0"/>
              </a:rPr>
              <a:t> = immigration; </a:t>
            </a:r>
            <a:r>
              <a:rPr lang="en-US" i="1" dirty="0">
                <a:solidFill>
                  <a:srgbClr val="000000"/>
                </a:solidFill>
                <a:latin typeface="Arial" panose="020B0604020202020204" pitchFamily="34" charset="0"/>
                <a:ea typeface="Verdana" panose="020B0604030504040204" pitchFamily="34" charset="0"/>
              </a:rPr>
              <a:t>e</a:t>
            </a:r>
            <a:r>
              <a:rPr lang="en-US" dirty="0">
                <a:solidFill>
                  <a:srgbClr val="000000"/>
                </a:solidFill>
                <a:latin typeface="Arial" panose="020B0604020202020204" pitchFamily="34" charset="0"/>
                <a:ea typeface="Verdana" panose="020B0604030504040204" pitchFamily="34" charset="0"/>
              </a:rPr>
              <a:t> = emigration</a:t>
            </a:r>
          </a:p>
        </p:txBody>
      </p:sp>
      <p:sp>
        <p:nvSpPr>
          <p:cNvPr id="6" name="Slide Number Placeholder 3">
            <a:extLst>
              <a:ext uri="{FF2B5EF4-FFF2-40B4-BE49-F238E27FC236}">
                <a16:creationId xmlns:a16="http://schemas.microsoft.com/office/drawing/2014/main" id="{2572E052-EDCD-4851-B6F5-BBA48348411E}"/>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4546237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CB9D0-DF2A-4F1E-B8B7-B2FB59A40DA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Biotic Potential</a:t>
            </a:r>
            <a:endParaRPr lang="en-IN" dirty="0"/>
          </a:p>
        </p:txBody>
      </p:sp>
      <p:sp>
        <p:nvSpPr>
          <p:cNvPr id="3" name="Content Placeholder 2">
            <a:extLst>
              <a:ext uri="{FF2B5EF4-FFF2-40B4-BE49-F238E27FC236}">
                <a16:creationId xmlns:a16="http://schemas.microsoft.com/office/drawing/2014/main" id="{10B53CAA-60C1-4CDA-8FC5-C7A612A69E98}"/>
              </a:ext>
            </a:extLst>
          </p:cNvPr>
          <p:cNvSpPr>
            <a:spLocks noGrp="1"/>
          </p:cNvSpPr>
          <p:nvPr>
            <p:ph sz="quarter" idx="11"/>
          </p:nvPr>
        </p:nvSpPr>
        <p:spPr/>
        <p:txBody>
          <a:bodyPr/>
          <a:lstStyle/>
          <a:p>
            <a:pPr marL="342900" indent="-342900">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Biotic potential: </a:t>
            </a:r>
            <a:r>
              <a:rPr lang="en-US" i="1" dirty="0">
                <a:solidFill>
                  <a:srgbClr val="000000"/>
                </a:solidFill>
                <a:latin typeface="Arial" panose="020B0604020202020204" pitchFamily="34" charset="0"/>
                <a:ea typeface="Verdana" panose="020B0604030504040204" pitchFamily="34" charset="0"/>
              </a:rPr>
              <a:t>e </a:t>
            </a:r>
            <a:r>
              <a:rPr lang="en-US"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i</a:t>
            </a:r>
            <a:r>
              <a:rPr lang="en-US" dirty="0">
                <a:solidFill>
                  <a:srgbClr val="000000"/>
                </a:solidFill>
                <a:latin typeface="Arial" panose="020B0604020202020204" pitchFamily="34" charset="0"/>
                <a:ea typeface="Verdana" panose="020B0604030504040204" pitchFamily="34" charset="0"/>
              </a:rPr>
              <a:t>, and there are no limits on population growth, then:</a:t>
            </a:r>
          </a:p>
        </p:txBody>
      </p:sp>
      <p:graphicFrame>
        <p:nvGraphicFramePr>
          <p:cNvPr id="10" name="Object 3">
            <a:extLst>
              <a:ext uri="{FF2B5EF4-FFF2-40B4-BE49-F238E27FC236}">
                <a16:creationId xmlns:a16="http://schemas.microsoft.com/office/drawing/2014/main" id="{530357C9-F81D-4DAE-BA93-57868ACC047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61199780"/>
              </p:ext>
            </p:extLst>
          </p:nvPr>
        </p:nvGraphicFramePr>
        <p:xfrm>
          <a:off x="3924360" y="2645995"/>
          <a:ext cx="1295280" cy="736560"/>
        </p:xfrm>
        <a:graphic>
          <a:graphicData uri="http://schemas.openxmlformats.org/presentationml/2006/ole">
            <mc:AlternateContent xmlns:mc="http://schemas.openxmlformats.org/markup-compatibility/2006">
              <mc:Choice xmlns:v="urn:schemas-microsoft-com:vml" Requires="v">
                <p:oleObj spid="_x0000_s3150" name="Equation" r:id="rId3" imgW="1295280" imgH="736560" progId="Equation.DSMT4">
                  <p:embed/>
                </p:oleObj>
              </mc:Choice>
              <mc:Fallback>
                <p:oleObj name="Equation" r:id="rId3" imgW="1295280" imgH="736560" progId="Equation.DSMT4">
                  <p:embed/>
                  <p:pic>
                    <p:nvPicPr>
                      <p:cNvPr id="9" name="Object 3">
                        <a:extLst>
                          <a:ext uri="{FF2B5EF4-FFF2-40B4-BE49-F238E27FC236}">
                            <a16:creationId xmlns:a16="http://schemas.microsoft.com/office/drawing/2014/main" id="{85B45C05-F191-47D6-A0D3-49EF02F9EE4E}"/>
                          </a:ext>
                          <a:ext uri="{C183D7F6-B498-43B3-948B-1728B52AA6E4}">
                            <adec:decorative xmlns:adec="http://schemas.microsoft.com/office/drawing/2017/decorative" val="1"/>
                          </a:ext>
                        </a:extLst>
                      </p:cNvPr>
                      <p:cNvPicPr/>
                      <p:nvPr/>
                    </p:nvPicPr>
                    <p:blipFill>
                      <a:blip r:embed="rId4"/>
                      <a:stretch>
                        <a:fillRect/>
                      </a:stretch>
                    </p:blipFill>
                    <p:spPr>
                      <a:xfrm>
                        <a:off x="3924360" y="2645995"/>
                        <a:ext cx="1295280" cy="73656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D6467956-B389-4E99-A0B2-2D1EB329FC2E}"/>
              </a:ext>
            </a:extLst>
          </p:cNvPr>
          <p:cNvSpPr>
            <a:spLocks noGrp="1"/>
          </p:cNvSpPr>
          <p:nvPr>
            <p:ph sz="quarter" idx="15"/>
          </p:nvPr>
        </p:nvSpPr>
        <p:spPr>
          <a:xfrm>
            <a:off x="342900" y="3803501"/>
            <a:ext cx="8458200" cy="1530275"/>
          </a:xfrm>
        </p:spPr>
        <p:txBody>
          <a:bodyPr/>
          <a:lstStyle/>
          <a:p>
            <a:pPr marL="342900" indent="-342900">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is the number of individuals in the population; </a:t>
            </a:r>
            <a:r>
              <a:rPr lang="en-US" i="1" dirty="0" err="1">
                <a:solidFill>
                  <a:srgbClr val="000000"/>
                </a:solidFill>
                <a:latin typeface="Arial" panose="020B0604020202020204" pitchFamily="34" charset="0"/>
                <a:ea typeface="Verdana" panose="020B0604030504040204" pitchFamily="34" charset="0"/>
              </a:rPr>
              <a:t>d</a:t>
            </a:r>
            <a:r>
              <a:rPr lang="en-US" i="1" spc="300" dirty="0" err="1">
                <a:solidFill>
                  <a:srgbClr val="000000"/>
                </a:solidFill>
                <a:latin typeface="Arial" panose="020B0604020202020204" pitchFamily="34" charset="0"/>
                <a:ea typeface="Verdana" panose="020B0604030504040204" pitchFamily="34" charset="0"/>
              </a:rPr>
              <a:t>N</a:t>
            </a:r>
            <a:r>
              <a:rPr lang="en-US" spc="200" dirty="0" err="1">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dt</a:t>
            </a:r>
            <a:r>
              <a:rPr lang="en-US" dirty="0">
                <a:solidFill>
                  <a:srgbClr val="000000"/>
                </a:solidFill>
                <a:latin typeface="Arial" panose="020B0604020202020204" pitchFamily="34" charset="0"/>
                <a:ea typeface="Verdana" panose="020B0604030504040204" pitchFamily="34" charset="0"/>
              </a:rPr>
              <a:t> is the rate of change over time; </a:t>
            </a:r>
          </a:p>
        </p:txBody>
      </p:sp>
      <p:graphicFrame>
        <p:nvGraphicFramePr>
          <p:cNvPr id="11" name="Object 5">
            <a:extLst>
              <a:ext uri="{FF2B5EF4-FFF2-40B4-BE49-F238E27FC236}">
                <a16:creationId xmlns:a16="http://schemas.microsoft.com/office/drawing/2014/main" id="{CB2619B1-01E0-4D15-B27C-5DB515F2167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04756709"/>
              </p:ext>
            </p:extLst>
          </p:nvPr>
        </p:nvGraphicFramePr>
        <p:xfrm>
          <a:off x="4735513" y="4232275"/>
          <a:ext cx="190500" cy="381000"/>
        </p:xfrm>
        <a:graphic>
          <a:graphicData uri="http://schemas.openxmlformats.org/presentationml/2006/ole">
            <mc:AlternateContent xmlns:mc="http://schemas.openxmlformats.org/markup-compatibility/2006">
              <mc:Choice xmlns:v="urn:schemas-microsoft-com:vml" Requires="v">
                <p:oleObj spid="_x0000_s3151" name="Equation" r:id="rId5" imgW="190440" imgH="380880" progId="Equation.DSMT4">
                  <p:embed/>
                </p:oleObj>
              </mc:Choice>
              <mc:Fallback>
                <p:oleObj name="Equation" r:id="rId5" imgW="190440" imgH="380880" progId="Equation.DSMT4">
                  <p:embed/>
                  <p:pic>
                    <p:nvPicPr>
                      <p:cNvPr id="0" name=""/>
                      <p:cNvPicPr/>
                      <p:nvPr/>
                    </p:nvPicPr>
                    <p:blipFill>
                      <a:blip r:embed="rId6"/>
                      <a:stretch>
                        <a:fillRect/>
                      </a:stretch>
                    </p:blipFill>
                    <p:spPr>
                      <a:xfrm>
                        <a:off x="4735513" y="4232275"/>
                        <a:ext cx="190500" cy="3810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74403730-CC59-488F-9F1F-2AFE4F261078}"/>
              </a:ext>
            </a:extLst>
          </p:cNvPr>
          <p:cNvSpPr>
            <a:spLocks noGrp="1"/>
          </p:cNvSpPr>
          <p:nvPr>
            <p:ph sz="quarter" idx="17"/>
          </p:nvPr>
        </p:nvSpPr>
        <p:spPr>
          <a:xfrm>
            <a:off x="342900" y="4170024"/>
            <a:ext cx="8458200" cy="1097280"/>
          </a:xfrm>
        </p:spPr>
        <p:txBody>
          <a:bodyPr/>
          <a:lstStyle/>
          <a:p>
            <a:pPr marL="347472" indent="4206240"/>
            <a:r>
              <a:rPr lang="en-US" dirty="0">
                <a:solidFill>
                  <a:srgbClr val="000000"/>
                </a:solidFill>
                <a:latin typeface="Arial" panose="020B0604020202020204" pitchFamily="34" charset="0"/>
                <a:ea typeface="Verdana" panose="020B0604030504040204" pitchFamily="34" charset="0"/>
              </a:rPr>
              <a:t>is the intrinsic rate of natural increase for the population = innate capacity for growth.</a:t>
            </a:r>
            <a:endParaRPr lang="en-IN" dirty="0"/>
          </a:p>
        </p:txBody>
      </p:sp>
      <p:sp>
        <p:nvSpPr>
          <p:cNvPr id="9" name="Slide Number Placeholder 7">
            <a:extLst>
              <a:ext uri="{FF2B5EF4-FFF2-40B4-BE49-F238E27FC236}">
                <a16:creationId xmlns:a16="http://schemas.microsoft.com/office/drawing/2014/main" id="{EBD3FA14-4461-4A11-AC34-CE10F26C18B9}"/>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762964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DC58D-1732-4AF9-AFC7-C9DEEA36B5EB}"/>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Carrying Capacity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25370CA-63DF-4618-90C1-93E42CA223D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biotic potential of any population is exponential, even when the rate of increase remains constant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 of unchecked exponential growth is a population explosion.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populations eventually reach some limit imposed by a shortage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Carrying capacity: symbolized by K, is the maximum number of individuals that the environment can support</a:t>
            </a:r>
          </a:p>
        </p:txBody>
      </p:sp>
      <p:sp>
        <p:nvSpPr>
          <p:cNvPr id="6" name="Slide Number Placeholder 3">
            <a:extLst>
              <a:ext uri="{FF2B5EF4-FFF2-40B4-BE49-F238E27FC236}">
                <a16:creationId xmlns:a16="http://schemas.microsoft.com/office/drawing/2014/main" id="{92FF2EA3-AB81-4D8B-8B8E-3424454B338D}"/>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997048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E50DC-C325-4B5E-B079-C85CFA489981}"/>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Logistic Growth Model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387B66C-3747-4A18-86DF-6C65A16BD67C}"/>
              </a:ext>
            </a:extLst>
          </p:cNvPr>
          <p:cNvSpPr>
            <a:spLocks noGrp="1"/>
          </p:cNvSpPr>
          <p:nvPr>
            <p:ph sz="quarter" idx="11"/>
          </p:nvPr>
        </p:nvSpPr>
        <p:spPr>
          <a:xfrm>
            <a:off x="342900" y="1276710"/>
            <a:ext cx="8458200" cy="477765"/>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Logistic growth model: applies to populations as they reach </a:t>
            </a:r>
            <a:r>
              <a:rPr lang="en-US" i="1" dirty="0">
                <a:solidFill>
                  <a:srgbClr val="000000"/>
                </a:solidFill>
                <a:latin typeface="Arial" panose="020B0604020202020204" pitchFamily="34" charset="0"/>
                <a:ea typeface="Verdana" panose="020B0604030504040204" pitchFamily="34" charset="0"/>
              </a:rPr>
              <a:t>K</a:t>
            </a:r>
          </a:p>
        </p:txBody>
      </p:sp>
      <p:graphicFrame>
        <p:nvGraphicFramePr>
          <p:cNvPr id="9" name="Object 3">
            <a:extLst>
              <a:ext uri="{FF2B5EF4-FFF2-40B4-BE49-F238E27FC236}">
                <a16:creationId xmlns:a16="http://schemas.microsoft.com/office/drawing/2014/main" id="{EF8B47EA-874E-437B-86ED-2A1FBC798B7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46911490"/>
              </p:ext>
            </p:extLst>
          </p:nvPr>
        </p:nvGraphicFramePr>
        <p:xfrm>
          <a:off x="3117850" y="2522538"/>
          <a:ext cx="2908300" cy="431800"/>
        </p:xfrm>
        <a:graphic>
          <a:graphicData uri="http://schemas.openxmlformats.org/presentationml/2006/ole">
            <mc:AlternateContent xmlns:mc="http://schemas.openxmlformats.org/markup-compatibility/2006">
              <mc:Choice xmlns:v="urn:schemas-microsoft-com:vml" Requires="v">
                <p:oleObj spid="_x0000_s2135" name="Equation" r:id="rId3" imgW="2908080" imgH="431640" progId="Equation.DSMT4">
                  <p:embed/>
                </p:oleObj>
              </mc:Choice>
              <mc:Fallback>
                <p:oleObj name="Equation" r:id="rId3" imgW="2908080" imgH="431640" progId="Equation.DSMT4">
                  <p:embed/>
                  <p:pic>
                    <p:nvPicPr>
                      <p:cNvPr id="5" name="Object 4">
                        <a:extLst>
                          <a:ext uri="{FF2B5EF4-FFF2-40B4-BE49-F238E27FC236}">
                            <a16:creationId xmlns:a16="http://schemas.microsoft.com/office/drawing/2014/main" id="{4BF491B1-BB5E-43A5-B059-B96896C42452}"/>
                          </a:ext>
                        </a:extLst>
                      </p:cNvPr>
                      <p:cNvPicPr/>
                      <p:nvPr/>
                    </p:nvPicPr>
                    <p:blipFill>
                      <a:blip r:embed="rId4"/>
                      <a:stretch>
                        <a:fillRect/>
                      </a:stretch>
                    </p:blipFill>
                    <p:spPr>
                      <a:xfrm>
                        <a:off x="3117850" y="2522538"/>
                        <a:ext cx="2908300" cy="431800"/>
                      </a:xfrm>
                      <a:prstGeom prst="rect">
                        <a:avLst/>
                      </a:prstGeom>
                    </p:spPr>
                  </p:pic>
                </p:oleObj>
              </mc:Fallback>
            </mc:AlternateContent>
          </a:graphicData>
        </a:graphic>
      </p:graphicFrame>
      <p:sp>
        <p:nvSpPr>
          <p:cNvPr id="5" name="Content Placeholder 4">
            <a:extLst>
              <a:ext uri="{FF2B5EF4-FFF2-40B4-BE49-F238E27FC236}">
                <a16:creationId xmlns:a16="http://schemas.microsoft.com/office/drawing/2014/main" id="{FB0E0918-B78E-4408-8CAD-121681E049E3}"/>
              </a:ext>
            </a:extLst>
          </p:cNvPr>
          <p:cNvSpPr>
            <a:spLocks noGrp="1"/>
          </p:cNvSpPr>
          <p:nvPr>
            <p:ph sz="quarter" idx="15"/>
          </p:nvPr>
        </p:nvSpPr>
        <p:spPr>
          <a:xfrm>
            <a:off x="342900" y="3569154"/>
            <a:ext cx="8458200" cy="1534372"/>
          </a:xfrm>
        </p:spPr>
        <p:txBody>
          <a:bodyPr/>
          <a:lstStyle/>
          <a:p>
            <a:pPr marL="457200" lvl="0" indent="-457200">
              <a:spcBef>
                <a:spcPct val="20000"/>
              </a:spcBef>
              <a:spcAft>
                <a:spcPts val="1200"/>
              </a:spcAft>
              <a:buClr>
                <a:srgbClr val="000000"/>
              </a:buClr>
              <a:buFont typeface="Arial" panose="020B0604020202020204" pitchFamily="34" charset="0"/>
              <a:buChar char="•"/>
            </a:pPr>
            <a:r>
              <a:rPr lang="en-US" i="1" dirty="0" err="1">
                <a:solidFill>
                  <a:srgbClr val="000000"/>
                </a:solidFill>
                <a:latin typeface="Arial" panose="020B0604020202020204" pitchFamily="34" charset="0"/>
                <a:ea typeface="Verdana" panose="020B0604030504040204" pitchFamily="34" charset="0"/>
              </a:rPr>
              <a:t>d</a:t>
            </a:r>
            <a:r>
              <a:rPr lang="en-US" i="1" spc="300" dirty="0" err="1">
                <a:solidFill>
                  <a:srgbClr val="000000"/>
                </a:solidFill>
                <a:latin typeface="Arial" panose="020B0604020202020204" pitchFamily="34" charset="0"/>
                <a:ea typeface="Verdana" panose="020B0604030504040204" pitchFamily="34" charset="0"/>
              </a:rPr>
              <a:t>N</a:t>
            </a:r>
            <a:r>
              <a:rPr lang="en-US" spc="200" dirty="0" err="1">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dt</a:t>
            </a:r>
            <a:r>
              <a:rPr lang="en-US" dirty="0">
                <a:solidFill>
                  <a:srgbClr val="000000"/>
                </a:solidFill>
                <a:latin typeface="Arial" panose="020B0604020202020204" pitchFamily="34" charset="0"/>
                <a:ea typeface="Verdana" panose="020B0604030504040204" pitchFamily="34" charset="0"/>
              </a:rPr>
              <a:t> is equal to intrinsic rate of natural increase, adjusted for the amount of available resources.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If you plot </a:t>
            </a: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versus </a:t>
            </a:r>
            <a:r>
              <a:rPr lang="en-US" i="1" dirty="0">
                <a:solidFill>
                  <a:srgbClr val="000000"/>
                </a:solidFill>
                <a:latin typeface="Arial" panose="020B0604020202020204" pitchFamily="34" charset="0"/>
                <a:ea typeface="Verdana" panose="020B0604030504040204" pitchFamily="34" charset="0"/>
              </a:rPr>
              <a:t>t</a:t>
            </a:r>
            <a:r>
              <a:rPr lang="en-US" dirty="0">
                <a:solidFill>
                  <a:srgbClr val="000000"/>
                </a:solidFill>
                <a:latin typeface="Arial" panose="020B0604020202020204" pitchFamily="34" charset="0"/>
                <a:ea typeface="Verdana" panose="020B0604030504040204" pitchFamily="34" charset="0"/>
              </a:rPr>
              <a:t>, you obtain a sigmoidal growth curve</a:t>
            </a:r>
          </a:p>
        </p:txBody>
      </p:sp>
      <p:sp>
        <p:nvSpPr>
          <p:cNvPr id="8" name="Slide Number Placeholder 5">
            <a:extLst>
              <a:ext uri="{FF2B5EF4-FFF2-40B4-BE49-F238E27FC236}">
                <a16:creationId xmlns:a16="http://schemas.microsoft.com/office/drawing/2014/main" id="{AF7E1629-1DBB-4703-8E10-EACF2CE38AE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313586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Population Growth</a:t>
            </a:r>
          </a:p>
        </p:txBody>
      </p:sp>
      <p:pic>
        <p:nvPicPr>
          <p:cNvPr id="8" name="Picture 2" descr="A graph shows the two models of population growth.">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75693" y="1401376"/>
            <a:ext cx="7192615" cy="45720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54.16</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79409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8F00C-59EC-43EE-8AAF-4788E99F8BD9}"/>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N </a:t>
            </a:r>
            <a:r>
              <a:rPr lang="en-US" dirty="0">
                <a:solidFill>
                  <a:srgbClr val="000000"/>
                </a:solidFill>
                <a:latin typeface="Arial" panose="020B0604020202020204" pitchFamily="34" charset="0"/>
                <a:ea typeface="Verdana" panose="020B0604030504040204" pitchFamily="34" charset="0"/>
                <a:cs typeface="Arial" pitchFamily="34" charset="0"/>
              </a:rPr>
              <a:t>and</a:t>
            </a:r>
            <a:r>
              <a:rPr lang="en-US" i="1" dirty="0">
                <a:solidFill>
                  <a:srgbClr val="000000"/>
                </a:solidFill>
                <a:latin typeface="Arial" panose="020B0604020202020204" pitchFamily="34" charset="0"/>
                <a:ea typeface="Verdana" panose="020B0604030504040204" pitchFamily="34" charset="0"/>
                <a:cs typeface="Arial" pitchFamily="34" charset="0"/>
              </a:rPr>
              <a:t> K</a:t>
            </a:r>
          </a:p>
        </p:txBody>
      </p:sp>
      <p:sp>
        <p:nvSpPr>
          <p:cNvPr id="3" name="Content Placeholder 2">
            <a:extLst>
              <a:ext uri="{FF2B5EF4-FFF2-40B4-BE49-F238E27FC236}">
                <a16:creationId xmlns:a16="http://schemas.microsoft.com/office/drawing/2014/main" id="{57A4472F-DB2E-4C57-B2E0-7479463283E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 </a:t>
            </a: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approaches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 the rate of population growth begins to slow</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If </a:t>
            </a: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 the population growth rate is zero</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the population size exceeds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 the population size will decline until it reaches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7A79797D-0768-4242-9869-F55480A8B1B7}"/>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43466148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Population Growth Rate and Size</a:t>
            </a:r>
          </a:p>
        </p:txBody>
      </p:sp>
      <p:pic>
        <p:nvPicPr>
          <p:cNvPr id="8" name="Picture 2" descr="A graph shows the relationship between population growth rate and population siz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377711" y="1401376"/>
            <a:ext cx="6388578" cy="45720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54.17</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098363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Responses to Environmental Changes</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0"/>
            <a:ext cx="8458200" cy="2059877"/>
          </a:xfrm>
        </p:spPr>
        <p:txBody>
          <a:bodyPr/>
          <a:lstStyle/>
          <a:p>
            <a:pPr>
              <a:spcAft>
                <a:spcPts val="600"/>
              </a:spcAft>
            </a:pPr>
            <a:r>
              <a:rPr lang="en-US" sz="2000" dirty="0"/>
              <a:t>Homeostasis</a:t>
            </a:r>
          </a:p>
          <a:p>
            <a:pPr marL="342900" indent="-342900">
              <a:spcAft>
                <a:spcPts val="600"/>
              </a:spcAft>
              <a:buFont typeface="Arial" panose="020B0604020202020204" pitchFamily="34" charset="0"/>
              <a:buChar char="•"/>
            </a:pPr>
            <a:r>
              <a:rPr lang="en-US" sz="2000" dirty="0"/>
              <a:t>Individual must maintain a steady-state internal environment regardless of external environment.</a:t>
            </a:r>
          </a:p>
          <a:p>
            <a:pPr>
              <a:spcAft>
                <a:spcPts val="1200"/>
              </a:spcAft>
            </a:pPr>
            <a:r>
              <a:rPr lang="en-US" sz="2000" dirty="0"/>
              <a:t>Beetle collects water to help live in a dry environment</a:t>
            </a:r>
          </a:p>
          <a:p>
            <a:pPr>
              <a:spcAft>
                <a:spcPts val="1200"/>
              </a:spcAft>
            </a:pPr>
            <a:r>
              <a:rPr lang="en-US" sz="2000" dirty="0"/>
              <a:t>Some are “conformers” – adopt temperature, salinity of their surroundings</a:t>
            </a:r>
          </a:p>
        </p:txBody>
      </p:sp>
      <p:pic>
        <p:nvPicPr>
          <p:cNvPr id="9" name="Picture 3" descr="An image shows a beetle on the sand. A water droplet is in one of its legs.">
            <a:extLst>
              <a:ext uri="{FF2B5EF4-FFF2-40B4-BE49-F238E27FC236}">
                <a16:creationId xmlns:a16="http://schemas.microsoft.com/office/drawing/2014/main" id="{5FD6EAF0-E56F-4E3D-A6D4-223DECD36248}"/>
              </a:ext>
            </a:extLst>
          </p:cNvPr>
          <p:cNvPicPr>
            <a:picLocks noChangeAspect="1"/>
          </p:cNvPicPr>
          <p:nvPr/>
        </p:nvPicPr>
        <p:blipFill rotWithShape="1">
          <a:blip r:embed="rId2"/>
          <a:srcRect t="10697"/>
          <a:stretch/>
        </p:blipFill>
        <p:spPr>
          <a:xfrm>
            <a:off x="2469273" y="3698628"/>
            <a:ext cx="4205454" cy="2560320"/>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3246120" y="6253016"/>
            <a:ext cx="2651760" cy="182880"/>
          </a:xfrm>
        </p:spPr>
        <p:txBody>
          <a:bodyPr/>
          <a:lstStyle/>
          <a:p>
            <a:pPr algn="ctr"/>
            <a:r>
              <a:rPr lang="en-IN" sz="800" dirty="0">
                <a:solidFill>
                  <a:schemeClr val="tx1"/>
                </a:solidFill>
              </a:rPr>
              <a:t>Thorsten </a:t>
            </a:r>
            <a:r>
              <a:rPr lang="en-IN" sz="800" dirty="0" err="1">
                <a:solidFill>
                  <a:schemeClr val="tx1"/>
                </a:solidFill>
              </a:rPr>
              <a:t>Milse</a:t>
            </a:r>
            <a:r>
              <a:rPr lang="en-IN" sz="800" dirty="0">
                <a:solidFill>
                  <a:schemeClr val="tx1"/>
                </a:solidFill>
              </a:rPr>
              <a:t>/</a:t>
            </a:r>
            <a:r>
              <a:rPr lang="en-IN" sz="800" dirty="0" err="1">
                <a:solidFill>
                  <a:schemeClr val="tx1"/>
                </a:solidFill>
              </a:rPr>
              <a:t>agefotostock</a:t>
            </a:r>
            <a:r>
              <a:rPr lang="en-IN" sz="800" dirty="0">
                <a:solidFill>
                  <a:schemeClr val="tx1"/>
                </a:solidFill>
              </a:rPr>
              <a:t> </a:t>
            </a:r>
            <a:endParaRPr lang="en-US" sz="800" dirty="0">
              <a:solidFill>
                <a:schemeClr val="tx1"/>
              </a:solidFill>
            </a:endParaRP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54.1</a:t>
            </a:r>
          </a:p>
        </p:txBody>
      </p:sp>
      <p:sp>
        <p:nvSpPr>
          <p:cNvPr id="8" name="Slide Number Placeholder 6">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192284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Logistic Growth</a:t>
            </a:r>
          </a:p>
        </p:txBody>
      </p:sp>
      <p:pic>
        <p:nvPicPr>
          <p:cNvPr id="8" name="Picture 2" descr="Two graphs show the population growth rates of fur seals in Alaska and Cladocerans in the laboratory.">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83342" y="1727200"/>
            <a:ext cx="7777316" cy="36576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54.18</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145382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76BD03-DE70-4A74-9D33-4CE237B274E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Density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A9A3B82-2EA8-4968-89A8-09B1B0C3D1A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Density-dependent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Factors that affect the population and depend on population size.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Density-independent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factors, such as natural disasters, affect populations regardless of size.</a:t>
            </a:r>
          </a:p>
        </p:txBody>
      </p:sp>
      <p:sp>
        <p:nvSpPr>
          <p:cNvPr id="6" name="Slide Number Placeholder 3">
            <a:extLst>
              <a:ext uri="{FF2B5EF4-FFF2-40B4-BE49-F238E27FC236}">
                <a16:creationId xmlns:a16="http://schemas.microsoft.com/office/drawing/2014/main" id="{8990DAFA-7A3E-4014-B324-A1EA7B178183}"/>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5155334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Density-Dependent Population Regulation </a:t>
            </a:r>
          </a:p>
        </p:txBody>
      </p:sp>
      <p:pic>
        <p:nvPicPr>
          <p:cNvPr id="8" name="Picture 2" descr="A schematic shows the density-dependent population regul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4237" y="2077153"/>
            <a:ext cx="8415526" cy="320040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54.19</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462752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Density-Dependence in Song Sparrows</a:t>
            </a:r>
          </a:p>
        </p:txBody>
      </p:sp>
      <p:pic>
        <p:nvPicPr>
          <p:cNvPr id="8" name="Picture 2" descr="As the number of breeding sparrows increased, the number of offspring per female declined, as did the number of juveniles surviving.">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06217" y="1785053"/>
            <a:ext cx="8131567" cy="402336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54.20</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17567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0567D-4074-4170-8D84-FCF54E9117AD}"/>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Growth Rates and Population Size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E5AF9BE-7CC7-477F-86FA-22D7D790505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 high populations, locusts have different hormonal and physical characteristics and take off as a swarm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Positive feedback: Allee effect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Growth rates increase with population size.</a:t>
            </a:r>
          </a:p>
        </p:txBody>
      </p:sp>
      <p:sp>
        <p:nvSpPr>
          <p:cNvPr id="6" name="Slide Number Placeholder 3">
            <a:extLst>
              <a:ext uri="{FF2B5EF4-FFF2-40B4-BE49-F238E27FC236}">
                <a16:creationId xmlns:a16="http://schemas.microsoft.com/office/drawing/2014/main" id="{19EAAA32-BBD2-4F8A-B8F1-8C8E0FDA990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303428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Density-Dependence in Migratory Locusts</a:t>
            </a:r>
            <a:endParaRPr lang="en-IN" dirty="0"/>
          </a:p>
        </p:txBody>
      </p:sp>
      <p:pic>
        <p:nvPicPr>
          <p:cNvPr id="10" name="Picture 2" descr="An image shows hundreds of locusts on a patch of soil about 1 square meter in size.">
            <a:extLst>
              <a:ext uri="{FF2B5EF4-FFF2-40B4-BE49-F238E27FC236}">
                <a16:creationId xmlns:a16="http://schemas.microsoft.com/office/drawing/2014/main" id="{07F1CBFC-4885-44F4-AB32-FB5116EF8804}"/>
              </a:ext>
            </a:extLst>
          </p:cNvPr>
          <p:cNvPicPr>
            <a:picLocks noChangeAspect="1"/>
          </p:cNvPicPr>
          <p:nvPr/>
        </p:nvPicPr>
        <p:blipFill rotWithShape="1">
          <a:blip r:embed="rId2"/>
          <a:srcRect l="5739"/>
          <a:stretch/>
        </p:blipFill>
        <p:spPr>
          <a:xfrm>
            <a:off x="428075" y="1735392"/>
            <a:ext cx="8287850" cy="4114800"/>
          </a:xfrm>
          <a:prstGeom prst="rect">
            <a:avLst/>
          </a:prstGeom>
        </p:spPr>
      </p:pic>
      <p:sp>
        <p:nvSpPr>
          <p:cNvPr id="4" name="Content Placeholder 3">
            <a:extLst>
              <a:ext uri="{FF2B5EF4-FFF2-40B4-BE49-F238E27FC236}">
                <a16:creationId xmlns:a16="http://schemas.microsoft.com/office/drawing/2014/main" id="{865066A5-6E80-4520-A44D-7927CB0EE2FF}"/>
              </a:ext>
            </a:extLst>
          </p:cNvPr>
          <p:cNvSpPr>
            <a:spLocks noGrp="1"/>
          </p:cNvSpPr>
          <p:nvPr>
            <p:ph sz="quarter" idx="15"/>
          </p:nvPr>
        </p:nvSpPr>
        <p:spPr>
          <a:xfrm>
            <a:off x="2286000" y="5992796"/>
            <a:ext cx="4572000" cy="182880"/>
          </a:xfrm>
        </p:spPr>
        <p:txBody>
          <a:bodyPr/>
          <a:lstStyle/>
          <a:p>
            <a:pPr algn="ctr"/>
            <a:r>
              <a:rPr lang="en-IN" sz="800" dirty="0">
                <a:solidFill>
                  <a:schemeClr val="tx1"/>
                </a:solidFill>
              </a:rPr>
              <a:t>(left) </a:t>
            </a:r>
            <a:r>
              <a:rPr lang="en-IN" sz="800" dirty="0" err="1">
                <a:solidFill>
                  <a:schemeClr val="tx1"/>
                </a:solidFill>
              </a:rPr>
              <a:t>ruvanboshoff</a:t>
            </a:r>
            <a:r>
              <a:rPr lang="en-IN" sz="800" dirty="0">
                <a:solidFill>
                  <a:schemeClr val="tx1"/>
                </a:solidFill>
              </a:rPr>
              <a:t>/E+/Getty images; (right) Juniors </a:t>
            </a:r>
            <a:r>
              <a:rPr lang="en-IN" sz="800" dirty="0" err="1">
                <a:solidFill>
                  <a:schemeClr val="tx1"/>
                </a:solidFill>
              </a:rPr>
              <a:t>Tierbildarchiv</a:t>
            </a:r>
            <a:r>
              <a:rPr lang="en-IN" sz="800" dirty="0">
                <a:solidFill>
                  <a:schemeClr val="tx1"/>
                </a:solidFill>
              </a:rPr>
              <a:t>/</a:t>
            </a:r>
            <a:r>
              <a:rPr lang="en-IN" sz="800" dirty="0" err="1">
                <a:solidFill>
                  <a:schemeClr val="tx1"/>
                </a:solidFill>
              </a:rPr>
              <a:t>Photoshot</a:t>
            </a:r>
            <a:endParaRPr lang="en-US" sz="800" dirty="0">
              <a:solidFill>
                <a:schemeClr val="tx1"/>
              </a:solidFill>
            </a:endParaRPr>
          </a:p>
        </p:txBody>
      </p:sp>
      <p:sp>
        <p:nvSpPr>
          <p:cNvPr id="5" name="Content Placeholder 4">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54.21</a:t>
            </a:r>
          </a:p>
        </p:txBody>
      </p:sp>
      <p:sp>
        <p:nvSpPr>
          <p:cNvPr id="8" name="Slide Number Placeholder 5">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015185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E44FF-22B9-40E7-AFC8-C3DF8464F336}"/>
              </a:ext>
            </a:extLst>
          </p:cNvPr>
          <p:cNvSpPr>
            <a:spLocks noGrp="1"/>
          </p:cNvSpPr>
          <p:nvPr>
            <p:ph type="title"/>
          </p:nvPr>
        </p:nvSpPr>
        <p:spPr/>
        <p:txBody>
          <a:bodyPr/>
          <a:lstStyle/>
          <a:p>
            <a:pPr lvl="0"/>
            <a:r>
              <a:rPr lang="en-US" dirty="0"/>
              <a:t>Density-Independent Effects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0A7632C-1388-4DB4-8682-3EB4D4628F9D}"/>
              </a:ext>
            </a:extLst>
          </p:cNvPr>
          <p:cNvSpPr>
            <a:spLocks noGrp="1"/>
          </p:cNvSpPr>
          <p:nvPr>
            <p:ph sz="quarter" idx="11"/>
          </p:nvPr>
        </p:nvSpPr>
        <p:spPr/>
        <p:txBody>
          <a:bodyPr/>
          <a:lstStyle/>
          <a:p>
            <a:pPr marL="342900" indent="-342900">
              <a:spcBef>
                <a:spcPts val="600"/>
              </a:spcBef>
              <a:spcAft>
                <a:spcPts val="1200"/>
              </a:spcAft>
              <a:buClr>
                <a:schemeClr val="tx1"/>
              </a:buClr>
              <a:buFont typeface="Arial" panose="020B0604020202020204" pitchFamily="34" charset="0"/>
              <a:buChar char="•"/>
            </a:pPr>
            <a:r>
              <a:rPr lang="en-US" dirty="0"/>
              <a:t>Rate of growth of a population at any instant is limited by something unrelated to the size of the population</a:t>
            </a:r>
          </a:p>
          <a:p>
            <a:pPr marL="342900" indent="-342900">
              <a:spcBef>
                <a:spcPts val="600"/>
              </a:spcBef>
              <a:spcAft>
                <a:spcPts val="1200"/>
              </a:spcAft>
              <a:buClr>
                <a:schemeClr val="tx1"/>
              </a:buClr>
              <a:buFont typeface="Arial" panose="020B0604020202020204" pitchFamily="34" charset="0"/>
              <a:buChar char="•"/>
            </a:pPr>
            <a:r>
              <a:rPr lang="en-US" dirty="0"/>
              <a:t>External environment aspects: cold winters, droughts, storms, volcanic eruptions</a:t>
            </a:r>
          </a:p>
          <a:p>
            <a:pPr marL="342900" indent="-342900">
              <a:spcBef>
                <a:spcPts val="600"/>
              </a:spcBef>
              <a:spcAft>
                <a:spcPts val="1200"/>
              </a:spcAft>
              <a:buClr>
                <a:schemeClr val="tx1"/>
              </a:buClr>
              <a:buFont typeface="Arial" panose="020B0604020202020204" pitchFamily="34" charset="0"/>
              <a:buChar char="•"/>
            </a:pPr>
            <a:r>
              <a:rPr lang="en-US" dirty="0"/>
              <a:t>Populations display erratic growth patterns because of these events</a:t>
            </a:r>
          </a:p>
        </p:txBody>
      </p:sp>
      <p:sp>
        <p:nvSpPr>
          <p:cNvPr id="7" name="Slide Number Placeholder 3">
            <a:extLst>
              <a:ext uri="{FF2B5EF4-FFF2-40B4-BE49-F238E27FC236}">
                <a16:creationId xmlns:a16="http://schemas.microsoft.com/office/drawing/2014/main" id="{EC109C8C-0A4D-45B4-825C-6B3FB3CC24C8}"/>
              </a:ext>
            </a:extLst>
          </p:cNvPr>
          <p:cNvSpPr>
            <a:spLocks noGrp="1"/>
          </p:cNvSpPr>
          <p:nvPr>
            <p:ph type="sldNum" sz="quarter" idx="10"/>
          </p:nvPr>
        </p:nvSpPr>
        <p:spPr>
          <a:xfrm>
            <a:off x="8647432" y="6684041"/>
            <a:ext cx="355840" cy="161396"/>
          </a:xfrm>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9338372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Moth Population Cycles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3708400" cy="4641490"/>
          </a:xfrm>
        </p:spPr>
        <p:txBody>
          <a:bodyPr/>
          <a:lstStyle/>
          <a:p>
            <a:pPr marL="342900" indent="-342900">
              <a:spcBef>
                <a:spcPts val="600"/>
              </a:spcBef>
              <a:spcAft>
                <a:spcPts val="1200"/>
              </a:spcAft>
              <a:buClr>
                <a:schemeClr val="tx1"/>
              </a:buClr>
              <a:buFont typeface="Arial" panose="020B0604020202020204" pitchFamily="34" charset="0"/>
              <a:buChar char="•"/>
            </a:pPr>
            <a:r>
              <a:rPr lang="en-US" altLang="en-US" dirty="0"/>
              <a:t>Fluctuations in the number of pupae of four moth species in Germany</a:t>
            </a:r>
          </a:p>
          <a:p>
            <a:pPr marL="342900" indent="-342900">
              <a:spcBef>
                <a:spcPts val="600"/>
              </a:spcBef>
              <a:spcAft>
                <a:spcPts val="1200"/>
              </a:spcAft>
              <a:buClr>
                <a:schemeClr val="tx1"/>
              </a:buClr>
              <a:buFont typeface="Arial" panose="020B0604020202020204" pitchFamily="34" charset="0"/>
              <a:buChar char="•"/>
            </a:pPr>
            <a:r>
              <a:rPr lang="en-US" altLang="en-US" dirty="0"/>
              <a:t>Same factor regulating population size of different species</a:t>
            </a:r>
          </a:p>
        </p:txBody>
      </p:sp>
      <p:pic>
        <p:nvPicPr>
          <p:cNvPr id="8" name="Picture 3" descr="Population sizes of pupating moths of 4 species go up and down over decades. The same rough pattern of fluctuation was analyzed for all 4 speci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196678" y="1276710"/>
            <a:ext cx="4815836" cy="466344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54.22</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518733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3F30-2DB9-4243-B3E3-609C1A79088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Snowshoe Hare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5C5425F-33E2-4982-B14C-61462FC5458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North American snowshoe hare has a 10-year cycle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Population numbers fall 10-fold to 30-fold in a cycle, and 100-fold changes can occur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factors generate this cycle: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Food plants.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Predators.</a:t>
            </a:r>
          </a:p>
        </p:txBody>
      </p:sp>
      <p:sp>
        <p:nvSpPr>
          <p:cNvPr id="6" name="Slide Number Placeholder 3">
            <a:extLst>
              <a:ext uri="{FF2B5EF4-FFF2-40B4-BE49-F238E27FC236}">
                <a16:creationId xmlns:a16="http://schemas.microsoft.com/office/drawing/2014/main" id="{D4C49E83-B3AD-4F0D-ABA9-847744D477C0}"/>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08257836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E2923-F7A0-4307-8CF5-3A63FE94AF9B}"/>
              </a:ext>
            </a:extLst>
          </p:cNvPr>
          <p:cNvSpPr>
            <a:spLocks noGrp="1"/>
          </p:cNvSpPr>
          <p:nvPr>
            <p:ph type="title"/>
          </p:nvPr>
        </p:nvSpPr>
        <p:spPr/>
        <p:txBody>
          <a:bodyPr/>
          <a:lstStyle/>
          <a:p>
            <a:r>
              <a:rPr lang="en-US" dirty="0"/>
              <a:t>Snowshoe Hare and Canada Lynx</a:t>
            </a:r>
            <a:endParaRPr lang="en-IN" dirty="0"/>
          </a:p>
        </p:txBody>
      </p:sp>
      <p:sp>
        <p:nvSpPr>
          <p:cNvPr id="3" name="Content Placeholder 2">
            <a:extLst>
              <a:ext uri="{FF2B5EF4-FFF2-40B4-BE49-F238E27FC236}">
                <a16:creationId xmlns:a16="http://schemas.microsoft.com/office/drawing/2014/main" id="{90B0B92A-5E48-4E13-B11E-F8C4970B0254}"/>
              </a:ext>
            </a:extLst>
          </p:cNvPr>
          <p:cNvSpPr>
            <a:spLocks noGrp="1"/>
          </p:cNvSpPr>
          <p:nvPr>
            <p:ph sz="quarter" idx="11"/>
          </p:nvPr>
        </p:nvSpPr>
        <p:spPr>
          <a:xfrm>
            <a:off x="342900" y="1276711"/>
            <a:ext cx="4142516" cy="4754807"/>
          </a:xfrm>
        </p:spPr>
        <p:txBody>
          <a:bodyPr/>
          <a:lstStyle/>
          <a:p>
            <a:r>
              <a:rPr lang="en-US" dirty="0"/>
              <a:t>C. Krebs 1992: set up experimental plots to determine if overharvesting of plants by hares or increase lynx population cause oscillations in populations</a:t>
            </a:r>
          </a:p>
        </p:txBody>
      </p:sp>
      <p:pic>
        <p:nvPicPr>
          <p:cNvPr id="10" name="Picture 3" descr="A graph shows the number of pelts over the years and a lynx chasing the snowshoe hare.">
            <a:extLst>
              <a:ext uri="{FF2B5EF4-FFF2-40B4-BE49-F238E27FC236}">
                <a16:creationId xmlns:a16="http://schemas.microsoft.com/office/drawing/2014/main" id="{07F1CBFC-4885-44F4-AB32-FB5116EF8804}"/>
              </a:ext>
            </a:extLst>
          </p:cNvPr>
          <p:cNvPicPr>
            <a:picLocks noChangeAspect="1"/>
          </p:cNvPicPr>
          <p:nvPr/>
        </p:nvPicPr>
        <p:blipFill>
          <a:blip r:embed="rId2"/>
          <a:stretch>
            <a:fillRect/>
          </a:stretch>
        </p:blipFill>
        <p:spPr>
          <a:xfrm>
            <a:off x="4658361" y="1264773"/>
            <a:ext cx="4142516" cy="4754880"/>
          </a:xfrm>
          <a:prstGeom prst="rect">
            <a:avLst/>
          </a:prstGeom>
        </p:spPr>
      </p:pic>
      <p:sp>
        <p:nvSpPr>
          <p:cNvPr id="4" name="Content Placeholder 4">
            <a:extLst>
              <a:ext uri="{FF2B5EF4-FFF2-40B4-BE49-F238E27FC236}">
                <a16:creationId xmlns:a16="http://schemas.microsoft.com/office/drawing/2014/main" id="{865066A5-6E80-4520-A44D-7927CB0EE2FF}"/>
              </a:ext>
            </a:extLst>
          </p:cNvPr>
          <p:cNvSpPr>
            <a:spLocks noGrp="1"/>
          </p:cNvSpPr>
          <p:nvPr>
            <p:ph sz="quarter" idx="15"/>
          </p:nvPr>
        </p:nvSpPr>
        <p:spPr>
          <a:xfrm>
            <a:off x="5403739" y="6074827"/>
            <a:ext cx="2651760" cy="182880"/>
          </a:xfrm>
        </p:spPr>
        <p:txBody>
          <a:bodyPr/>
          <a:lstStyle/>
          <a:p>
            <a:pPr algn="ctr"/>
            <a:r>
              <a:rPr lang="en-US" sz="800" dirty="0">
                <a:solidFill>
                  <a:schemeClr val="tx1"/>
                </a:solidFill>
              </a:rPr>
              <a:t>Alan &amp; Sandy Carey/Science Source </a:t>
            </a:r>
          </a:p>
        </p:txBody>
      </p:sp>
      <p:sp>
        <p:nvSpPr>
          <p:cNvPr id="5" name="Content Placeholder 5">
            <a:extLst>
              <a:ext uri="{FF2B5EF4-FFF2-40B4-BE49-F238E27FC236}">
                <a16:creationId xmlns:a16="http://schemas.microsoft.com/office/drawing/2014/main" id="{95810C02-6E8F-4983-A84B-FCA043A7F9A3}"/>
              </a:ext>
            </a:extLst>
          </p:cNvPr>
          <p:cNvSpPr>
            <a:spLocks noGrp="1"/>
          </p:cNvSpPr>
          <p:nvPr>
            <p:ph sz="quarter" idx="17"/>
          </p:nvPr>
        </p:nvSpPr>
        <p:spPr>
          <a:xfrm>
            <a:off x="114300" y="6218720"/>
            <a:ext cx="1554480" cy="365760"/>
          </a:xfrm>
        </p:spPr>
        <p:txBody>
          <a:bodyPr/>
          <a:lstStyle/>
          <a:p>
            <a:r>
              <a:rPr lang="en-US" sz="1800" dirty="0"/>
              <a:t>Figure 54.23</a:t>
            </a:r>
          </a:p>
        </p:txBody>
      </p:sp>
      <p:sp>
        <p:nvSpPr>
          <p:cNvPr id="7" name="Text Placeholder 6">
            <a:extLst>
              <a:ext uri="{FF2B5EF4-FFF2-40B4-BE49-F238E27FC236}">
                <a16:creationId xmlns:a16="http://schemas.microsoft.com/office/drawing/2014/main" id="{6E3BEEE2-07B9-49F5-B5AA-C08C14E0F16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7">
            <a:extLst>
              <a:ext uri="{FF2B5EF4-FFF2-40B4-BE49-F238E27FC236}">
                <a16:creationId xmlns:a16="http://schemas.microsoft.com/office/drawing/2014/main" id="{E3CD1FA1-9F56-416F-AD32-09E58CAFF8A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98433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36A93-2183-410A-BF50-957D75A45FD8}"/>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Responses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092408B-5AA0-486D-B1AA-B4066A47FA3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Reponses can be short or long term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Short term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From a few minutes, to an individual’s lifetime.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Variety of ways to cope.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Long term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Natural selection can operate to make a population better adapted to the environment.</a:t>
            </a:r>
          </a:p>
        </p:txBody>
      </p:sp>
      <p:sp>
        <p:nvSpPr>
          <p:cNvPr id="6" name="Slide Number Placeholder 3">
            <a:extLst>
              <a:ext uri="{FF2B5EF4-FFF2-40B4-BE49-F238E27FC236}">
                <a16:creationId xmlns:a16="http://schemas.microsoft.com/office/drawing/2014/main" id="{5FB901D3-E936-43BB-BDEF-796E6AD0FB72}"/>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780988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03C76C-FDF9-4842-850E-F8EB568A6843}"/>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Resource Availability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665E67E-A092-4624-9AEE-04F52993749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Resource availability affects life history adaptations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resources are limited, the cost of reproduction is high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Selection will favor individuals that can compete and utilize resources efficiently.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lower reproductive rates.</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-selected populations: adapted to thrive when population is near its carrying capacity.</a:t>
            </a:r>
          </a:p>
        </p:txBody>
      </p:sp>
      <p:sp>
        <p:nvSpPr>
          <p:cNvPr id="6" name="Slide Number Placeholder 3">
            <a:extLst>
              <a:ext uri="{FF2B5EF4-FFF2-40B4-BE49-F238E27FC236}">
                <a16:creationId xmlns:a16="http://schemas.microsoft.com/office/drawing/2014/main" id="{1C00450C-BA6B-4C27-B9ED-3BD173AFDA9F}"/>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6085385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732A2-3E08-4357-9EE2-BF1F28D91F67}"/>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r</a:t>
            </a:r>
            <a:r>
              <a:rPr lang="en-US" dirty="0">
                <a:solidFill>
                  <a:srgbClr val="000000"/>
                </a:solidFill>
                <a:latin typeface="Arial" panose="020B0604020202020204" pitchFamily="34" charset="0"/>
                <a:ea typeface="Verdana" panose="020B0604030504040204" pitchFamily="34" charset="0"/>
                <a:cs typeface="Arial" pitchFamily="34" charset="0"/>
              </a:rPr>
              <a:t>-Selected Populations</a:t>
            </a:r>
          </a:p>
        </p:txBody>
      </p:sp>
      <p:sp>
        <p:nvSpPr>
          <p:cNvPr id="3" name="Content Placeholder 2">
            <a:extLst>
              <a:ext uri="{FF2B5EF4-FFF2-40B4-BE49-F238E27FC236}">
                <a16:creationId xmlns:a16="http://schemas.microsoft.com/office/drawing/2014/main" id="{D6FFD019-BC74-45C6-B2BF-533A845B1CA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Populations far below carrying capacity, resources abundant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Costs of reproduction are low.</a:t>
            </a:r>
          </a:p>
          <a:p>
            <a:pPr marL="347472" lvl="0" indent="-347472">
              <a:spcBef>
                <a:spcPts val="6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-selected populations: selection favors individuals with the highest reproductive rates.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natural populations show life history adaptations that exist along a continuum of </a:t>
            </a:r>
            <a:r>
              <a:rPr lang="en-US" i="1" dirty="0">
                <a:solidFill>
                  <a:srgbClr val="000000"/>
                </a:solidFill>
                <a:latin typeface="Arial" panose="020B0604020202020204" pitchFamily="34" charset="0"/>
                <a:ea typeface="Verdana" panose="020B0604030504040204" pitchFamily="34" charset="0"/>
              </a:rPr>
              <a:t>r</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-selected traits</a:t>
            </a:r>
          </a:p>
        </p:txBody>
      </p:sp>
      <p:sp>
        <p:nvSpPr>
          <p:cNvPr id="6" name="Slide Number Placeholder 3">
            <a:extLst>
              <a:ext uri="{FF2B5EF4-FFF2-40B4-BE49-F238E27FC236}">
                <a16:creationId xmlns:a16="http://schemas.microsoft.com/office/drawing/2014/main" id="{37DBD9C2-3134-4371-BF13-D90E7A394B4C}"/>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25409040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E5AD-9ECB-44CE-96B3-01B448943C3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Life History Adaptations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1" name="Content Placeholder 2">
            <a:extLst>
              <a:ext uri="{FF2B5EF4-FFF2-40B4-BE49-F238E27FC236}">
                <a16:creationId xmlns:a16="http://schemas.microsoft.com/office/drawing/2014/main" id="{202FA59C-190C-459F-A2A0-FA959A380F62}"/>
              </a:ext>
            </a:extLst>
          </p:cNvPr>
          <p:cNvSpPr>
            <a:spLocks noGrp="1"/>
          </p:cNvSpPr>
          <p:nvPr>
            <p:ph sz="quarter" idx="11"/>
          </p:nvPr>
        </p:nvSpPr>
        <p:spPr>
          <a:xfrm>
            <a:off x="241814" y="1276710"/>
            <a:ext cx="8660372" cy="406947"/>
          </a:xfrm>
        </p:spPr>
        <p:txBody>
          <a:bodyPr/>
          <a:lstStyle/>
          <a:p>
            <a:r>
              <a:rPr lang="en-US" sz="2200" b="1" dirty="0"/>
              <a:t>TABLE 54.3 </a:t>
            </a:r>
            <a:r>
              <a:rPr lang="en-US" sz="2200" b="1" i="1" dirty="0"/>
              <a:t>r</a:t>
            </a:r>
            <a:r>
              <a:rPr lang="en-US" sz="2200" b="1" dirty="0"/>
              <a:t>-Selected and </a:t>
            </a:r>
            <a:r>
              <a:rPr lang="en-US" sz="2200" b="1" i="1" dirty="0"/>
              <a:t>K</a:t>
            </a:r>
            <a:r>
              <a:rPr lang="en-US" sz="2200" b="1" dirty="0"/>
              <a:t>-Selected Life History Adaptations </a:t>
            </a:r>
            <a:endParaRPr lang="en-US" sz="2200" dirty="0"/>
          </a:p>
        </p:txBody>
      </p:sp>
      <p:graphicFrame>
        <p:nvGraphicFramePr>
          <p:cNvPr id="10" name="Table 3">
            <a:extLst>
              <a:ext uri="{FF2B5EF4-FFF2-40B4-BE49-F238E27FC236}">
                <a16:creationId xmlns:a16="http://schemas.microsoft.com/office/drawing/2014/main" id="{8306EF10-E1E4-4227-B8DA-866C0C07095F}"/>
              </a:ext>
            </a:extLst>
          </p:cNvPr>
          <p:cNvGraphicFramePr>
            <a:graphicFrameLocks noGrp="1"/>
          </p:cNvGraphicFramePr>
          <p:nvPr>
            <p:extLst>
              <p:ext uri="{D42A27DB-BD31-4B8C-83A1-F6EECF244321}">
                <p14:modId xmlns:p14="http://schemas.microsoft.com/office/powerpoint/2010/main" val="285344534"/>
              </p:ext>
            </p:extLst>
          </p:nvPr>
        </p:nvGraphicFramePr>
        <p:xfrm>
          <a:off x="292358" y="1803400"/>
          <a:ext cx="8559285" cy="4663438"/>
        </p:xfrm>
        <a:graphic>
          <a:graphicData uri="http://schemas.openxmlformats.org/drawingml/2006/table">
            <a:tbl>
              <a:tblPr firstRow="1" bandRow="1">
                <a:tableStyleId>{5940675A-B579-460E-94D1-54222C63F5DA}</a:tableStyleId>
              </a:tblPr>
              <a:tblGrid>
                <a:gridCol w="4871853">
                  <a:extLst>
                    <a:ext uri="{9D8B030D-6E8A-4147-A177-3AD203B41FA5}">
                      <a16:colId xmlns:a16="http://schemas.microsoft.com/office/drawing/2014/main" val="20000"/>
                    </a:ext>
                  </a:extLst>
                </a:gridCol>
                <a:gridCol w="1677928">
                  <a:extLst>
                    <a:ext uri="{9D8B030D-6E8A-4147-A177-3AD203B41FA5}">
                      <a16:colId xmlns:a16="http://schemas.microsoft.com/office/drawing/2014/main" val="20001"/>
                    </a:ext>
                  </a:extLst>
                </a:gridCol>
                <a:gridCol w="2009504">
                  <a:extLst>
                    <a:ext uri="{9D8B030D-6E8A-4147-A177-3AD203B41FA5}">
                      <a16:colId xmlns:a16="http://schemas.microsoft.com/office/drawing/2014/main" val="20002"/>
                    </a:ext>
                  </a:extLst>
                </a:gridCol>
              </a:tblGrid>
              <a:tr h="782913">
                <a:tc>
                  <a:txBody>
                    <a:bodyPr/>
                    <a:lstStyle/>
                    <a:p>
                      <a:pPr algn="ctr" fontAlgn="b"/>
                      <a:r>
                        <a:rPr lang="en-US" sz="2000" b="1" u="none" strike="noStrike" dirty="0">
                          <a:effectLst/>
                        </a:rPr>
                        <a:t>Adaptation</a:t>
                      </a:r>
                      <a:endParaRPr lang="en-US" sz="2000" b="1" i="0" u="none" strike="noStrike" dirty="0">
                        <a:solidFill>
                          <a:srgbClr val="000000"/>
                        </a:solidFill>
                        <a:effectLst/>
                        <a:latin typeface="+mn-lt"/>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1" i="1" u="none" strike="noStrike" dirty="0">
                          <a:effectLst/>
                        </a:rPr>
                        <a:t>r</a:t>
                      </a:r>
                      <a:r>
                        <a:rPr lang="en-US" sz="2000" b="1" u="none" strike="noStrike" dirty="0">
                          <a:effectLst/>
                        </a:rPr>
                        <a:t>-Selected Populations</a:t>
                      </a:r>
                      <a:endParaRPr lang="en-US" sz="2000" b="1" i="0" u="none" strike="noStrike" dirty="0">
                        <a:solidFill>
                          <a:srgbClr val="000000"/>
                        </a:solidFill>
                        <a:effectLst/>
                        <a:latin typeface="+mn-lt"/>
                      </a:endParaRP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n-US" sz="2000" b="1" i="1" u="none" strike="noStrike" dirty="0">
                          <a:effectLst/>
                        </a:rPr>
                        <a:t>K</a:t>
                      </a:r>
                      <a:r>
                        <a:rPr lang="en-US" sz="2000" b="1" u="none" strike="noStrike" dirty="0">
                          <a:effectLst/>
                        </a:rPr>
                        <a:t>-Selected Populations</a:t>
                      </a:r>
                      <a:endParaRPr lang="en-US" sz="2000" b="1" i="0" u="none" strike="noStrike" dirty="0">
                        <a:solidFill>
                          <a:srgbClr val="000000"/>
                        </a:solidFill>
                        <a:effectLst/>
                        <a:latin typeface="+mn-lt"/>
                      </a:endParaRPr>
                    </a:p>
                  </a:txBody>
                  <a:tcPr anchor="ctr"/>
                </a:tc>
                <a:extLst>
                  <a:ext uri="{0D108BD9-81ED-4DB2-BD59-A6C34878D82A}">
                    <a16:rowId xmlns:a16="http://schemas.microsoft.com/office/drawing/2014/main" val="10000"/>
                  </a:ext>
                </a:extLst>
              </a:tr>
              <a:tr h="442516">
                <a:tc>
                  <a:txBody>
                    <a:bodyPr/>
                    <a:lstStyle/>
                    <a:p>
                      <a:pPr algn="l" fontAlgn="b"/>
                      <a:r>
                        <a:rPr lang="en-US" sz="2000" b="0" u="none" strike="noStrike" dirty="0">
                          <a:effectLst/>
                        </a:rPr>
                        <a:t>Age at first reproduction </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Early</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Late</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1"/>
                  </a:ext>
                </a:extLst>
              </a:tr>
              <a:tr h="4425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US" sz="2000" b="0" u="none" strike="noStrike" dirty="0">
                          <a:effectLst/>
                        </a:rPr>
                        <a:t>Life span</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Short</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Long</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2"/>
                  </a:ext>
                </a:extLst>
              </a:tr>
              <a:tr h="442516">
                <a:tc>
                  <a:txBody>
                    <a:bodyPr/>
                    <a:lstStyle/>
                    <a:p>
                      <a:pPr algn="l" fontAlgn="b"/>
                      <a:r>
                        <a:rPr lang="en-US" sz="2000" u="none" strike="noStrike" dirty="0">
                          <a:effectLst/>
                        </a:rPr>
                        <a:t>Maturation time</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Short</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Long</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3"/>
                  </a:ext>
                </a:extLst>
              </a:tr>
              <a:tr h="442516">
                <a:tc>
                  <a:txBody>
                    <a:bodyPr/>
                    <a:lstStyle/>
                    <a:p>
                      <a:pPr algn="l" fontAlgn="b"/>
                      <a:r>
                        <a:rPr lang="en-US" sz="2000" u="none" strike="noStrike" dirty="0">
                          <a:effectLst/>
                        </a:rPr>
                        <a:t>Mortality rate</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Often high</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Usually low</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4"/>
                  </a:ext>
                </a:extLst>
              </a:tr>
              <a:tr h="782913">
                <a:tc>
                  <a:txBody>
                    <a:bodyPr/>
                    <a:lstStyle/>
                    <a:p>
                      <a:pPr algn="l" fontAlgn="b"/>
                      <a:r>
                        <a:rPr lang="en-US" sz="2000" u="none" strike="noStrike" dirty="0">
                          <a:effectLst/>
                        </a:rPr>
                        <a:t>Number of offspring produced per reproductive episode</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Many</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Few</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5"/>
                  </a:ext>
                </a:extLst>
              </a:tr>
              <a:tr h="442516">
                <a:tc>
                  <a:txBody>
                    <a:bodyPr/>
                    <a:lstStyle/>
                    <a:p>
                      <a:pPr algn="l" fontAlgn="b"/>
                      <a:r>
                        <a:rPr lang="en-US" sz="2000" u="none" strike="noStrike">
                          <a:effectLst/>
                        </a:rPr>
                        <a:t>Number of reproductions per lifetime</a:t>
                      </a:r>
                      <a:endParaRPr lang="en-US" sz="2000" b="0" i="0" u="none" strike="noStrike">
                        <a:solidFill>
                          <a:srgbClr val="000000"/>
                        </a:solidFill>
                        <a:effectLst/>
                        <a:latin typeface="+mn-lt"/>
                      </a:endParaRPr>
                    </a:p>
                  </a:txBody>
                  <a:tcPr anchor="b"/>
                </a:tc>
                <a:tc>
                  <a:txBody>
                    <a:bodyPr/>
                    <a:lstStyle/>
                    <a:p>
                      <a:pPr algn="l" fontAlgn="b"/>
                      <a:r>
                        <a:rPr lang="en-US" sz="2000" u="none" strike="noStrike" dirty="0">
                          <a:effectLst/>
                        </a:rPr>
                        <a:t>Few</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Many</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6"/>
                  </a:ext>
                </a:extLst>
              </a:tr>
              <a:tr h="442516">
                <a:tc>
                  <a:txBody>
                    <a:bodyPr/>
                    <a:lstStyle/>
                    <a:p>
                      <a:pPr algn="l" fontAlgn="b"/>
                      <a:r>
                        <a:rPr lang="en-US" sz="2000" u="none" strike="noStrike" dirty="0">
                          <a:effectLst/>
                        </a:rPr>
                        <a:t>Parental care</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None</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Often extensive</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7"/>
                  </a:ext>
                </a:extLst>
              </a:tr>
              <a:tr h="442516">
                <a:tc>
                  <a:txBody>
                    <a:bodyPr/>
                    <a:lstStyle/>
                    <a:p>
                      <a:pPr algn="l" fontAlgn="b"/>
                      <a:r>
                        <a:rPr lang="en-US" sz="2000" u="none" strike="noStrike" dirty="0">
                          <a:effectLst/>
                        </a:rPr>
                        <a:t>Size of offspring or eggs</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Small</a:t>
                      </a:r>
                      <a:endParaRPr lang="en-US" sz="2000" b="0" i="0" u="none" strike="noStrike" dirty="0">
                        <a:solidFill>
                          <a:srgbClr val="000000"/>
                        </a:solidFill>
                        <a:effectLst/>
                        <a:latin typeface="+mn-lt"/>
                      </a:endParaRPr>
                    </a:p>
                  </a:txBody>
                  <a:tcPr anchor="b"/>
                </a:tc>
                <a:tc>
                  <a:txBody>
                    <a:bodyPr/>
                    <a:lstStyle/>
                    <a:p>
                      <a:pPr algn="l" fontAlgn="b"/>
                      <a:r>
                        <a:rPr lang="en-US" sz="2000" u="none" strike="noStrike" dirty="0">
                          <a:effectLst/>
                        </a:rPr>
                        <a:t>Large</a:t>
                      </a:r>
                      <a:endParaRPr lang="en-US" sz="2000" b="0" i="0" u="none" strike="noStrike" dirty="0">
                        <a:solidFill>
                          <a:srgbClr val="000000"/>
                        </a:solidFill>
                        <a:effectLst/>
                        <a:latin typeface="+mn-lt"/>
                      </a:endParaRPr>
                    </a:p>
                  </a:txBody>
                  <a:tcPr anchor="b"/>
                </a:tc>
                <a:extLst>
                  <a:ext uri="{0D108BD9-81ED-4DB2-BD59-A6C34878D82A}">
                    <a16:rowId xmlns:a16="http://schemas.microsoft.com/office/drawing/2014/main" val="10008"/>
                  </a:ext>
                </a:extLst>
              </a:tr>
            </a:tbl>
          </a:graphicData>
        </a:graphic>
      </p:graphicFrame>
      <p:sp>
        <p:nvSpPr>
          <p:cNvPr id="9" name="Slide Number Placeholder 4">
            <a:extLst>
              <a:ext uri="{FF2B5EF4-FFF2-40B4-BE49-F238E27FC236}">
                <a16:creationId xmlns:a16="http://schemas.microsoft.com/office/drawing/2014/main" id="{D89AB46B-D1F4-499F-B228-7E0F97BDAB7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42052667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1120C-804F-405E-8200-98D047B4C9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Human Population Growth</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CF1D00D-3E1B-43E2-823E-D873E08D0A6B}"/>
              </a:ext>
            </a:extLst>
          </p:cNvPr>
          <p:cNvSpPr>
            <a:spLocks noGrp="1"/>
          </p:cNvSpPr>
          <p:nvPr>
            <p:ph sz="quarter" idx="11"/>
          </p:nvPr>
        </p:nvSpPr>
        <p:spPr>
          <a:xfrm>
            <a:off x="342900" y="1276710"/>
            <a:ext cx="8458200" cy="5124090"/>
          </a:xfrm>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-selected life history traits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brood size.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Late reproduction.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degree of parental care.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Changes since the 1700s allowed humans to escape logistic growth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Human populations have grown exponentially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Birth rate has remained unchanged.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Death rate has fallen dramatically.</a:t>
            </a:r>
          </a:p>
        </p:txBody>
      </p:sp>
      <p:sp>
        <p:nvSpPr>
          <p:cNvPr id="6" name="Slide Number Placeholder 3">
            <a:extLst>
              <a:ext uri="{FF2B5EF4-FFF2-40B4-BE49-F238E27FC236}">
                <a16:creationId xmlns:a16="http://schemas.microsoft.com/office/drawing/2014/main" id="{BDED071B-1AFB-4833-9CA3-2C528C9BF62D}"/>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40859664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D080A-AD67-4C54-A6EF-EBD700EC7D40}"/>
              </a:ext>
            </a:extLst>
          </p:cNvPr>
          <p:cNvSpPr>
            <a:spLocks noGrp="1"/>
          </p:cNvSpPr>
          <p:nvPr>
            <p:ph type="title"/>
          </p:nvPr>
        </p:nvSpPr>
        <p:spPr/>
        <p:txBody>
          <a:bodyPr/>
          <a:lstStyle/>
          <a:p>
            <a:r>
              <a:rPr lang="en-US" dirty="0"/>
              <a:t>History of Human Population Size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3" name="Picture 2" descr="For 5000 years, the human population size was relatively stable. A few hundred years ago, it began growing exponentially.">
            <a:extLst>
              <a:ext uri="{FF2B5EF4-FFF2-40B4-BE49-F238E27FC236}">
                <a16:creationId xmlns:a16="http://schemas.microsoft.com/office/drawing/2014/main" id="{7C7F74C0-D4ED-4E07-840E-3F90CC03A3DA}"/>
              </a:ext>
            </a:extLst>
          </p:cNvPr>
          <p:cNvPicPr>
            <a:picLocks noChangeAspect="1"/>
          </p:cNvPicPr>
          <p:nvPr/>
        </p:nvPicPr>
        <p:blipFill>
          <a:blip r:embed="rId2"/>
          <a:stretch>
            <a:fillRect/>
          </a:stretch>
        </p:blipFill>
        <p:spPr>
          <a:xfrm>
            <a:off x="342900" y="1512970"/>
            <a:ext cx="3505200" cy="3749040"/>
          </a:xfrm>
          <a:prstGeom prst="rect">
            <a:avLst/>
          </a:prstGeom>
        </p:spPr>
      </p:pic>
      <p:sp>
        <p:nvSpPr>
          <p:cNvPr id="5" name="Content Placeholder 3">
            <a:extLst>
              <a:ext uri="{FF2B5EF4-FFF2-40B4-BE49-F238E27FC236}">
                <a16:creationId xmlns:a16="http://schemas.microsoft.com/office/drawing/2014/main" id="{B9858EC9-6598-4AB2-894C-AB787E509EF1}"/>
              </a:ext>
            </a:extLst>
          </p:cNvPr>
          <p:cNvSpPr>
            <a:spLocks noGrp="1"/>
          </p:cNvSpPr>
          <p:nvPr>
            <p:ph sz="quarter" idx="11"/>
          </p:nvPr>
        </p:nvSpPr>
        <p:spPr>
          <a:xfrm>
            <a:off x="1272540" y="5660574"/>
            <a:ext cx="1645920" cy="365760"/>
          </a:xfrm>
        </p:spPr>
        <p:txBody>
          <a:bodyPr/>
          <a:lstStyle/>
          <a:p>
            <a:r>
              <a:rPr lang="en-US" altLang="en-US" sz="1800" dirty="0">
                <a:solidFill>
                  <a:srgbClr val="000000"/>
                </a:solidFill>
                <a:ea typeface="ＭＳ Ｐゴシック" panose="020B0600070205080204" pitchFamily="34" charset="-128"/>
              </a:rPr>
              <a:t>Figure 54.24</a:t>
            </a:r>
            <a:endParaRPr lang="en-US" sz="1800" dirty="0">
              <a:solidFill>
                <a:srgbClr val="000000"/>
              </a:solidFill>
              <a:ea typeface="ＭＳ Ｐゴシック" panose="020B0600070205080204" pitchFamily="34" charset="-128"/>
            </a:endParaRPr>
          </a:p>
        </p:txBody>
      </p:sp>
      <p:pic>
        <p:nvPicPr>
          <p:cNvPr id="14" name="Picture 4" descr="The human population is expected to grow substantially in Africa, more in Asia, to some extent in the Americas, and decline in Europe.">
            <a:extLst>
              <a:ext uri="{FF2B5EF4-FFF2-40B4-BE49-F238E27FC236}">
                <a16:creationId xmlns:a16="http://schemas.microsoft.com/office/drawing/2014/main" id="{3601C7C2-CB84-4C84-9A09-5E6DBE100D8A}"/>
              </a:ext>
            </a:extLst>
          </p:cNvPr>
          <p:cNvPicPr>
            <a:picLocks noChangeAspect="1"/>
          </p:cNvPicPr>
          <p:nvPr/>
        </p:nvPicPr>
        <p:blipFill>
          <a:blip r:embed="rId3"/>
          <a:stretch>
            <a:fillRect/>
          </a:stretch>
        </p:blipFill>
        <p:spPr>
          <a:xfrm>
            <a:off x="4194213" y="1741570"/>
            <a:ext cx="4764024" cy="3291840"/>
          </a:xfrm>
          <a:prstGeom prst="rect">
            <a:avLst/>
          </a:prstGeom>
        </p:spPr>
      </p:pic>
      <p:sp>
        <p:nvSpPr>
          <p:cNvPr id="9" name="Content Placeholder 5">
            <a:extLst>
              <a:ext uri="{FF2B5EF4-FFF2-40B4-BE49-F238E27FC236}">
                <a16:creationId xmlns:a16="http://schemas.microsoft.com/office/drawing/2014/main" id="{9C72982E-B135-4EE3-A510-1DB89DAC3886}"/>
              </a:ext>
            </a:extLst>
          </p:cNvPr>
          <p:cNvSpPr>
            <a:spLocks noGrp="1"/>
          </p:cNvSpPr>
          <p:nvPr>
            <p:ph sz="quarter" idx="15"/>
          </p:nvPr>
        </p:nvSpPr>
        <p:spPr>
          <a:xfrm>
            <a:off x="5753265" y="5660574"/>
            <a:ext cx="1645920" cy="365760"/>
          </a:xfrm>
        </p:spPr>
        <p:txBody>
          <a:bodyPr/>
          <a:lstStyle/>
          <a:p>
            <a:r>
              <a:rPr lang="en-US" altLang="en-US" sz="1800" dirty="0">
                <a:solidFill>
                  <a:srgbClr val="000000"/>
                </a:solidFill>
                <a:ea typeface="ＭＳ Ｐゴシック" panose="020B0600070205080204" pitchFamily="34" charset="-128"/>
              </a:rPr>
              <a:t>Figure 54.25</a:t>
            </a:r>
            <a:endParaRPr lang="en-US" sz="1800" dirty="0">
              <a:solidFill>
                <a:srgbClr val="000000"/>
              </a:solidFill>
              <a:ea typeface="ＭＳ Ｐゴシック" panose="020B0600070205080204" pitchFamily="34" charset="-128"/>
            </a:endParaRPr>
          </a:p>
        </p:txBody>
      </p:sp>
      <p:sp>
        <p:nvSpPr>
          <p:cNvPr id="6" name="Slide Number Placeholder 6">
            <a:extLst>
              <a:ext uri="{FF2B5EF4-FFF2-40B4-BE49-F238E27FC236}">
                <a16:creationId xmlns:a16="http://schemas.microsoft.com/office/drawing/2014/main" id="{58731C81-01D0-4648-AA61-C8E25570E65C}"/>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3990911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Population Pyramid</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1" y="1276708"/>
            <a:ext cx="3822700" cy="4732205"/>
          </a:xfrm>
        </p:spPr>
        <p:txBody>
          <a:bodyPr/>
          <a:lstStyle/>
          <a:p>
            <a:pPr marL="342900" indent="-342900">
              <a:spcBef>
                <a:spcPts val="624"/>
              </a:spcBef>
              <a:spcAft>
                <a:spcPts val="1200"/>
              </a:spcAft>
              <a:buClr>
                <a:schemeClr val="tx1"/>
              </a:buClr>
              <a:buFont typeface="Arial" panose="020B0604020202020204" pitchFamily="34" charset="0"/>
              <a:buChar char="•"/>
            </a:pPr>
            <a:r>
              <a:rPr lang="en-US" altLang="en-US" kern="100" dirty="0">
                <a:cs typeface="Arial" panose="020B0604020202020204" pitchFamily="34" charset="0"/>
              </a:rPr>
              <a:t>Bar graph displaying the number of people in each age category</a:t>
            </a:r>
          </a:p>
          <a:p>
            <a:pPr marL="342900" indent="-342900">
              <a:spcBef>
                <a:spcPts val="624"/>
              </a:spcBef>
              <a:buClr>
                <a:schemeClr val="tx1"/>
              </a:buClr>
              <a:buFont typeface="Arial" panose="020B0604020202020204" pitchFamily="34" charset="0"/>
              <a:buChar char="•"/>
            </a:pPr>
            <a:r>
              <a:rPr lang="en-US" altLang="en-US" kern="100" dirty="0">
                <a:cs typeface="Arial" panose="020B0604020202020204" pitchFamily="34" charset="0"/>
              </a:rPr>
              <a:t>Kenya’s population could double in 30 years, whereas Sweden’s will remain stable</a:t>
            </a:r>
          </a:p>
        </p:txBody>
      </p:sp>
      <p:pic>
        <p:nvPicPr>
          <p:cNvPr id="8" name="Picture 3" descr="A graph shows the comparison of Swedish and Kenyan population pyramid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340076" y="1276709"/>
            <a:ext cx="4682889" cy="356616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54.26</a:t>
            </a:r>
          </a:p>
        </p:txBody>
      </p:sp>
      <p:sp>
        <p:nvSpPr>
          <p:cNvPr id="5" name="Text Placeholder 5">
            <a:extLst>
              <a:ext uri="{FF2B5EF4-FFF2-40B4-BE49-F238E27FC236}">
                <a16:creationId xmlns:a16="http://schemas.microsoft.com/office/drawing/2014/main" id="{8C805BBF-85C6-4437-B62E-D92D24EC5E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1317588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481EF-5007-497E-B5CC-EBD0B4F9201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Components of Human Population Growth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394B70E-D14A-4E2B-A796-494E4DBF8961}"/>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Earth’s rapidly growing human population constitutes perhaps the greatest challenge to the future of the biosphere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Uneven distribution of population among countries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Increasing gap between rich and poor</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world ecosystem is already under stress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What is </a:t>
            </a:r>
            <a:r>
              <a:rPr lang="en-US" i="1" dirty="0">
                <a:solidFill>
                  <a:srgbClr val="000000"/>
                </a:solidFill>
                <a:latin typeface="Arial" panose="020B0604020202020204" pitchFamily="34" charset="0"/>
                <a:ea typeface="Verdana" panose="020B0604030504040204" pitchFamily="34" charset="0"/>
              </a:rPr>
              <a:t>K</a:t>
            </a:r>
            <a:r>
              <a:rPr lang="en-US" dirty="0">
                <a:solidFill>
                  <a:srgbClr val="000000"/>
                </a:solidFill>
                <a:latin typeface="Arial" panose="020B0604020202020204" pitchFamily="34" charset="0"/>
                <a:ea typeface="Verdana" panose="020B0604030504040204" pitchFamily="34" charset="0"/>
              </a:rPr>
              <a:t> for the human population?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Thomas Malthus: </a:t>
            </a:r>
            <a:r>
              <a:rPr lang="en-US" i="1" dirty="0">
                <a:solidFill>
                  <a:srgbClr val="000000"/>
                </a:solidFill>
                <a:latin typeface="Arial" panose="020B0604020202020204" pitchFamily="34" charset="0"/>
                <a:ea typeface="Verdana" panose="020B0604030504040204" pitchFamily="34" charset="0"/>
              </a:rPr>
              <a:t>Essay on the Principle of Population</a:t>
            </a:r>
          </a:p>
        </p:txBody>
      </p:sp>
      <p:sp>
        <p:nvSpPr>
          <p:cNvPr id="6" name="Slide Number Placeholder 3">
            <a:extLst>
              <a:ext uri="{FF2B5EF4-FFF2-40B4-BE49-F238E27FC236}">
                <a16:creationId xmlns:a16="http://schemas.microsoft.com/office/drawing/2014/main" id="{6B9FCE97-96DB-4DBB-A5A0-DE4EB6D13ECF}"/>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36248435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552FC-88C1-49ED-A03F-A19438B4AAC9}"/>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Economic Development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FB69811-827C-406A-B7A3-46864C2675A6}"/>
              </a:ext>
            </a:extLst>
          </p:cNvPr>
          <p:cNvSpPr>
            <a:spLocks noGrp="1"/>
          </p:cNvSpPr>
          <p:nvPr>
            <p:ph sz="quarter" idx="11"/>
          </p:nvPr>
        </p:nvSpPr>
        <p:spPr>
          <a:xfrm>
            <a:off x="182880" y="1251816"/>
            <a:ext cx="8778240" cy="744508"/>
          </a:xfrm>
        </p:spPr>
        <p:txBody>
          <a:bodyPr/>
          <a:lstStyle/>
          <a:p>
            <a:pPr lvl="0">
              <a:spcBef>
                <a:spcPct val="20000"/>
              </a:spcBef>
              <a:spcAft>
                <a:spcPts val="0"/>
              </a:spcAft>
              <a:buClr>
                <a:srgbClr val="003B48"/>
              </a:buClr>
            </a:pPr>
            <a:r>
              <a:rPr lang="en-US" sz="2000" b="1" dirty="0">
                <a:solidFill>
                  <a:srgbClr val="000000"/>
                </a:solidFill>
                <a:latin typeface="Arial" panose="020B0604020202020204" pitchFamily="34" charset="0"/>
                <a:ea typeface="Verdana" panose="020B0604030504040204" pitchFamily="34" charset="0"/>
              </a:rPr>
              <a:t>TABLE 54.4 A Comparison of 2019 Population Data in Developed and Developing Countries</a:t>
            </a:r>
          </a:p>
        </p:txBody>
      </p:sp>
      <p:graphicFrame>
        <p:nvGraphicFramePr>
          <p:cNvPr id="10" name="Table 3">
            <a:extLst>
              <a:ext uri="{FF2B5EF4-FFF2-40B4-BE49-F238E27FC236}">
                <a16:creationId xmlns:a16="http://schemas.microsoft.com/office/drawing/2014/main" id="{B36D733F-2380-4796-8303-421E6F0080F5}"/>
              </a:ext>
            </a:extLst>
          </p:cNvPr>
          <p:cNvGraphicFramePr>
            <a:graphicFrameLocks noGrp="1"/>
          </p:cNvGraphicFramePr>
          <p:nvPr>
            <p:extLst>
              <p:ext uri="{D42A27DB-BD31-4B8C-83A1-F6EECF244321}">
                <p14:modId xmlns:p14="http://schemas.microsoft.com/office/powerpoint/2010/main" val="2196011313"/>
              </p:ext>
            </p:extLst>
          </p:nvPr>
        </p:nvGraphicFramePr>
        <p:xfrm>
          <a:off x="182880" y="2071188"/>
          <a:ext cx="8778240" cy="3749040"/>
        </p:xfrm>
        <a:graphic>
          <a:graphicData uri="http://schemas.openxmlformats.org/drawingml/2006/table">
            <a:tbl>
              <a:tblPr firstRow="1" bandRow="1">
                <a:tableStyleId>{5940675A-B579-460E-94D1-54222C63F5DA}</a:tableStyleId>
              </a:tblPr>
              <a:tblGrid>
                <a:gridCol w="3840480">
                  <a:extLst>
                    <a:ext uri="{9D8B030D-6E8A-4147-A177-3AD203B41FA5}">
                      <a16:colId xmlns:a16="http://schemas.microsoft.com/office/drawing/2014/main" val="20000"/>
                    </a:ext>
                  </a:extLst>
                </a:gridCol>
                <a:gridCol w="164592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463040">
                  <a:extLst>
                    <a:ext uri="{9D8B030D-6E8A-4147-A177-3AD203B41FA5}">
                      <a16:colId xmlns:a16="http://schemas.microsoft.com/office/drawing/2014/main" val="20003"/>
                    </a:ext>
                  </a:extLst>
                </a:gridCol>
              </a:tblGrid>
              <a:tr h="914400">
                <a:tc>
                  <a:txBody>
                    <a:bodyPr/>
                    <a:lstStyle/>
                    <a:p>
                      <a:pPr algn="l" fontAlgn="b"/>
                      <a:endParaRPr lang="en-US" sz="1800" b="1" i="0" u="none" strike="noStrike" dirty="0">
                        <a:solidFill>
                          <a:srgbClr val="000000"/>
                        </a:solidFill>
                        <a:effectLst/>
                        <a:latin typeface="+mn-lt"/>
                      </a:endParaRPr>
                    </a:p>
                  </a:txBody>
                  <a:tcPr/>
                </a:tc>
                <a:tc>
                  <a:txBody>
                    <a:bodyPr/>
                    <a:lstStyle/>
                    <a:p>
                      <a:pPr algn="ctr" fontAlgn="b"/>
                      <a:r>
                        <a:rPr lang="en-US" sz="1800" b="1" i="0" u="none" strike="noStrike" dirty="0">
                          <a:solidFill>
                            <a:srgbClr val="000000"/>
                          </a:solidFill>
                          <a:effectLst/>
                          <a:latin typeface="+mn-lt"/>
                        </a:rPr>
                        <a:t>United States </a:t>
                      </a:r>
                    </a:p>
                    <a:p>
                      <a:pPr algn="ctr" fontAlgn="b"/>
                      <a:r>
                        <a:rPr lang="en-US" sz="1800" b="1" i="0" u="none" strike="noStrike" dirty="0">
                          <a:solidFill>
                            <a:srgbClr val="000000"/>
                          </a:solidFill>
                          <a:effectLst/>
                          <a:latin typeface="+mn-lt"/>
                        </a:rPr>
                        <a:t>(highly developed)</a:t>
                      </a:r>
                    </a:p>
                  </a:txBody>
                  <a:tcPr/>
                </a:tc>
                <a:tc>
                  <a:txBody>
                    <a:bodyPr/>
                    <a:lstStyle/>
                    <a:p>
                      <a:pPr algn="ctr" fontAlgn="b"/>
                      <a:r>
                        <a:rPr lang="en-US" sz="1800" b="1" i="0" u="none" strike="noStrike" dirty="0">
                          <a:solidFill>
                            <a:srgbClr val="000000"/>
                          </a:solidFill>
                          <a:effectLst/>
                          <a:latin typeface="+mn-lt"/>
                        </a:rPr>
                        <a:t>Brazil </a:t>
                      </a:r>
                    </a:p>
                    <a:p>
                      <a:pPr algn="ctr" fontAlgn="b"/>
                      <a:r>
                        <a:rPr lang="en-US" sz="1800" b="1" i="0" u="none" strike="noStrike" dirty="0">
                          <a:solidFill>
                            <a:srgbClr val="000000"/>
                          </a:solidFill>
                          <a:effectLst/>
                          <a:latin typeface="+mn-lt"/>
                        </a:rPr>
                        <a:t>(moderately developed)</a:t>
                      </a:r>
                    </a:p>
                  </a:txBody>
                  <a:tcPr/>
                </a:tc>
                <a:tc>
                  <a:txBody>
                    <a:bodyPr/>
                    <a:lstStyle/>
                    <a:p>
                      <a:pPr algn="ctr" fontAlgn="b"/>
                      <a:r>
                        <a:rPr lang="en-US" sz="1800" b="1" i="0" u="none" strike="noStrike" dirty="0">
                          <a:solidFill>
                            <a:srgbClr val="000000"/>
                          </a:solidFill>
                          <a:effectLst/>
                          <a:latin typeface="+mn-lt"/>
                        </a:rPr>
                        <a:t>Ethiopia </a:t>
                      </a:r>
                    </a:p>
                    <a:p>
                      <a:pPr algn="ctr" fontAlgn="b"/>
                      <a:r>
                        <a:rPr lang="en-US" sz="1800" b="1" i="0" u="none" strike="noStrike" dirty="0">
                          <a:solidFill>
                            <a:srgbClr val="000000"/>
                          </a:solidFill>
                          <a:effectLst/>
                          <a:latin typeface="+mn-lt"/>
                        </a:rPr>
                        <a:t>(poorly developed)</a:t>
                      </a:r>
                    </a:p>
                  </a:txBody>
                  <a:tcPr/>
                </a:tc>
                <a:extLst>
                  <a:ext uri="{0D108BD9-81ED-4DB2-BD59-A6C34878D82A}">
                    <a16:rowId xmlns:a16="http://schemas.microsoft.com/office/drawing/2014/main" val="10000"/>
                  </a:ext>
                </a:extLst>
              </a:tr>
              <a:tr h="365760">
                <a:tc>
                  <a:txBody>
                    <a:bodyPr/>
                    <a:lstStyle/>
                    <a:p>
                      <a:pPr algn="l" fontAlgn="b"/>
                      <a:r>
                        <a:rPr lang="en-US" sz="1800" u="none" strike="noStrike" dirty="0">
                          <a:effectLst/>
                          <a:latin typeface="+mn-lt"/>
                        </a:rPr>
                        <a:t>Fertility rate</a:t>
                      </a:r>
                      <a:endParaRPr lang="en-US" sz="1800" b="0" i="0" u="none" strike="noStrike" dirty="0">
                        <a:solidFill>
                          <a:srgbClr val="000000"/>
                        </a:solidFill>
                        <a:effectLst/>
                        <a:latin typeface="+mn-lt"/>
                      </a:endParaRPr>
                    </a:p>
                  </a:txBody>
                  <a:tcPr/>
                </a:tc>
                <a:tc>
                  <a:txBody>
                    <a:bodyPr/>
                    <a:lstStyle/>
                    <a:p>
                      <a:pPr marL="0" indent="517525" algn="l" fontAlgn="b"/>
                      <a:r>
                        <a:rPr lang="en-US" sz="1800" u="none" strike="noStrike" dirty="0">
                          <a:effectLst/>
                          <a:latin typeface="+mn-lt"/>
                        </a:rPr>
                        <a:t>1.8</a:t>
                      </a:r>
                      <a:endParaRPr lang="en-US" sz="1800" b="0" i="0" u="none" strike="noStrike" dirty="0">
                        <a:solidFill>
                          <a:srgbClr val="000000"/>
                        </a:solidFill>
                        <a:effectLst/>
                        <a:latin typeface="+mn-lt"/>
                      </a:endParaRPr>
                    </a:p>
                  </a:txBody>
                  <a:tcPr/>
                </a:tc>
                <a:tc>
                  <a:txBody>
                    <a:bodyPr/>
                    <a:lstStyle/>
                    <a:p>
                      <a:pPr marL="0" indent="692150" algn="l" fontAlgn="b"/>
                      <a:r>
                        <a:rPr lang="en-US" sz="1800" u="none" strike="noStrike" dirty="0">
                          <a:effectLst/>
                          <a:latin typeface="+mn-lt"/>
                        </a:rPr>
                        <a:t>1.7</a:t>
                      </a:r>
                      <a:endParaRPr lang="en-US" sz="1800" b="0" i="0" u="none" strike="noStrike" dirty="0">
                        <a:solidFill>
                          <a:srgbClr val="000000"/>
                        </a:solidFill>
                        <a:effectLst/>
                        <a:latin typeface="+mn-lt"/>
                      </a:endParaRPr>
                    </a:p>
                  </a:txBody>
                  <a:tcPr/>
                </a:tc>
                <a:tc>
                  <a:txBody>
                    <a:bodyPr/>
                    <a:lstStyle/>
                    <a:p>
                      <a:pPr marL="0" indent="692150" algn="l" defTabSz="914400" rtl="0" eaLnBrk="1" fontAlgn="b" latinLnBrk="0" hangingPunct="1"/>
                      <a:r>
                        <a:rPr lang="en-US" sz="1800" u="none" strike="noStrike" kern="1200" dirty="0">
                          <a:solidFill>
                            <a:schemeClr val="tx1"/>
                          </a:solidFill>
                          <a:effectLst/>
                          <a:latin typeface="+mn-lt"/>
                          <a:ea typeface="+mn-ea"/>
                          <a:cs typeface="+mn-cs"/>
                        </a:rPr>
                        <a:t>4.1</a:t>
                      </a:r>
                    </a:p>
                  </a:txBody>
                  <a:tcPr/>
                </a:tc>
                <a:extLst>
                  <a:ext uri="{0D108BD9-81ED-4DB2-BD59-A6C34878D82A}">
                    <a16:rowId xmlns:a16="http://schemas.microsoft.com/office/drawing/2014/main" val="10001"/>
                  </a:ext>
                </a:extLst>
              </a:tr>
              <a:tr h="365760">
                <a:tc>
                  <a:txBody>
                    <a:bodyPr/>
                    <a:lstStyle/>
                    <a:p>
                      <a:pPr algn="l" fontAlgn="b"/>
                      <a:r>
                        <a:rPr lang="en-US" sz="1800" u="none" strike="noStrike" dirty="0">
                          <a:effectLst/>
                          <a:latin typeface="+mn-lt"/>
                        </a:rPr>
                        <a:t>Population growth rate</a:t>
                      </a:r>
                      <a:endParaRPr lang="en-US" sz="1800" b="0" i="0" u="none" strike="noStrike" dirty="0">
                        <a:solidFill>
                          <a:srgbClr val="000000"/>
                        </a:solidFill>
                        <a:effectLst/>
                        <a:latin typeface="+mn-lt"/>
                      </a:endParaRPr>
                    </a:p>
                  </a:txBody>
                  <a:tcPr/>
                </a:tc>
                <a:tc>
                  <a:txBody>
                    <a:bodyPr/>
                    <a:lstStyle/>
                    <a:p>
                      <a:pPr marL="0" indent="517525" algn="l" fontAlgn="b"/>
                      <a:r>
                        <a:rPr lang="en-US" sz="1800" u="none" strike="noStrike" dirty="0">
                          <a:effectLst/>
                          <a:latin typeface="+mn-lt"/>
                        </a:rPr>
                        <a:t>0.72</a:t>
                      </a:r>
                      <a:endParaRPr lang="en-US" sz="1800" b="0" i="0" u="none" strike="noStrike" dirty="0">
                        <a:solidFill>
                          <a:srgbClr val="000000"/>
                        </a:solidFill>
                        <a:effectLst/>
                        <a:latin typeface="+mn-lt"/>
                      </a:endParaRPr>
                    </a:p>
                  </a:txBody>
                  <a:tcPr/>
                </a:tc>
                <a:tc>
                  <a:txBody>
                    <a:bodyPr/>
                    <a:lstStyle/>
                    <a:p>
                      <a:pPr marL="0" indent="692150" algn="l" fontAlgn="b"/>
                      <a:r>
                        <a:rPr lang="en-US" sz="1800" u="none" strike="noStrike" dirty="0">
                          <a:effectLst/>
                          <a:latin typeface="+mn-lt"/>
                        </a:rPr>
                        <a:t>0.67</a:t>
                      </a:r>
                      <a:endParaRPr lang="en-US" sz="1800" b="0" i="0" u="none" strike="noStrike" dirty="0">
                        <a:solidFill>
                          <a:srgbClr val="000000"/>
                        </a:solidFill>
                        <a:effectLst/>
                        <a:latin typeface="+mn-lt"/>
                      </a:endParaRPr>
                    </a:p>
                  </a:txBody>
                  <a:tcPr/>
                </a:tc>
                <a:tc>
                  <a:txBody>
                    <a:bodyPr/>
                    <a:lstStyle/>
                    <a:p>
                      <a:pPr marL="0" indent="692150" algn="l" fontAlgn="b"/>
                      <a:r>
                        <a:rPr lang="en-US" sz="1800" u="none" strike="noStrike" kern="1200" dirty="0">
                          <a:solidFill>
                            <a:schemeClr val="tx1"/>
                          </a:solidFill>
                          <a:effectLst/>
                          <a:latin typeface="+mn-lt"/>
                          <a:ea typeface="+mn-ea"/>
                          <a:cs typeface="+mn-cs"/>
                        </a:rPr>
                        <a:t>2.56</a:t>
                      </a:r>
                    </a:p>
                  </a:txBody>
                  <a:tcPr/>
                </a:tc>
                <a:extLst>
                  <a:ext uri="{0D108BD9-81ED-4DB2-BD59-A6C34878D82A}">
                    <a16:rowId xmlns:a16="http://schemas.microsoft.com/office/drawing/2014/main" val="10002"/>
                  </a:ext>
                </a:extLst>
              </a:tr>
              <a:tr h="365760">
                <a:tc>
                  <a:txBody>
                    <a:bodyPr/>
                    <a:lstStyle/>
                    <a:p>
                      <a:pPr algn="l" fontAlgn="b"/>
                      <a:r>
                        <a:rPr lang="en-US" sz="1800" u="none" strike="noStrike" dirty="0">
                          <a:effectLst/>
                          <a:latin typeface="+mn-lt"/>
                        </a:rPr>
                        <a:t>Doubling time at current rate (years)</a:t>
                      </a:r>
                      <a:endParaRPr lang="en-US" sz="1800" b="0" i="0" u="none" strike="noStrike" dirty="0">
                        <a:solidFill>
                          <a:srgbClr val="000000"/>
                        </a:solidFill>
                        <a:effectLst/>
                        <a:latin typeface="+mn-lt"/>
                      </a:endParaRPr>
                    </a:p>
                  </a:txBody>
                  <a:tcPr/>
                </a:tc>
                <a:tc>
                  <a:txBody>
                    <a:bodyPr/>
                    <a:lstStyle/>
                    <a:p>
                      <a:pPr marL="0" indent="396875" algn="l" fontAlgn="b"/>
                      <a:r>
                        <a:rPr lang="en-US" sz="1800" u="none" strike="noStrike" dirty="0">
                          <a:effectLst/>
                          <a:latin typeface="+mn-lt"/>
                        </a:rPr>
                        <a:t>97</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104</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27</a:t>
                      </a:r>
                      <a:endParaRPr lang="en-US" sz="1800" b="0" i="0" u="none" strike="noStrike" dirty="0">
                        <a:solidFill>
                          <a:srgbClr val="000000"/>
                        </a:solidFill>
                        <a:effectLst/>
                        <a:latin typeface="+mn-lt"/>
                      </a:endParaRPr>
                    </a:p>
                  </a:txBody>
                  <a:tcPr/>
                </a:tc>
                <a:extLst>
                  <a:ext uri="{0D108BD9-81ED-4DB2-BD59-A6C34878D82A}">
                    <a16:rowId xmlns:a16="http://schemas.microsoft.com/office/drawing/2014/main" val="10003"/>
                  </a:ext>
                </a:extLst>
              </a:tr>
              <a:tr h="640080">
                <a:tc>
                  <a:txBody>
                    <a:bodyPr/>
                    <a:lstStyle/>
                    <a:p>
                      <a:pPr algn="l" fontAlgn="b"/>
                      <a:r>
                        <a:rPr lang="en-US" sz="1800" u="none" strike="noStrike" dirty="0">
                          <a:effectLst/>
                          <a:latin typeface="+mn-lt"/>
                        </a:rPr>
                        <a:t>Infant mortality rate (per 1000 births)</a:t>
                      </a:r>
                      <a:endParaRPr lang="en-US" sz="1800" b="0" i="0" u="none" strike="noStrike" dirty="0">
                        <a:solidFill>
                          <a:srgbClr val="000000"/>
                        </a:solidFill>
                        <a:effectLst/>
                        <a:latin typeface="+mn-lt"/>
                      </a:endParaRPr>
                    </a:p>
                  </a:txBody>
                  <a:tcPr/>
                </a:tc>
                <a:tc>
                  <a:txBody>
                    <a:bodyPr/>
                    <a:lstStyle/>
                    <a:p>
                      <a:pPr marL="0" indent="517525" algn="l" fontAlgn="b"/>
                      <a:r>
                        <a:rPr lang="en-US" sz="1800" u="none" strike="noStrike" dirty="0">
                          <a:effectLst/>
                          <a:latin typeface="+mn-lt"/>
                        </a:rPr>
                        <a:t>5</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16</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36</a:t>
                      </a:r>
                      <a:endParaRPr lang="en-US" sz="1800" b="0" i="0" u="none" strike="noStrike" dirty="0">
                        <a:solidFill>
                          <a:srgbClr val="000000"/>
                        </a:solidFill>
                        <a:effectLst/>
                        <a:latin typeface="+mn-lt"/>
                      </a:endParaRPr>
                    </a:p>
                  </a:txBody>
                  <a:tcPr/>
                </a:tc>
                <a:extLst>
                  <a:ext uri="{0D108BD9-81ED-4DB2-BD59-A6C34878D82A}">
                    <a16:rowId xmlns:a16="http://schemas.microsoft.com/office/drawing/2014/main" val="10004"/>
                  </a:ext>
                </a:extLst>
              </a:tr>
              <a:tr h="365760">
                <a:tc>
                  <a:txBody>
                    <a:bodyPr/>
                    <a:lstStyle/>
                    <a:p>
                      <a:pPr algn="l" fontAlgn="b"/>
                      <a:r>
                        <a:rPr lang="en-US" sz="1800" u="none" strike="noStrike" dirty="0">
                          <a:effectLst/>
                          <a:latin typeface="+mn-lt"/>
                        </a:rPr>
                        <a:t>Life expectancy at birth (years)</a:t>
                      </a:r>
                      <a:endParaRPr lang="en-US" sz="1800" b="0" i="0" u="none" strike="noStrike" dirty="0">
                        <a:solidFill>
                          <a:srgbClr val="000000"/>
                        </a:solidFill>
                        <a:effectLst/>
                        <a:latin typeface="+mn-lt"/>
                      </a:endParaRPr>
                    </a:p>
                  </a:txBody>
                  <a:tcPr/>
                </a:tc>
                <a:tc>
                  <a:txBody>
                    <a:bodyPr/>
                    <a:lstStyle/>
                    <a:p>
                      <a:pPr marL="0" indent="401638" algn="l" fontAlgn="b"/>
                      <a:r>
                        <a:rPr lang="en-US" sz="1800" u="none" strike="noStrike" dirty="0">
                          <a:effectLst/>
                          <a:latin typeface="+mn-lt"/>
                        </a:rPr>
                        <a:t>80</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75</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68</a:t>
                      </a:r>
                      <a:endParaRPr lang="en-US" sz="1800" b="0" i="0" u="none" strike="noStrike" dirty="0">
                        <a:solidFill>
                          <a:srgbClr val="000000"/>
                        </a:solidFill>
                        <a:effectLst/>
                        <a:latin typeface="+mn-lt"/>
                      </a:endParaRPr>
                    </a:p>
                  </a:txBody>
                  <a:tcPr/>
                </a:tc>
                <a:extLst>
                  <a:ext uri="{0D108BD9-81ED-4DB2-BD59-A6C34878D82A}">
                    <a16:rowId xmlns:a16="http://schemas.microsoft.com/office/drawing/2014/main" val="10005"/>
                  </a:ext>
                </a:extLst>
              </a:tr>
              <a:tr h="365760">
                <a:tc>
                  <a:txBody>
                    <a:bodyPr/>
                    <a:lstStyle/>
                    <a:p>
                      <a:pPr algn="l" fontAlgn="b"/>
                      <a:r>
                        <a:rPr lang="en-US" sz="1800" u="none" strike="noStrike" dirty="0">
                          <a:effectLst/>
                          <a:latin typeface="+mn-lt"/>
                        </a:rPr>
                        <a:t>Per capita GDP (U.S. $)*</a:t>
                      </a:r>
                      <a:endParaRPr lang="en-US" sz="1800" b="0" i="0" u="none" strike="noStrike" dirty="0">
                        <a:solidFill>
                          <a:srgbClr val="000000"/>
                        </a:solidFill>
                        <a:effectLst/>
                        <a:latin typeface="+mn-lt"/>
                      </a:endParaRPr>
                    </a:p>
                  </a:txBody>
                  <a:tcPr/>
                </a:tc>
                <a:tc>
                  <a:txBody>
                    <a:bodyPr/>
                    <a:lstStyle/>
                    <a:p>
                      <a:pPr marL="0" indent="0" algn="l" fontAlgn="b"/>
                      <a:r>
                        <a:rPr lang="en-US" sz="1800" u="none" strike="noStrike" dirty="0">
                          <a:effectLst/>
                          <a:latin typeface="+mn-lt"/>
                        </a:rPr>
                        <a:t>$59,800 </a:t>
                      </a:r>
                      <a:endParaRPr lang="en-US" sz="1800" b="0" i="0" u="none" strike="noStrike" dirty="0">
                        <a:solidFill>
                          <a:srgbClr val="000000"/>
                        </a:solidFill>
                        <a:effectLst/>
                        <a:latin typeface="+mn-lt"/>
                      </a:endParaRPr>
                    </a:p>
                  </a:txBody>
                  <a:tcPr/>
                </a:tc>
                <a:tc>
                  <a:txBody>
                    <a:bodyPr/>
                    <a:lstStyle/>
                    <a:p>
                      <a:pPr marL="0" indent="166688" algn="l" fontAlgn="b"/>
                      <a:r>
                        <a:rPr lang="en-US" sz="1800" u="none" strike="noStrike" dirty="0">
                          <a:effectLst/>
                          <a:latin typeface="+mn-lt"/>
                        </a:rPr>
                        <a:t>$15,600 </a:t>
                      </a:r>
                      <a:endParaRPr lang="en-US" sz="1800" b="0" i="0" u="none" strike="noStrike" dirty="0">
                        <a:solidFill>
                          <a:srgbClr val="000000"/>
                        </a:solidFill>
                        <a:effectLst/>
                        <a:latin typeface="+mn-lt"/>
                      </a:endParaRPr>
                    </a:p>
                  </a:txBody>
                  <a:tcPr/>
                </a:tc>
                <a:tc>
                  <a:txBody>
                    <a:bodyPr/>
                    <a:lstStyle/>
                    <a:p>
                      <a:pPr marL="0" indent="234950" algn="l" fontAlgn="b"/>
                      <a:r>
                        <a:rPr lang="en-US" sz="1800" u="none" strike="noStrike" dirty="0">
                          <a:effectLst/>
                          <a:latin typeface="+mn-lt"/>
                        </a:rPr>
                        <a:t>$2,200 </a:t>
                      </a:r>
                      <a:endParaRPr lang="en-US" sz="1800" b="0" i="0" u="none" strike="noStrike" dirty="0">
                        <a:solidFill>
                          <a:srgbClr val="000000"/>
                        </a:solidFill>
                        <a:effectLst/>
                        <a:latin typeface="+mn-lt"/>
                      </a:endParaRPr>
                    </a:p>
                  </a:txBody>
                  <a:tcPr/>
                </a:tc>
                <a:extLst>
                  <a:ext uri="{0D108BD9-81ED-4DB2-BD59-A6C34878D82A}">
                    <a16:rowId xmlns:a16="http://schemas.microsoft.com/office/drawing/2014/main" val="10006"/>
                  </a:ext>
                </a:extLst>
              </a:tr>
              <a:tr h="365760">
                <a:tc>
                  <a:txBody>
                    <a:bodyPr/>
                    <a:lstStyle/>
                    <a:p>
                      <a:pPr algn="l" fontAlgn="b"/>
                      <a:r>
                        <a:rPr lang="en-US" sz="1800" u="none" strike="noStrike">
                          <a:effectLst/>
                          <a:latin typeface="+mn-lt"/>
                        </a:rPr>
                        <a:t>Population &lt; 15 years old (%)</a:t>
                      </a:r>
                      <a:endParaRPr lang="en-US" sz="1800" b="0" i="0" u="none" strike="noStrike">
                        <a:solidFill>
                          <a:srgbClr val="000000"/>
                        </a:solidFill>
                        <a:effectLst/>
                        <a:latin typeface="+mn-lt"/>
                      </a:endParaRPr>
                    </a:p>
                  </a:txBody>
                  <a:tcPr/>
                </a:tc>
                <a:tc>
                  <a:txBody>
                    <a:bodyPr/>
                    <a:lstStyle/>
                    <a:p>
                      <a:pPr marL="0" indent="401638" algn="l" fontAlgn="b"/>
                      <a:r>
                        <a:rPr lang="en-US" sz="1800" u="none" strike="noStrike" dirty="0">
                          <a:effectLst/>
                          <a:latin typeface="+mn-lt"/>
                        </a:rPr>
                        <a:t>18</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21</a:t>
                      </a:r>
                      <a:endParaRPr lang="en-US" sz="1800" b="0" i="0" u="none" strike="noStrike" dirty="0">
                        <a:solidFill>
                          <a:srgbClr val="000000"/>
                        </a:solidFill>
                        <a:effectLst/>
                        <a:latin typeface="+mn-lt"/>
                      </a:endParaRPr>
                    </a:p>
                  </a:txBody>
                  <a:tcPr/>
                </a:tc>
                <a:tc>
                  <a:txBody>
                    <a:bodyPr/>
                    <a:lstStyle/>
                    <a:p>
                      <a:pPr marL="0" indent="568325" algn="l" fontAlgn="b"/>
                      <a:r>
                        <a:rPr lang="en-US" sz="1800" u="none" strike="noStrike" dirty="0">
                          <a:effectLst/>
                          <a:latin typeface="+mn-lt"/>
                        </a:rPr>
                        <a:t>40</a:t>
                      </a:r>
                      <a:endParaRPr lang="en-US" sz="1800" b="0" i="0" u="none" strike="noStrike" dirty="0">
                        <a:solidFill>
                          <a:srgbClr val="000000"/>
                        </a:solidFill>
                        <a:effectLst/>
                        <a:latin typeface="+mn-lt"/>
                      </a:endParaRPr>
                    </a:p>
                  </a:txBody>
                  <a:tcPr/>
                </a:tc>
                <a:extLst>
                  <a:ext uri="{0D108BD9-81ED-4DB2-BD59-A6C34878D82A}">
                    <a16:rowId xmlns:a16="http://schemas.microsoft.com/office/drawing/2014/main" val="10007"/>
                  </a:ext>
                </a:extLst>
              </a:tr>
            </a:tbl>
          </a:graphicData>
        </a:graphic>
      </p:graphicFrame>
      <p:sp>
        <p:nvSpPr>
          <p:cNvPr id="14" name="Content Placeholder 4">
            <a:extLst>
              <a:ext uri="{FF2B5EF4-FFF2-40B4-BE49-F238E27FC236}">
                <a16:creationId xmlns:a16="http://schemas.microsoft.com/office/drawing/2014/main" id="{83943D86-97AD-4C1F-870A-6166C25FF38E}"/>
              </a:ext>
            </a:extLst>
          </p:cNvPr>
          <p:cNvSpPr>
            <a:spLocks noGrp="1"/>
          </p:cNvSpPr>
          <p:nvPr>
            <p:ph sz="quarter" idx="15"/>
          </p:nvPr>
        </p:nvSpPr>
        <p:spPr>
          <a:xfrm>
            <a:off x="182880" y="5960140"/>
            <a:ext cx="8458200" cy="291994"/>
          </a:xfrm>
        </p:spPr>
        <p:txBody>
          <a:bodyPr/>
          <a:lstStyle/>
          <a:p>
            <a:r>
              <a:rPr lang="en-IN" sz="1200" dirty="0"/>
              <a:t>*GDP, gross domestic product. </a:t>
            </a:r>
          </a:p>
        </p:txBody>
      </p:sp>
      <p:sp>
        <p:nvSpPr>
          <p:cNvPr id="9" name="Slide Number Placeholder 5">
            <a:extLst>
              <a:ext uri="{FF2B5EF4-FFF2-40B4-BE49-F238E27FC236}">
                <a16:creationId xmlns:a16="http://schemas.microsoft.com/office/drawing/2014/main" id="{6BC3D631-F5ED-4FED-8C48-7888E87E1C4A}"/>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9504539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Distribution of Population Growth</a:t>
            </a:r>
          </a:p>
        </p:txBody>
      </p:sp>
      <p:pic>
        <p:nvPicPr>
          <p:cNvPr id="8" name="Picture 2" descr="A graph shows the distribution of population growth.">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252377" y="1148806"/>
            <a:ext cx="6639246" cy="493776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54.27</a:t>
            </a:r>
          </a:p>
        </p:txBody>
      </p:sp>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973830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FE5AA-A84D-419B-8CD5-D9AB0955744C}"/>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World Population Growth Rate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E109ABE-812A-499F-9FAB-90FE5EAE718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World population growth rate is declining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of 2.0% in 1965 to 1970.</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1.1% in 2015.</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Still an increase of 80 million people per year.</a:t>
            </a:r>
          </a:p>
        </p:txBody>
      </p:sp>
      <p:sp>
        <p:nvSpPr>
          <p:cNvPr id="6" name="Slide Number Placeholder 3">
            <a:extLst>
              <a:ext uri="{FF2B5EF4-FFF2-40B4-BE49-F238E27FC236}">
                <a16:creationId xmlns:a16="http://schemas.microsoft.com/office/drawing/2014/main" id="{8DD61BF3-2BD4-4690-9AAF-7EE091B330AB}"/>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191623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D080A-AD67-4C54-A6EF-EBD700EC7D4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Coping Mechanisms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BC11CFC-31A4-4020-8D3F-650512B57EE3}"/>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Physiological responses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Sweating, increased erythrocyte production, making “antifreeze”.</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Morphological capabilities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Endotherms have adaptations that minimize energy expenditure.</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Thick fur coats during the winter.</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Behavioral responses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Moving from one habitat to another.</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Maintain body temperature.</a:t>
            </a:r>
          </a:p>
        </p:txBody>
      </p:sp>
      <p:sp>
        <p:nvSpPr>
          <p:cNvPr id="6" name="Slide Number Placeholder 3">
            <a:extLst>
              <a:ext uri="{FF2B5EF4-FFF2-40B4-BE49-F238E27FC236}">
                <a16:creationId xmlns:a16="http://schemas.microsoft.com/office/drawing/2014/main" id="{58731C81-01D0-4648-AA61-C8E25570E65C}"/>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1136587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A5A4A-86B9-4E43-BC2B-079A3E6797B7}"/>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Consumption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6AE2230-4780-4F1E-95E3-0A2A580C657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Consumption in the developed world further depletes resources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Wealthiest 20% of the world’s population accounts for 86% consumption of resources and produces 53%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emissions.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Poorest countries: 20% is responsible for 1.3% consumption and 3%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emissions.</a:t>
            </a:r>
          </a:p>
        </p:txBody>
      </p:sp>
      <p:sp>
        <p:nvSpPr>
          <p:cNvPr id="6" name="Slide Number Placeholder 3">
            <a:extLst>
              <a:ext uri="{FF2B5EF4-FFF2-40B4-BE49-F238E27FC236}">
                <a16:creationId xmlns:a16="http://schemas.microsoft.com/office/drawing/2014/main" id="{D59127BD-1018-410E-804E-50A9FF6E5ED8}"/>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0505813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Ecological Footprint</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1" y="1276708"/>
            <a:ext cx="3822700" cy="4732205"/>
          </a:xfrm>
        </p:spPr>
        <p:txBody>
          <a:bodyPr/>
          <a:lstStyle/>
          <a:p>
            <a:pPr>
              <a:spcBef>
                <a:spcPts val="624"/>
              </a:spcBef>
            </a:pPr>
            <a:r>
              <a:rPr lang="en-US" altLang="en-US" kern="100" dirty="0">
                <a:cs typeface="Arial" panose="020B0604020202020204" pitchFamily="34" charset="0"/>
              </a:rPr>
              <a:t>Ecological Footprint: amount of productive land required to support an individual at the standard of living of a particular population through the course of his/her life</a:t>
            </a:r>
          </a:p>
        </p:txBody>
      </p:sp>
      <p:pic>
        <p:nvPicPr>
          <p:cNvPr id="8" name="Picture 3" descr="A graph represents the ecological footprints of individuals in different countri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269982" y="1275514"/>
            <a:ext cx="4745973" cy="4663440"/>
          </a:xfrm>
          <a:prstGeom prst="rect">
            <a:avLst/>
          </a:prstGeom>
        </p:spPr>
      </p:pic>
      <p:sp>
        <p:nvSpPr>
          <p:cNvPr id="9" name="Content Placeholder 4">
            <a:extLst>
              <a:ext uri="{FF2B5EF4-FFF2-40B4-BE49-F238E27FC236}">
                <a16:creationId xmlns:a16="http://schemas.microsoft.com/office/drawing/2014/main" id="{8534D5E7-84A8-4675-82DB-0F16FAE45649}"/>
              </a:ext>
            </a:extLst>
          </p:cNvPr>
          <p:cNvSpPr>
            <a:spLocks noGrp="1"/>
          </p:cNvSpPr>
          <p:nvPr>
            <p:ph sz="quarter" idx="15"/>
          </p:nvPr>
        </p:nvSpPr>
        <p:spPr>
          <a:xfrm>
            <a:off x="114300" y="6218720"/>
            <a:ext cx="1554480" cy="365760"/>
          </a:xfrm>
        </p:spPr>
        <p:txBody>
          <a:bodyPr/>
          <a:lstStyle/>
          <a:p>
            <a:r>
              <a:rPr lang="en-US" sz="1800" dirty="0"/>
              <a:t>Figure 54.28</a:t>
            </a:r>
          </a:p>
        </p:txBody>
      </p:sp>
      <p:sp>
        <p:nvSpPr>
          <p:cNvPr id="5" name="Text Placeholder 5">
            <a:extLst>
              <a:ext uri="{FF2B5EF4-FFF2-40B4-BE49-F238E27FC236}">
                <a16:creationId xmlns:a16="http://schemas.microsoft.com/office/drawing/2014/main" id="{8C805BBF-85C6-4437-B62E-D92D24EC5E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544044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CB390-A723-41AF-AEC3-38264D923A3B}"/>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Pandemics and Human Health</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D47432B-A574-42F6-903D-B46C455A0D13}"/>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Disease outbreaks can play a major role in determining population dynamics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Chestnut blight</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Rinder</a:t>
            </a:r>
            <a:r>
              <a:rPr lang="en-US" sz="2400" dirty="0">
                <a:solidFill>
                  <a:srgbClr val="000000"/>
                </a:solidFill>
                <a:latin typeface="Arial" panose="020B0604020202020204" pitchFamily="34" charset="0"/>
                <a:ea typeface="Verdana" panose="020B0604030504040204" pitchFamily="34" charset="0"/>
              </a:rPr>
              <a:t>-pest virus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Disease has been intentionally utilized to reduce population size of out-of-control native species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Myxoma virus</a:t>
            </a:r>
          </a:p>
        </p:txBody>
      </p:sp>
      <p:sp>
        <p:nvSpPr>
          <p:cNvPr id="6" name="Slide Number Placeholder 3">
            <a:extLst>
              <a:ext uri="{FF2B5EF4-FFF2-40B4-BE49-F238E27FC236}">
                <a16:creationId xmlns:a16="http://schemas.microsoft.com/office/drawing/2014/main" id="{2B889BA7-0261-419D-9777-3015F3A389B2}"/>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8270879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D2A833-FA8D-4EA0-80C2-56A88D7CFF63}"/>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Pandemics and Epidemics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D44E4C3-B87F-4F83-9843-02A59FABC234}"/>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Pandemic:  widespread disease outbreak that extends over multiple countries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Bubonic plague</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Spanish flu</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COVID-19</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Epidemic:  more localized outbreak</a:t>
            </a:r>
          </a:p>
        </p:txBody>
      </p:sp>
      <p:sp>
        <p:nvSpPr>
          <p:cNvPr id="6" name="Slide Number Placeholder 3">
            <a:extLst>
              <a:ext uri="{FF2B5EF4-FFF2-40B4-BE49-F238E27FC236}">
                <a16:creationId xmlns:a16="http://schemas.microsoft.com/office/drawing/2014/main" id="{8DD8E447-CFCC-41C7-8951-69DF43BAF6C5}"/>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161905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B6C99-56DC-4C6A-9D1C-F1BFD135368D}"/>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Defenses in Host Populations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A69F933-91FC-490E-A39D-F57BC8E7A394}"/>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Pandemics occur when host individuals do not have adequate immune system defenses.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This may be due to</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Lack of prior exposure</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Evolution of pathogen</a:t>
            </a:r>
          </a:p>
        </p:txBody>
      </p:sp>
      <p:sp>
        <p:nvSpPr>
          <p:cNvPr id="6" name="Slide Number Placeholder 3">
            <a:extLst>
              <a:ext uri="{FF2B5EF4-FFF2-40B4-BE49-F238E27FC236}">
                <a16:creationId xmlns:a16="http://schemas.microsoft.com/office/drawing/2014/main" id="{0CA968DC-645C-4B80-8665-886647007B73}"/>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18743640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AEE65-CBE7-4098-9DD8-ACFD7AD8797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Degree of Disease Spread</a:t>
            </a:r>
          </a:p>
        </p:txBody>
      </p:sp>
      <p:sp>
        <p:nvSpPr>
          <p:cNvPr id="3" name="Content Placeholder 2">
            <a:extLst>
              <a:ext uri="{FF2B5EF4-FFF2-40B4-BE49-F238E27FC236}">
                <a16:creationId xmlns:a16="http://schemas.microsoft.com/office/drawing/2014/main" id="{BAA85A45-F204-4CAD-AD66-8D3E1BCFDA5D}"/>
              </a:ext>
            </a:extLst>
          </p:cNvPr>
          <p:cNvSpPr>
            <a:spLocks noGrp="1"/>
          </p:cNvSpPr>
          <p:nvPr>
            <p:ph sz="quarter" idx="11"/>
          </p:nvPr>
        </p:nvSpPr>
        <p:spPr>
          <a:xfrm>
            <a:off x="342900" y="1276710"/>
            <a:ext cx="3735614" cy="4840702"/>
          </a:xfrm>
        </p:spPr>
        <p:txBody>
          <a:bodyPr/>
          <a:lstStyle/>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Degree of spread is an important factor in determining the extent of a disease outbreak</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 naught (R</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 is the reproduction number</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&gt;1 means disease is increasing</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&lt;1 means disease is decreasing</a:t>
            </a:r>
          </a:p>
        </p:txBody>
      </p:sp>
      <p:pic>
        <p:nvPicPr>
          <p:cNvPr id="9" name="Picture 3" descr="A schematic shows the reproduction number and pandemic outcome.">
            <a:extLst>
              <a:ext uri="{FF2B5EF4-FFF2-40B4-BE49-F238E27FC236}">
                <a16:creationId xmlns:a16="http://schemas.microsoft.com/office/drawing/2014/main" id="{30B9A8A3-502E-47AC-ACB5-3C5E85DD053F}"/>
              </a:ext>
            </a:extLst>
          </p:cNvPr>
          <p:cNvPicPr>
            <a:picLocks noChangeAspect="1"/>
          </p:cNvPicPr>
          <p:nvPr/>
        </p:nvPicPr>
        <p:blipFill>
          <a:blip r:embed="rId2"/>
          <a:stretch>
            <a:fillRect/>
          </a:stretch>
        </p:blipFill>
        <p:spPr>
          <a:xfrm>
            <a:off x="4269982" y="1542557"/>
            <a:ext cx="4745973" cy="4129354"/>
          </a:xfrm>
          <a:prstGeom prst="rect">
            <a:avLst/>
          </a:prstGeom>
        </p:spPr>
      </p:pic>
      <p:sp>
        <p:nvSpPr>
          <p:cNvPr id="5" name="Text Placeholder 4">
            <a:extLst>
              <a:ext uri="{FF2B5EF4-FFF2-40B4-BE49-F238E27FC236}">
                <a16:creationId xmlns:a16="http://schemas.microsoft.com/office/drawing/2014/main" id="{A585F29D-7AB1-4806-8874-5EAD0D278ED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B03F5D0B-15AE-4695-B646-BB63827F4509}"/>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264913637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F38FC-65B9-48DC-AD21-2AD67B99E63B}"/>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Transmission Rate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FE95105-5171-47E4-A285-85EA5AEF866D}"/>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Transmission rate is the key to disease dynamics.</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Nipah</a:t>
            </a:r>
            <a:r>
              <a:rPr lang="en-US" sz="2400" dirty="0">
                <a:solidFill>
                  <a:srgbClr val="000000"/>
                </a:solidFill>
                <a:latin typeface="Arial" panose="020B0604020202020204" pitchFamily="34" charset="0"/>
                <a:ea typeface="Verdana" panose="020B0604030504040204" pitchFamily="34" charset="0"/>
              </a:rPr>
              <a:t> virus</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40% mortality</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R0 = about 0.48</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Large outbreaks unlikely</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COVID-19</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Some individuals transmit the disease more than others</a:t>
            </a:r>
          </a:p>
        </p:txBody>
      </p:sp>
      <p:sp>
        <p:nvSpPr>
          <p:cNvPr id="6" name="Slide Number Placeholder 3">
            <a:extLst>
              <a:ext uri="{FF2B5EF4-FFF2-40B4-BE49-F238E27FC236}">
                <a16:creationId xmlns:a16="http://schemas.microsoft.com/office/drawing/2014/main" id="{C805DFD3-CD2F-42B2-84CC-4840535404ED}"/>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5658730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589CD-56F6-41FE-A033-4B4562FEC6A0}"/>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Herd Immunity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407B99A-45E1-42FC-B5FD-18EEF95C91C7}"/>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As the proportion of those with immunity in a population increases, transmission declines.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When R</a:t>
            </a:r>
            <a:r>
              <a:rPr lang="en-US" sz="2400" baseline="-25000" dirty="0">
                <a:solidFill>
                  <a:srgbClr val="000000"/>
                </a:solidFill>
                <a:latin typeface="Arial" panose="020B0604020202020204" pitchFamily="34" charset="0"/>
                <a:ea typeface="Verdana" panose="020B0604030504040204" pitchFamily="34" charset="0"/>
              </a:rPr>
              <a:t>0</a:t>
            </a:r>
            <a:r>
              <a:rPr lang="en-US" sz="2400" dirty="0">
                <a:solidFill>
                  <a:srgbClr val="000000"/>
                </a:solidFill>
                <a:latin typeface="Arial" panose="020B0604020202020204" pitchFamily="34" charset="0"/>
                <a:ea typeface="Verdana" panose="020B0604030504040204" pitchFamily="34" charset="0"/>
              </a:rPr>
              <a:t>&lt;1 the disease eventually disappears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Herd immunity is phenomenon when the proportion of those immune in the population is large enough to stop the spread of the disease</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Often around 70%</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Can occur from actual illness or vaccine</a:t>
            </a:r>
          </a:p>
        </p:txBody>
      </p:sp>
      <p:sp>
        <p:nvSpPr>
          <p:cNvPr id="6" name="Slide Number Placeholder 3">
            <a:extLst>
              <a:ext uri="{FF2B5EF4-FFF2-40B4-BE49-F238E27FC236}">
                <a16:creationId xmlns:a16="http://schemas.microsoft.com/office/drawing/2014/main" id="{230FDAE5-E83C-48D1-91AB-28B5CBE37BB5}"/>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29643250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59EB3-3E0A-43C8-8328-414AFDC6560E}"/>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Pathogens Evolve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339ED16-0101-4C33-83BD-B991057A3984}"/>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Natural selection favors mutations that cause a pathogen to more effectively infect new individuals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Can evolve to</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Become more contagious</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SARS-CoV-2</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Overcome host’s immunity</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Influenza</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Become less lethal</a:t>
            </a:r>
          </a:p>
          <a:p>
            <a:pPr marL="731520" lvl="3" indent="-283464">
              <a:spcBef>
                <a:spcPts val="600"/>
              </a:spcBef>
              <a:spcAft>
                <a:spcPts val="1200"/>
              </a:spcAft>
              <a:buClr>
                <a:srgbClr val="000000"/>
              </a:buClr>
            </a:pPr>
            <a:r>
              <a:rPr lang="en-US" sz="2000" dirty="0">
                <a:solidFill>
                  <a:srgbClr val="000000"/>
                </a:solidFill>
                <a:latin typeface="Arial" panose="020B0604020202020204" pitchFamily="34" charset="0"/>
                <a:ea typeface="Verdana" panose="020B0604030504040204" pitchFamily="34" charset="0"/>
              </a:rPr>
              <a:t>Myxoma</a:t>
            </a:r>
          </a:p>
        </p:txBody>
      </p:sp>
      <p:sp>
        <p:nvSpPr>
          <p:cNvPr id="6" name="Slide Number Placeholder 3">
            <a:extLst>
              <a:ext uri="{FF2B5EF4-FFF2-40B4-BE49-F238E27FC236}">
                <a16:creationId xmlns:a16="http://schemas.microsoft.com/office/drawing/2014/main" id="{937A0BCC-D16F-4910-A127-040DB1B5F4B9}"/>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23753676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D080A-AD67-4C54-A6EF-EBD700EC7D40}"/>
              </a:ext>
            </a:extLst>
          </p:cNvPr>
          <p:cNvSpPr>
            <a:spLocks noGrp="1"/>
          </p:cNvSpPr>
          <p:nvPr>
            <p:ph type="title"/>
          </p:nvPr>
        </p:nvSpPr>
        <p:spPr/>
        <p:txBody>
          <a:bodyPr/>
          <a:lstStyle/>
          <a:p>
            <a:r>
              <a:rPr lang="en-US" dirty="0"/>
              <a:t>Behavioral and Morphological Adaptations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BC11CFC-31A4-4020-8D3F-650512B57EE3}"/>
              </a:ext>
            </a:extLst>
          </p:cNvPr>
          <p:cNvSpPr>
            <a:spLocks noGrp="1"/>
          </p:cNvSpPr>
          <p:nvPr>
            <p:ph sz="quarter" idx="11"/>
          </p:nvPr>
        </p:nvSpPr>
        <p:spPr>
          <a:xfrm>
            <a:off x="480449" y="1276710"/>
            <a:ext cx="3840480" cy="457200"/>
          </a:xfrm>
        </p:spPr>
        <p:txBody>
          <a:bodyPr/>
          <a:lstStyle/>
          <a:p>
            <a:r>
              <a:rPr lang="en-US" altLang="en-US" dirty="0"/>
              <a:t>Morphological capabilities</a:t>
            </a:r>
          </a:p>
        </p:txBody>
      </p:sp>
      <p:pic>
        <p:nvPicPr>
          <p:cNvPr id="13" name="Picture 3" descr="In wolves and polar bears, a linear relationship exists between insulation and thickness of their fur. A graph shows them having more fur in winter.">
            <a:extLst>
              <a:ext uri="{FF2B5EF4-FFF2-40B4-BE49-F238E27FC236}">
                <a16:creationId xmlns:a16="http://schemas.microsoft.com/office/drawing/2014/main" id="{7C7F74C0-D4ED-4E07-840E-3F90CC03A3DA}"/>
              </a:ext>
            </a:extLst>
          </p:cNvPr>
          <p:cNvPicPr>
            <a:picLocks noChangeAspect="1"/>
          </p:cNvPicPr>
          <p:nvPr/>
        </p:nvPicPr>
        <p:blipFill>
          <a:blip r:embed="rId2"/>
          <a:stretch>
            <a:fillRect/>
          </a:stretch>
        </p:blipFill>
        <p:spPr>
          <a:xfrm>
            <a:off x="320594" y="2110778"/>
            <a:ext cx="4160190" cy="2011680"/>
          </a:xfrm>
          <a:prstGeom prst="rect">
            <a:avLst/>
          </a:prstGeom>
        </p:spPr>
      </p:pic>
      <p:sp>
        <p:nvSpPr>
          <p:cNvPr id="5" name="Content Placeholder 4">
            <a:extLst>
              <a:ext uri="{FF2B5EF4-FFF2-40B4-BE49-F238E27FC236}">
                <a16:creationId xmlns:a16="http://schemas.microsoft.com/office/drawing/2014/main" id="{B9858EC9-6598-4AB2-894C-AB787E509EF1}"/>
              </a:ext>
            </a:extLst>
          </p:cNvPr>
          <p:cNvSpPr>
            <a:spLocks noGrp="1"/>
          </p:cNvSpPr>
          <p:nvPr>
            <p:ph sz="quarter" idx="17"/>
          </p:nvPr>
        </p:nvSpPr>
        <p:spPr>
          <a:xfrm>
            <a:off x="1697744" y="4724040"/>
            <a:ext cx="1405890" cy="339450"/>
          </a:xfrm>
        </p:spPr>
        <p:txBody>
          <a:bodyPr/>
          <a:lstStyle/>
          <a:p>
            <a:r>
              <a:rPr lang="en-US" altLang="en-US" sz="1800" dirty="0">
                <a:solidFill>
                  <a:srgbClr val="000000"/>
                </a:solidFill>
                <a:ea typeface="ＭＳ Ｐゴシック" panose="020B0600070205080204" pitchFamily="34" charset="-128"/>
              </a:rPr>
              <a:t>Figure 54.2</a:t>
            </a:r>
            <a:endParaRPr lang="en-US" sz="1800" dirty="0">
              <a:solidFill>
                <a:srgbClr val="000000"/>
              </a:solidFill>
              <a:ea typeface="ＭＳ Ｐゴシック" panose="020B0600070205080204" pitchFamily="34" charset="-128"/>
            </a:endParaRPr>
          </a:p>
        </p:txBody>
      </p:sp>
      <p:sp>
        <p:nvSpPr>
          <p:cNvPr id="7" name="Content Placeholder 5">
            <a:extLst>
              <a:ext uri="{FF2B5EF4-FFF2-40B4-BE49-F238E27FC236}">
                <a16:creationId xmlns:a16="http://schemas.microsoft.com/office/drawing/2014/main" id="{7C84B08D-332E-45D0-BF1B-B5729C4372B9}"/>
              </a:ext>
            </a:extLst>
          </p:cNvPr>
          <p:cNvSpPr>
            <a:spLocks noGrp="1"/>
          </p:cNvSpPr>
          <p:nvPr>
            <p:ph sz="quarter" idx="19"/>
          </p:nvPr>
        </p:nvSpPr>
        <p:spPr>
          <a:xfrm>
            <a:off x="4847016" y="1276710"/>
            <a:ext cx="3840480" cy="457200"/>
          </a:xfrm>
        </p:spPr>
        <p:txBody>
          <a:bodyPr/>
          <a:lstStyle/>
          <a:p>
            <a:r>
              <a:rPr lang="en-US" dirty="0"/>
              <a:t>Behavioral response</a:t>
            </a:r>
          </a:p>
          <a:p>
            <a:endParaRPr lang="en-IN" dirty="0"/>
          </a:p>
        </p:txBody>
      </p:sp>
      <p:pic>
        <p:nvPicPr>
          <p:cNvPr id="14" name="Picture 6" descr="A graph shows a linear relationship exists between air temperature and body temperature of crested lizards. They are always warmer in open habitats.">
            <a:extLst>
              <a:ext uri="{FF2B5EF4-FFF2-40B4-BE49-F238E27FC236}">
                <a16:creationId xmlns:a16="http://schemas.microsoft.com/office/drawing/2014/main" id="{3601C7C2-CB84-4C84-9A09-5E6DBE100D8A}"/>
              </a:ext>
            </a:extLst>
          </p:cNvPr>
          <p:cNvPicPr>
            <a:picLocks noChangeAspect="1"/>
          </p:cNvPicPr>
          <p:nvPr/>
        </p:nvPicPr>
        <p:blipFill rotWithShape="1">
          <a:blip r:embed="rId3"/>
          <a:srcRect r="13589" b="5683"/>
          <a:stretch/>
        </p:blipFill>
        <p:spPr>
          <a:xfrm>
            <a:off x="4706128" y="2110778"/>
            <a:ext cx="4122256" cy="2011680"/>
          </a:xfrm>
          <a:prstGeom prst="rect">
            <a:avLst/>
          </a:prstGeom>
        </p:spPr>
      </p:pic>
      <p:sp>
        <p:nvSpPr>
          <p:cNvPr id="8" name="Content Placeholder 7">
            <a:extLst>
              <a:ext uri="{FF2B5EF4-FFF2-40B4-BE49-F238E27FC236}">
                <a16:creationId xmlns:a16="http://schemas.microsoft.com/office/drawing/2014/main" id="{D004D40B-B0C7-426B-9234-49234AE6C77A}"/>
              </a:ext>
            </a:extLst>
          </p:cNvPr>
          <p:cNvSpPr>
            <a:spLocks noGrp="1"/>
          </p:cNvSpPr>
          <p:nvPr>
            <p:ph sz="quarter" idx="31"/>
          </p:nvPr>
        </p:nvSpPr>
        <p:spPr>
          <a:xfrm>
            <a:off x="6064311" y="4215046"/>
            <a:ext cx="1405890" cy="173092"/>
          </a:xfrm>
        </p:spPr>
        <p:txBody>
          <a:bodyPr/>
          <a:lstStyle/>
          <a:p>
            <a:pPr algn="ctr"/>
            <a:r>
              <a:rPr lang="en-IN" sz="800" dirty="0"/>
              <a:t>(inset) Jonathan </a:t>
            </a:r>
            <a:r>
              <a:rPr lang="en-IN" sz="800" dirty="0" err="1"/>
              <a:t>Losos</a:t>
            </a:r>
            <a:r>
              <a:rPr lang="en-IN" sz="800" dirty="0"/>
              <a:t> </a:t>
            </a:r>
          </a:p>
        </p:txBody>
      </p:sp>
      <p:sp>
        <p:nvSpPr>
          <p:cNvPr id="9" name="Content Placeholder 8">
            <a:extLst>
              <a:ext uri="{FF2B5EF4-FFF2-40B4-BE49-F238E27FC236}">
                <a16:creationId xmlns:a16="http://schemas.microsoft.com/office/drawing/2014/main" id="{9C72982E-B135-4EE3-A510-1DB89DAC3886}"/>
              </a:ext>
            </a:extLst>
          </p:cNvPr>
          <p:cNvSpPr>
            <a:spLocks noGrp="1"/>
          </p:cNvSpPr>
          <p:nvPr>
            <p:ph sz="quarter" idx="33"/>
          </p:nvPr>
        </p:nvSpPr>
        <p:spPr>
          <a:xfrm>
            <a:off x="6064311" y="4724040"/>
            <a:ext cx="1405890" cy="339450"/>
          </a:xfrm>
        </p:spPr>
        <p:txBody>
          <a:bodyPr/>
          <a:lstStyle/>
          <a:p>
            <a:r>
              <a:rPr lang="en-US" altLang="en-US" sz="1800" dirty="0">
                <a:solidFill>
                  <a:srgbClr val="000000"/>
                </a:solidFill>
                <a:ea typeface="ＭＳ Ｐゴシック" panose="020B0600070205080204" pitchFamily="34" charset="-128"/>
              </a:rPr>
              <a:t>Figure 54.3</a:t>
            </a:r>
            <a:endParaRPr lang="en-US" sz="1800" dirty="0">
              <a:solidFill>
                <a:srgbClr val="000000"/>
              </a:solidFill>
              <a:ea typeface="ＭＳ Ｐゴシック" panose="020B0600070205080204" pitchFamily="34" charset="-128"/>
            </a:endParaRPr>
          </a:p>
        </p:txBody>
      </p:sp>
      <p:sp>
        <p:nvSpPr>
          <p:cNvPr id="6" name="Slide Number Placeholder 9">
            <a:extLst>
              <a:ext uri="{FF2B5EF4-FFF2-40B4-BE49-F238E27FC236}">
                <a16:creationId xmlns:a16="http://schemas.microsoft.com/office/drawing/2014/main" id="{58731C81-01D0-4648-AA61-C8E25570E65C}"/>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8054794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Northward Expansion of Trees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graph is labeled as a present. Its vertical axis represents an elevation in kilometers. It ranges from 0 to 3 kilometers. Here 0 to 2 kilometers represents grasslands, chaparral, and desert scrub, 2 to 2.3 kilometers represent woodlands, 2.3 to 2.6 kilometers represent mixed conifer forest, 2.6 to 3.2 kilometers represent spruce-fir forests, and 3.2 and above kilometers represents alpine tundra. The second graph is labeled as 15,000 years ago. Its vertical axis represents an elevation in kilometers. It ranges from 0 to 3 kilometers. Here 0 to 0.5 kilometers represents grasslands, chaparral, and desert scrub, 0.5 to 1.5 kilometers represents woodlands, 1.5 to 2.1 kilometers represents mixed conifer forest, 2.1 to 3.0 kilometers represents spruce-fir forests and 3.0 and above kilometers represents alpine tundra.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0551072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Dispersal Mechanisms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Examples of windblown fruits are </a:t>
            </a:r>
            <a:r>
              <a:rPr lang="en-US" dirty="0" err="1"/>
              <a:t>Asclepias</a:t>
            </a:r>
            <a:r>
              <a:rPr lang="en-US" dirty="0"/>
              <a:t> </a:t>
            </a:r>
            <a:r>
              <a:rPr lang="en-US" dirty="0" err="1"/>
              <a:t>syriaca</a:t>
            </a:r>
            <a:r>
              <a:rPr lang="en-US" dirty="0"/>
              <a:t>, which has a tuft of feathery material attached to its seed, Acer saccharum, which has two seeds attached a wing hanging off of each forming a helicopter blade-like structure, and Terminalia </a:t>
            </a:r>
            <a:r>
              <a:rPr lang="en-US" dirty="0" err="1"/>
              <a:t>calamansanai</a:t>
            </a:r>
            <a:r>
              <a:rPr lang="en-US" dirty="0"/>
              <a:t>, which has seeds with flattened wing-like structures attached. Examples of adherent fruits that stick to animals are Medicago </a:t>
            </a:r>
            <a:r>
              <a:rPr lang="en-US" dirty="0" err="1"/>
              <a:t>polycarpa</a:t>
            </a:r>
            <a:r>
              <a:rPr lang="en-US" dirty="0"/>
              <a:t>, which has spiral structures with small prongs sticking out in all directions, and </a:t>
            </a:r>
            <a:r>
              <a:rPr lang="en-US" dirty="0" err="1"/>
              <a:t>Bidens</a:t>
            </a:r>
            <a:r>
              <a:rPr lang="en-US" dirty="0"/>
              <a:t> </a:t>
            </a:r>
            <a:r>
              <a:rPr lang="en-US" dirty="0" err="1"/>
              <a:t>frondosa</a:t>
            </a:r>
            <a:r>
              <a:rPr lang="en-US" dirty="0"/>
              <a:t>, which has a flattened seed with two prominent parallel prongs jutting out of one side. Ranunculus </a:t>
            </a:r>
            <a:r>
              <a:rPr lang="en-US" dirty="0" err="1"/>
              <a:t>muricatus</a:t>
            </a:r>
            <a:r>
              <a:rPr lang="en-US" dirty="0"/>
              <a:t>, which has about fifteen pointed seeds forming a spiky ball that is covered in a Velcro-like layer. Examples of fleshy fruits eaten by animals that disperse the seeds in excrement are Solanum </a:t>
            </a:r>
            <a:r>
              <a:rPr lang="en-US" dirty="0" err="1"/>
              <a:t>dulcamara</a:t>
            </a:r>
            <a:r>
              <a:rPr lang="en-US" dirty="0"/>
              <a:t>, a small relative of the domesticated tomato, </a:t>
            </a:r>
            <a:r>
              <a:rPr lang="en-US" dirty="0" err="1"/>
              <a:t>Juniperus</a:t>
            </a:r>
            <a:r>
              <a:rPr lang="en-US" dirty="0"/>
              <a:t> </a:t>
            </a:r>
            <a:r>
              <a:rPr lang="en-US" dirty="0" err="1"/>
              <a:t>chinensis</a:t>
            </a:r>
            <a:r>
              <a:rPr lang="en-US" dirty="0"/>
              <a:t>, which has blueberry-like fruits, and </a:t>
            </a:r>
            <a:r>
              <a:rPr lang="en-US" dirty="0" err="1"/>
              <a:t>Rubus</a:t>
            </a:r>
            <a:r>
              <a:rPr lang="en-US" dirty="0"/>
              <a:t> </a:t>
            </a:r>
            <a:r>
              <a:rPr lang="en-US" dirty="0" err="1"/>
              <a:t>fruticosus</a:t>
            </a:r>
            <a:r>
              <a:rPr lang="en-US" dirty="0"/>
              <a:t> the blackberry.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Body Size and Generation Time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vertical axis represents the generation time and it ranges as 1 hour, 1 day, 1 week, 1 month, 1 year, 10 years, and 100 years. The horizontal axis represents body size (length) and it ranges as follows 1 micrometer, 10 micrometers, 100 micrometers, 1 millimeter, 1 centimeter, 10 centimeters, 1 meter, 10 meters, and 100 meters. The organisms with body size within 1 micrometer and 10 micrometers are E.coli and Pseudomonas in 1 hour. The organisms with body sizes between 10 micrometers and 100 micrometers are </a:t>
            </a:r>
            <a:r>
              <a:rPr lang="en-US" sz="1800" dirty="0" err="1"/>
              <a:t>Spirochaeta</a:t>
            </a:r>
            <a:r>
              <a:rPr lang="en-US" sz="1800" dirty="0"/>
              <a:t>, Euglena, Tetrahymena, </a:t>
            </a:r>
            <a:r>
              <a:rPr lang="en-US" sz="1800" dirty="0" err="1"/>
              <a:t>Didinium</a:t>
            </a:r>
            <a:r>
              <a:rPr lang="en-US" sz="1800" dirty="0"/>
              <a:t>, and Paramecium in 1 day. The organisms with a body size between 1 millimeter and 1 centimeter are Stentor Daphnia, Drosophila, and housefly between 1 day and one month. Clam within 1 to 10 years. The organisms with body sizes between 1 centimeter and 10 centimeters are Bee, horsefly, mouse, snail, scallop, oyster, chameleon, frog, and newt. The organisms with body sizes within 10 centimeters and 1 meter are salamander, fox, rat, crab, beaver, turtle, and horseshoe. The organisms with body sizes between 1 meter and 10 meters are deer, elk, snakes, bears, rhinos, humans, and elephants. The organisms with body sizes within 10 meters and 100 meters are dogwoods, kelp, whale, balsam, fir, birch, and sequoia.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1750683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Population Demography: Survivorship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proportion surviving, the values include 0.001, 0.01, 0.1, and 1.0. The x-axis shows the percent of maximum life span from 0 through 100 with intervals of 25. The oyster type 3 line shows a steep decline from (0,1) through (13,0.005) and ends with (100,0.001). The central line, hydra type 2 shows a negative slope from (0,1) through (100,0.001). The human type 1 line on top moves almost like a straight line from (0,1.0) through (67,0.8) before the decline and drops to (100,0.001).</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6622164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 Actual Survivorship Curve</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vertical axis represents the proportion of surviving. It ranges as follows 0.002, 0.003, 0.004, 0.005, 0.01, 0.02, 0.03, 0.04, 0.05, 0.1, 0.2, 0.3, 0.4, 0.5 and 1. The horizontal axis represents age in months and it ranges between 3 and 27 with increments of 3. The graph starts at 1 on the vertical axis and takes a curved arc that has a downward slope and reaches the horizontal axis at 24. The convex side faces upward. The values are approximate.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150844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Clutch Size and Offspring Size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nestling size in grams from 17.5 to 19.5 with intervals of 0.5. The x-axis shows the clutch size from 0 to 14 with intervals of 2. The graph shows the dots declining from 19.5 to 17.5 as the clutch size increases.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4140709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Population Growth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population size (N) from 0 through 1250 with intervals of 250. The x-axis shows the number of generations (t) from 0 through 15 with intervals of 5. The graph shows a dashed stable line from (0,1000) through (15,1000), the carrying capacity (blue line), and a steep upward line (red line).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714123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Logistic Growth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Fur seal populations were low in Alaska at the turn of the 20th century at about 1,000 breeding male individuals. From 1900 to 1950, the seal population increased. Initially, the population increased exponentially, and then around 1940, it leveled off at about 10,000 individual breeding males. </a:t>
            </a:r>
            <a:r>
              <a:rPr lang="en-US" dirty="0" err="1"/>
              <a:t>Cladoceran</a:t>
            </a:r>
            <a:r>
              <a:rPr lang="en-US" dirty="0"/>
              <a:t> population growth rates in a 200-milliliter flask grew exponentially over 20 days from a few individuals to about 400. Then the population crashed. Around day 35, the population stabilized at about 300 individuals.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7724880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Density-Dependent Population Regulation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affecting birth rates, the density-dependent birth rate decreases as the population density increase. In affecting death rates, the density-independent birth rate is stable at equilibrium.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84429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EE27E3-DA82-43CB-B70C-F598BD65B6F6}"/>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Environmental Conditions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E31559C-7D4A-4DD8-96BD-8DC09E98C56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Natural selection leads to evolutionary adaptation to environmental conditions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Compare closely related species that live in different environments.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Allen’s rule of reduced surface area: Mammals from colder climates have shorter ears and limbs.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Desert frogs: evolved a greatly reduced rate of water loss through skin.</a:t>
            </a:r>
          </a:p>
        </p:txBody>
      </p:sp>
      <p:sp>
        <p:nvSpPr>
          <p:cNvPr id="6" name="Slide Number Placeholder 3">
            <a:extLst>
              <a:ext uri="{FF2B5EF4-FFF2-40B4-BE49-F238E27FC236}">
                <a16:creationId xmlns:a16="http://schemas.microsoft.com/office/drawing/2014/main" id="{42EC93A0-CBAB-4252-B0E5-EAD8BA3F89E7}"/>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052387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Snowshoe Hare and Canada Lynx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number of pelts in thousands from 0 to 160. The x-axis shows the years from 1845 to 1935 with an interval of 5 years. The snowshoe hare graph shows a high peak in 1865. The lynx graph shows a high peak in 1875.</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553142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Population Pyramid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age from 0 through 4 and 100-plus. The x-axis shows the percent of the total population, from 0 through 8. In Sweden, the male and females show a high pyramid at 30 to 34 years. In Kenya, among males and females, the pyramid is high at 0 to 4 years.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31704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Distribution of Population Growth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world population in billions from 0 through 11. The x-axis shows the time from 1900 through 2050. The world total graph line shows three branches high, medium, and low fertility from 2000 with 6.</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225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Ecological Footprint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vertical axis represents the acres of land required to support an individual at the standard of living of the population. It extends between 0 to 30 with increments of 2. Residents of the US have the highest ecological footprint requiring the equivalent of 19.9 acres of land to support their standard of living. The requirement in other Western countries is lower. Germans require 11.6 acres of land. Brazilians require 6.9 acres. Residents of less developed countries require less land to support their standard of living. Indonesians require 4.1 acres; Indians require 2.9 acres; and Nigerians require 2.5 acres. The values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3771972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Degree of Disease Spread</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three sections show Ro equals 0.5, 1, and 2. When Ro is 0.5, if a single person is affected, only 1 or 2 persons will get infected from the affected person. When Ro is 1, if a single person is affected, 3 persons will get infected. When Ro is 2, if a single person is affected, two more are infected. From the two, four more will be affected. The infected persons increase more when Ro is 2.</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364085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6F041-C4CF-44EB-B655-B06483F6521A}"/>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Populations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CC9712C-EDEA-4BCB-B3B0-BFCF2B97889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Populations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Groups of individuals in one place and time.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3 characteristics of population ecology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Population range, area throughout which a population occurs.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Pattern of spacing of individuals.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 population changes in size through time.</a:t>
            </a:r>
          </a:p>
        </p:txBody>
      </p:sp>
      <p:sp>
        <p:nvSpPr>
          <p:cNvPr id="6" name="Slide Number Placeholder 3">
            <a:extLst>
              <a:ext uri="{FF2B5EF4-FFF2-40B4-BE49-F238E27FC236}">
                <a16:creationId xmlns:a16="http://schemas.microsoft.com/office/drawing/2014/main" id="{02EE6C44-471C-48DF-89A4-E3165B34A992}"/>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47500884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5233</TotalTime>
  <Words>4512</Words>
  <Application>Microsoft Office PowerPoint</Application>
  <PresentationFormat>On-screen Show (4:3)</PresentationFormat>
  <Paragraphs>633</Paragraphs>
  <Slides>84</Slides>
  <Notes>0</Notes>
  <HiddenSlides>15</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84</vt:i4>
      </vt:variant>
    </vt:vector>
  </HeadingPairs>
  <TitlesOfParts>
    <vt:vector size="96" baseType="lpstr">
      <vt:lpstr>ＭＳ Ｐゴシック</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54</vt:lpstr>
      <vt:lpstr>Lecture Outline</vt:lpstr>
      <vt:lpstr>Environmental Challenges</vt:lpstr>
      <vt:lpstr>Responses to Environmental Changes</vt:lpstr>
      <vt:lpstr>Responses</vt:lpstr>
      <vt:lpstr>Coping Mechanisms</vt:lpstr>
      <vt:lpstr>Behavioral and Morphological Adaptations</vt:lpstr>
      <vt:lpstr>Environmental Conditions</vt:lpstr>
      <vt:lpstr>Populations</vt:lpstr>
      <vt:lpstr>Range</vt:lpstr>
      <vt:lpstr>Changes in Populations</vt:lpstr>
      <vt:lpstr>Northward Expansion of Trees</vt:lpstr>
      <vt:lpstr>Range Expansion of the Cattle Egret</vt:lpstr>
      <vt:lpstr>Dispersal Mechanisms</vt:lpstr>
      <vt:lpstr>Spacing Patterns</vt:lpstr>
      <vt:lpstr>Metapopulations</vt:lpstr>
      <vt:lpstr>Source-Sink Metapopulations</vt:lpstr>
      <vt:lpstr>Glanville Fritillary Butterfly </vt:lpstr>
      <vt:lpstr>Population Demography</vt:lpstr>
      <vt:lpstr>Demography and Dynamics</vt:lpstr>
      <vt:lpstr>Body Size and Generation Time</vt:lpstr>
      <vt:lpstr>Age Structure</vt:lpstr>
      <vt:lpstr>Life Table of the Annual Bluegrass</vt:lpstr>
      <vt:lpstr>Population Demography: Survivorship</vt:lpstr>
      <vt:lpstr>An Actual Survivorship Curve</vt:lpstr>
      <vt:lpstr>Life History</vt:lpstr>
      <vt:lpstr>Offspring and Adult Mortality</vt:lpstr>
      <vt:lpstr>Cost of Reproduction</vt:lpstr>
      <vt:lpstr>Survival of Offspring</vt:lpstr>
      <vt:lpstr>Clutch Size and Offspring Size</vt:lpstr>
      <vt:lpstr>Maternal Yolk and Offspring Size</vt:lpstr>
      <vt:lpstr>Age at First Reproduction</vt:lpstr>
      <vt:lpstr>Environmental Limits to Population Growth</vt:lpstr>
      <vt:lpstr>Biotic Potential</vt:lpstr>
      <vt:lpstr>Carrying Capacity</vt:lpstr>
      <vt:lpstr>Logistic Growth Model</vt:lpstr>
      <vt:lpstr>Population Growth</vt:lpstr>
      <vt:lpstr>N and K</vt:lpstr>
      <vt:lpstr>Population Growth Rate and Size</vt:lpstr>
      <vt:lpstr>Logistic Growth</vt:lpstr>
      <vt:lpstr>Density</vt:lpstr>
      <vt:lpstr>Density-Dependent Population Regulation </vt:lpstr>
      <vt:lpstr>Density-Dependence in Song Sparrows</vt:lpstr>
      <vt:lpstr>Growth Rates and Population Size</vt:lpstr>
      <vt:lpstr>Density-Dependence in Migratory Locusts</vt:lpstr>
      <vt:lpstr>Density-Independent Effects</vt:lpstr>
      <vt:lpstr>Moth Population Cycles</vt:lpstr>
      <vt:lpstr>Snowshoe Hare</vt:lpstr>
      <vt:lpstr>Snowshoe Hare and Canada Lynx</vt:lpstr>
      <vt:lpstr>Resource Availability</vt:lpstr>
      <vt:lpstr>r-Selected Populations</vt:lpstr>
      <vt:lpstr>Life History Adaptations</vt:lpstr>
      <vt:lpstr>Human Population Growth 1</vt:lpstr>
      <vt:lpstr>History of Human Population Size</vt:lpstr>
      <vt:lpstr>Population Pyramid</vt:lpstr>
      <vt:lpstr>Components of Human Population Growth</vt:lpstr>
      <vt:lpstr>Economic Development</vt:lpstr>
      <vt:lpstr>Distribution of Population Growth</vt:lpstr>
      <vt:lpstr>World Population Growth Rate</vt:lpstr>
      <vt:lpstr>Consumption</vt:lpstr>
      <vt:lpstr>Ecological Footprint</vt:lpstr>
      <vt:lpstr>Pandemics and Human Health</vt:lpstr>
      <vt:lpstr>Pandemics and Epidemics</vt:lpstr>
      <vt:lpstr>Defenses in Host Populations</vt:lpstr>
      <vt:lpstr>Degree of Disease Spread</vt:lpstr>
      <vt:lpstr>Transmission Rate</vt:lpstr>
      <vt:lpstr>Herd Immunity</vt:lpstr>
      <vt:lpstr>Pathogens Evolve</vt:lpstr>
      <vt:lpstr>End of Main Content</vt:lpstr>
      <vt:lpstr>Accessibility Content: Text Alternatives for Images</vt:lpstr>
      <vt:lpstr>Northward Expansion of Trees - Text Alternative</vt:lpstr>
      <vt:lpstr>Dispersal Mechanisms - Text Alternative</vt:lpstr>
      <vt:lpstr>Body Size and Generation Time - Text Alternative</vt:lpstr>
      <vt:lpstr>Population Demography: Survivorship - Text Alternative</vt:lpstr>
      <vt:lpstr>An Actual Survivorship Curve - Text Alternative</vt:lpstr>
      <vt:lpstr>Clutch Size and Offspring Size - Text Alternative</vt:lpstr>
      <vt:lpstr>Population Growth - Text Alternative</vt:lpstr>
      <vt:lpstr>Logistic Growth - Text Alternative</vt:lpstr>
      <vt:lpstr>Density-Dependent Population Regulation - Text Alternative</vt:lpstr>
      <vt:lpstr>Snowshoe Hare and Canada Lynx - Text Alternative</vt:lpstr>
      <vt:lpstr>Population Pyramid - Text Alternative</vt:lpstr>
      <vt:lpstr>Distribution of Population Growth - Text Alternative</vt:lpstr>
      <vt:lpstr>Ecological Footprint - Text Alternative</vt:lpstr>
      <vt:lpstr>Degree of Disease Spread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54: Ecology of Individuals and Populations</dc:subject>
  <dc:creator>Raven, Johnson, Mason, Losos, Duncan</dc:creator>
  <cp:keywords>Accessible PPT</cp:keywords>
  <cp:lastModifiedBy>Prasanna kumar. Tripathy</cp:lastModifiedBy>
  <cp:revision>980</cp:revision>
  <dcterms:created xsi:type="dcterms:W3CDTF">2019-07-27T05:34:11Z</dcterms:created>
  <dcterms:modified xsi:type="dcterms:W3CDTF">2022-05-16T06:34:17Z</dcterms:modified>
</cp:coreProperties>
</file>