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69"/>
  </p:notesMasterIdLst>
  <p:sldIdLst>
    <p:sldId id="406" r:id="rId7"/>
    <p:sldId id="478" r:id="rId8"/>
    <p:sldId id="310" r:id="rId9"/>
    <p:sldId id="762" r:id="rId10"/>
    <p:sldId id="312" r:id="rId11"/>
    <p:sldId id="809" r:id="rId12"/>
    <p:sldId id="811" r:id="rId13"/>
    <p:sldId id="315" r:id="rId14"/>
    <p:sldId id="316" r:id="rId15"/>
    <p:sldId id="317" r:id="rId16"/>
    <p:sldId id="785" r:id="rId17"/>
    <p:sldId id="319" r:id="rId18"/>
    <p:sldId id="786" r:id="rId19"/>
    <p:sldId id="321" r:id="rId20"/>
    <p:sldId id="322" r:id="rId21"/>
    <p:sldId id="813" r:id="rId22"/>
    <p:sldId id="324" r:id="rId23"/>
    <p:sldId id="788" r:id="rId24"/>
    <p:sldId id="778" r:id="rId25"/>
    <p:sldId id="326" r:id="rId26"/>
    <p:sldId id="327" r:id="rId27"/>
    <p:sldId id="768" r:id="rId28"/>
    <p:sldId id="782" r:id="rId29"/>
    <p:sldId id="789" r:id="rId30"/>
    <p:sldId id="790" r:id="rId31"/>
    <p:sldId id="332" r:id="rId32"/>
    <p:sldId id="791" r:id="rId33"/>
    <p:sldId id="792" r:id="rId34"/>
    <p:sldId id="335" r:id="rId35"/>
    <p:sldId id="336" r:id="rId36"/>
    <p:sldId id="337" r:id="rId37"/>
    <p:sldId id="793" r:id="rId38"/>
    <p:sldId id="339" r:id="rId39"/>
    <p:sldId id="794" r:id="rId40"/>
    <p:sldId id="795" r:id="rId41"/>
    <p:sldId id="796" r:id="rId42"/>
    <p:sldId id="797" r:id="rId43"/>
    <p:sldId id="343" r:id="rId44"/>
    <p:sldId id="798" r:id="rId45"/>
    <p:sldId id="799" r:id="rId46"/>
    <p:sldId id="345" r:id="rId47"/>
    <p:sldId id="800" r:id="rId48"/>
    <p:sldId id="347" r:id="rId49"/>
    <p:sldId id="815" r:id="rId50"/>
    <p:sldId id="349" r:id="rId51"/>
    <p:sldId id="350" r:id="rId52"/>
    <p:sldId id="802" r:id="rId53"/>
    <p:sldId id="352" r:id="rId54"/>
    <p:sldId id="353" r:id="rId55"/>
    <p:sldId id="803" r:id="rId56"/>
    <p:sldId id="303" r:id="rId57"/>
    <p:sldId id="289" r:id="rId58"/>
    <p:sldId id="264" r:id="rId59"/>
    <p:sldId id="812" r:id="rId60"/>
    <p:sldId id="810" r:id="rId61"/>
    <p:sldId id="804" r:id="rId62"/>
    <p:sldId id="814" r:id="rId63"/>
    <p:sldId id="805" r:id="rId64"/>
    <p:sldId id="806" r:id="rId65"/>
    <p:sldId id="807" r:id="rId66"/>
    <p:sldId id="808" r:id="rId67"/>
    <p:sldId id="816" r:id="rId6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78"/>
            <p14:sldId id="310"/>
            <p14:sldId id="762"/>
            <p14:sldId id="312"/>
            <p14:sldId id="809"/>
            <p14:sldId id="811"/>
            <p14:sldId id="315"/>
            <p14:sldId id="316"/>
            <p14:sldId id="317"/>
            <p14:sldId id="785"/>
            <p14:sldId id="319"/>
            <p14:sldId id="786"/>
            <p14:sldId id="321"/>
            <p14:sldId id="322"/>
            <p14:sldId id="813"/>
            <p14:sldId id="324"/>
            <p14:sldId id="788"/>
            <p14:sldId id="778"/>
            <p14:sldId id="326"/>
            <p14:sldId id="327"/>
            <p14:sldId id="768"/>
            <p14:sldId id="782"/>
            <p14:sldId id="789"/>
            <p14:sldId id="790"/>
            <p14:sldId id="332"/>
            <p14:sldId id="791"/>
            <p14:sldId id="792"/>
            <p14:sldId id="335"/>
            <p14:sldId id="336"/>
            <p14:sldId id="337"/>
            <p14:sldId id="793"/>
            <p14:sldId id="339"/>
            <p14:sldId id="794"/>
            <p14:sldId id="795"/>
            <p14:sldId id="796"/>
            <p14:sldId id="797"/>
            <p14:sldId id="343"/>
            <p14:sldId id="798"/>
            <p14:sldId id="799"/>
            <p14:sldId id="345"/>
            <p14:sldId id="800"/>
            <p14:sldId id="347"/>
            <p14:sldId id="815"/>
            <p14:sldId id="349"/>
            <p14:sldId id="350"/>
            <p14:sldId id="802"/>
            <p14:sldId id="352"/>
            <p14:sldId id="353"/>
            <p14:sldId id="803"/>
            <p14:sldId id="303"/>
          </p14:sldIdLst>
        </p14:section>
        <p14:section name="Appendix: Image Descriptions for Unsighted Students" id="{07080632-B756-45AF-BBF3-52DB3854CA65}">
          <p14:sldIdLst>
            <p14:sldId id="289"/>
            <p14:sldId id="264"/>
            <p14:sldId id="812"/>
            <p14:sldId id="810"/>
            <p14:sldId id="804"/>
            <p14:sldId id="814"/>
            <p14:sldId id="805"/>
            <p14:sldId id="806"/>
            <p14:sldId id="807"/>
            <p14:sldId id="808"/>
            <p14:sldId id="81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6" autoAdjust="0"/>
    <p:restoredTop sz="92889" autoAdjust="0"/>
  </p:normalViewPr>
  <p:slideViewPr>
    <p:cSldViewPr snapToGrid="0" showGuides="1">
      <p:cViewPr varScale="1">
        <p:scale>
          <a:sx n="84" d="100"/>
          <a:sy n="84" d="100"/>
        </p:scale>
        <p:origin x="552" y="78"/>
      </p:cViewPr>
      <p:guideLst>
        <p:guide pos="3264"/>
        <p:guide orient="horz" pos="2256"/>
        <p:guide pos="5640"/>
      </p:guideLst>
    </p:cSldViewPr>
  </p:slideViewPr>
  <p:outlineViewPr>
    <p:cViewPr>
      <p:scale>
        <a:sx n="33" d="100"/>
        <a:sy n="33" d="100"/>
      </p:scale>
      <p:origin x="0" y="-4491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 Type="http://schemas.openxmlformats.org/officeDocument/2006/relationships/slide" Target="slides/slide1.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22</a:t>
            </a:fld>
            <a:endParaRPr lang="en-US"/>
          </a:p>
        </p:txBody>
      </p:sp>
    </p:spTree>
    <p:extLst>
      <p:ext uri="{BB962C8B-B14F-4D97-AF65-F5344CB8AC3E}">
        <p14:creationId xmlns:p14="http://schemas.microsoft.com/office/powerpoint/2010/main" val="2767703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26207" y="6553200"/>
            <a:ext cx="377065" cy="292237"/>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endParaRPr lang="en-US" dirty="0"/>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endParaRPr lang="en-US" dirty="0"/>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hf hdr="0" dt="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6.jp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6.jp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55</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Community Ecology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FEFFA-FAD1-43A9-AE5A-F21358F8CA3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Ecological Niches</a:t>
            </a:r>
          </a:p>
        </p:txBody>
      </p:sp>
      <p:sp>
        <p:nvSpPr>
          <p:cNvPr id="3" name="Content Placeholder 2">
            <a:extLst>
              <a:ext uri="{FF2B5EF4-FFF2-40B4-BE49-F238E27FC236}">
                <a16:creationId xmlns:a16="http://schemas.microsoft.com/office/drawing/2014/main" id="{95A3B798-E56D-4BD4-B852-1F881BA4F899}"/>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Fundamental niche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Entire niche that a species is capable of using, based on physiological tolerance limits and resource needs.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Realized niche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Actual set of environmental conditions, presence or absence of other species, in which the species can establish a stable population.</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Other causes of niche restriction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Predator absence or presence.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Absence of pollinators.</a:t>
            </a:r>
          </a:p>
        </p:txBody>
      </p:sp>
      <p:sp>
        <p:nvSpPr>
          <p:cNvPr id="6" name="Slide Number Placeholder 3">
            <a:extLst>
              <a:ext uri="{FF2B5EF4-FFF2-40B4-BE49-F238E27FC236}">
                <a16:creationId xmlns:a16="http://schemas.microsoft.com/office/drawing/2014/main" id="{15A59D7C-0525-4112-8F33-98B76D1C333E}"/>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54763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Competition Among Barnacles</a:t>
            </a:r>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122560" y="6202494"/>
            <a:ext cx="1353698" cy="379056"/>
          </a:xfrm>
        </p:spPr>
        <p:txBody>
          <a:bodyPr/>
          <a:lstStyle/>
          <a:p>
            <a:pPr lvl="0"/>
            <a:r>
              <a:rPr lang="en-US" sz="1800" dirty="0">
                <a:solidFill>
                  <a:srgbClr val="000000"/>
                </a:solidFill>
              </a:rPr>
              <a:t>Figure 55.4</a:t>
            </a:r>
          </a:p>
        </p:txBody>
      </p:sp>
      <p:pic>
        <p:nvPicPr>
          <p:cNvPr id="8" name="Picture 3" descr="An illustration shows the fundamental niches of deep and shallow zones among two species of barnacles.">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365760" y="1410774"/>
            <a:ext cx="8412480" cy="4413701"/>
          </a:xfrm>
          <a:prstGeom prst="rect">
            <a:avLst/>
          </a:prstGeom>
        </p:spPr>
      </p:pic>
      <p:sp>
        <p:nvSpPr>
          <p:cNvPr id="10" name="Text Placeholder 4">
            <a:extLst>
              <a:ext uri="{FF2B5EF4-FFF2-40B4-BE49-F238E27FC236}">
                <a16:creationId xmlns:a16="http://schemas.microsoft.com/office/drawing/2014/main" id="{5CCFC33E-6AC4-4BC5-82B0-E1D511510A2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7449997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529DD4-5A13-4869-99C3-07C6DAB435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Competitive Exclusion</a:t>
            </a:r>
          </a:p>
        </p:txBody>
      </p:sp>
      <p:sp>
        <p:nvSpPr>
          <p:cNvPr id="3" name="Content Placeholder 2">
            <a:extLst>
              <a:ext uri="{FF2B5EF4-FFF2-40B4-BE49-F238E27FC236}">
                <a16:creationId xmlns:a16="http://schemas.microsoft.com/office/drawing/2014/main" id="{FE9B140A-08DE-44D6-9ABC-1ED8A617FA4D}"/>
              </a:ext>
            </a:extLst>
          </p:cNvPr>
          <p:cNvSpPr>
            <a:spLocks noGrp="1"/>
          </p:cNvSpPr>
          <p:nvPr>
            <p:ph sz="quarter" idx="11"/>
          </p:nvPr>
        </p:nvSpPr>
        <p:spPr/>
        <p:txBody>
          <a:bodyPr/>
          <a:lstStyle/>
          <a:p>
            <a:pPr marL="342900" lvl="0" indent="-342900">
              <a:spcBef>
                <a:spcPts val="1200"/>
              </a:spcBef>
              <a:spcAft>
                <a:spcPts val="1200"/>
              </a:spcAft>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If two species are competing for a limited resource, the species that uses the resource more efficiently will eventually eliminate the other locally</a:t>
            </a:r>
          </a:p>
          <a:p>
            <a:pPr marL="342900" lvl="0" indent="-342900">
              <a:spcBef>
                <a:spcPts val="1200"/>
              </a:spcBef>
              <a:spcAft>
                <a:spcPts val="1200"/>
              </a:spcAft>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G.F. </a:t>
            </a:r>
            <a:r>
              <a:rPr lang="en-US" altLang="en-US" dirty="0" err="1">
                <a:solidFill>
                  <a:srgbClr val="000000"/>
                </a:solidFill>
                <a:latin typeface="Arial" panose="020B0604020202020204" pitchFamily="34" charset="0"/>
                <a:ea typeface="Microsoft YaHei" panose="020B0503020204020204" pitchFamily="34" charset="-122"/>
              </a:rPr>
              <a:t>Gause’s</a:t>
            </a:r>
            <a:r>
              <a:rPr lang="en-US" altLang="en-US" dirty="0">
                <a:solidFill>
                  <a:srgbClr val="000000"/>
                </a:solidFill>
                <a:latin typeface="Arial" panose="020B0604020202020204" pitchFamily="34" charset="0"/>
                <a:ea typeface="Microsoft YaHei" panose="020B0503020204020204" pitchFamily="34" charset="-122"/>
              </a:rPr>
              <a:t> classic experiment on competitive exclusion using three </a:t>
            </a:r>
            <a:r>
              <a:rPr lang="en-US" altLang="en-US" i="1" dirty="0">
                <a:solidFill>
                  <a:srgbClr val="000000"/>
                </a:solidFill>
                <a:latin typeface="Arial" panose="020B0604020202020204" pitchFamily="34" charset="0"/>
                <a:ea typeface="Microsoft YaHei" panose="020B0503020204020204" pitchFamily="34" charset="-122"/>
              </a:rPr>
              <a:t>Paramecium </a:t>
            </a:r>
            <a:r>
              <a:rPr lang="en-US" altLang="en-US" dirty="0">
                <a:solidFill>
                  <a:srgbClr val="000000"/>
                </a:solidFill>
                <a:latin typeface="Arial" panose="020B0604020202020204" pitchFamily="34" charset="0"/>
                <a:ea typeface="Microsoft YaHei" panose="020B0503020204020204" pitchFamily="34" charset="-122"/>
              </a:rPr>
              <a:t>species shows this principle in action</a:t>
            </a:r>
          </a:p>
        </p:txBody>
      </p:sp>
      <p:sp>
        <p:nvSpPr>
          <p:cNvPr id="6" name="Slide Number Placeholder 3">
            <a:extLst>
              <a:ext uri="{FF2B5EF4-FFF2-40B4-BE49-F238E27FC236}">
                <a16:creationId xmlns:a16="http://schemas.microsoft.com/office/drawing/2014/main" id="{E72A9474-E814-4665-A7DB-3AE24F5C83D9}"/>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797390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Competitive Exclusion Study of Paramecium</a:t>
            </a:r>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122560" y="6202494"/>
            <a:ext cx="1353698" cy="379056"/>
          </a:xfrm>
        </p:spPr>
        <p:txBody>
          <a:bodyPr/>
          <a:lstStyle/>
          <a:p>
            <a:pPr lvl="0"/>
            <a:r>
              <a:rPr lang="en-US" sz="1800" dirty="0">
                <a:solidFill>
                  <a:srgbClr val="000000"/>
                </a:solidFill>
              </a:rPr>
              <a:t>Figure 55.5</a:t>
            </a:r>
          </a:p>
        </p:txBody>
      </p:sp>
      <p:pic>
        <p:nvPicPr>
          <p:cNvPr id="8" name="Picture 3" descr="Three graphs show the competitive exclusion among three species of paramecium.">
            <a:extLst>
              <a:ext uri="{FF2B5EF4-FFF2-40B4-BE49-F238E27FC236}">
                <a16:creationId xmlns:a16="http://schemas.microsoft.com/office/drawing/2014/main" id="{68AA290E-198E-4E89-83F1-421C852F4DF6}"/>
              </a:ext>
            </a:extLst>
          </p:cNvPr>
          <p:cNvPicPr>
            <a:picLocks noChangeAspect="1"/>
          </p:cNvPicPr>
          <p:nvPr/>
        </p:nvPicPr>
        <p:blipFill rotWithShape="1">
          <a:blip r:embed="rId2"/>
          <a:srcRect l="220" r="12634" b="21602"/>
          <a:stretch/>
        </p:blipFill>
        <p:spPr>
          <a:xfrm>
            <a:off x="1054649" y="1141917"/>
            <a:ext cx="7034702" cy="4940709"/>
          </a:xfrm>
          <a:prstGeom prst="rect">
            <a:avLst/>
          </a:prstGeom>
        </p:spPr>
      </p:pic>
      <p:sp>
        <p:nvSpPr>
          <p:cNvPr id="10" name="Text Placeholder 4">
            <a:extLst>
              <a:ext uri="{FF2B5EF4-FFF2-40B4-BE49-F238E27FC236}">
                <a16:creationId xmlns:a16="http://schemas.microsoft.com/office/drawing/2014/main" id="{5CCFC33E-6AC4-4BC5-82B0-E1D511510A2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933939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F0747-DB9F-4271-B7FB-D6F3256AA34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Resource Partitioning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1970FAE-31F0-4791-A718-494C0441245D}"/>
              </a:ext>
            </a:extLst>
          </p:cNvPr>
          <p:cNvSpPr>
            <a:spLocks noGrp="1"/>
          </p:cNvSpPr>
          <p:nvPr>
            <p:ph sz="quarter" idx="11"/>
          </p:nvPr>
        </p:nvSpPr>
        <p:spPr>
          <a:xfrm>
            <a:off x="342900" y="1276710"/>
            <a:ext cx="4229100" cy="49743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Resource partitioning among sympatric lizard species</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Subdivided niche to avoid direct competition</a:t>
            </a:r>
          </a:p>
        </p:txBody>
      </p:sp>
      <p:pic>
        <p:nvPicPr>
          <p:cNvPr id="10" name="Picture 3" descr="Four images show Anolis lizard on a canopy of trees, twigs on the periphery, base of the trunk, and grass.">
            <a:extLst>
              <a:ext uri="{FF2B5EF4-FFF2-40B4-BE49-F238E27FC236}">
                <a16:creationId xmlns:a16="http://schemas.microsoft.com/office/drawing/2014/main" id="{2B93C848-6336-4388-9C9D-149C98D4D7B8}"/>
              </a:ext>
            </a:extLst>
          </p:cNvPr>
          <p:cNvPicPr>
            <a:picLocks noChangeAspect="1" noChangeArrowheads="1"/>
          </p:cNvPicPr>
          <p:nvPr/>
        </p:nvPicPr>
        <p:blipFill rotWithShape="1">
          <a:blip r:embed="rId2"/>
          <a:srcRect l="15013" t="8704" r="11125" b="9680"/>
          <a:stretch/>
        </p:blipFill>
        <p:spPr bwMode="auto">
          <a:xfrm>
            <a:off x="4955496" y="937338"/>
            <a:ext cx="3705854" cy="51470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4DA245C1-5DE8-4A77-9AD9-6CB71E8990DD}"/>
              </a:ext>
            </a:extLst>
          </p:cNvPr>
          <p:cNvSpPr>
            <a:spLocks noGrp="1"/>
          </p:cNvSpPr>
          <p:nvPr>
            <p:ph type="body" sz="quarter" idx="39"/>
          </p:nvPr>
        </p:nvSpPr>
        <p:spPr>
          <a:xfrm>
            <a:off x="5183839" y="6192188"/>
            <a:ext cx="3249167" cy="192024"/>
          </a:xfrm>
        </p:spPr>
        <p:txBody>
          <a:bodyPr/>
          <a:lstStyle/>
          <a:p>
            <a:pPr algn="ctr"/>
            <a:r>
              <a:rPr lang="en-US" dirty="0">
                <a:solidFill>
                  <a:schemeClr val="tx1"/>
                </a:solidFill>
              </a:rPr>
              <a:t>Jonathan </a:t>
            </a:r>
            <a:r>
              <a:rPr lang="en-US" dirty="0" err="1">
                <a:solidFill>
                  <a:schemeClr val="tx1"/>
                </a:solidFill>
              </a:rPr>
              <a:t>Losos</a:t>
            </a:r>
            <a:endParaRPr lang="en-US" dirty="0">
              <a:solidFill>
                <a:schemeClr val="tx1"/>
              </a:solidFill>
            </a:endParaRPr>
          </a:p>
        </p:txBody>
      </p:sp>
      <p:sp>
        <p:nvSpPr>
          <p:cNvPr id="9" name="Slide Number Placeholder 5">
            <a:extLst>
              <a:ext uri="{FF2B5EF4-FFF2-40B4-BE49-F238E27FC236}">
                <a16:creationId xmlns:a16="http://schemas.microsoft.com/office/drawing/2014/main" id="{D2EF3EE8-747D-4D50-83D2-A5A6BF64ACB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781324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ABC00-5687-439A-9FCB-3BCE9DB3DF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Species that Share a Location</a:t>
            </a:r>
          </a:p>
        </p:txBody>
      </p:sp>
      <p:sp>
        <p:nvSpPr>
          <p:cNvPr id="3" name="Content Placeholder 2">
            <a:extLst>
              <a:ext uri="{FF2B5EF4-FFF2-40B4-BE49-F238E27FC236}">
                <a16:creationId xmlns:a16="http://schemas.microsoft.com/office/drawing/2014/main" id="{F604BC82-1921-40B3-AA6F-1180A8CCD1E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Resource partitioning is often seen in similar species that occupy the same geographic area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Thought to result from the process of natural selection.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Character displacement</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Differences in morphology evident between sympatric species.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play a role in adaptive radiation.</a:t>
            </a:r>
          </a:p>
        </p:txBody>
      </p:sp>
      <p:sp>
        <p:nvSpPr>
          <p:cNvPr id="6" name="Slide Number Placeholder 3">
            <a:extLst>
              <a:ext uri="{FF2B5EF4-FFF2-40B4-BE49-F238E27FC236}">
                <a16:creationId xmlns:a16="http://schemas.microsoft.com/office/drawing/2014/main" id="{5EAABCB6-90DE-4248-85AD-E717710D7BF7}"/>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816373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Character Displacement</a:t>
            </a:r>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122874" y="6203152"/>
            <a:ext cx="1554480" cy="365760"/>
          </a:xfrm>
        </p:spPr>
        <p:txBody>
          <a:bodyPr/>
          <a:lstStyle/>
          <a:p>
            <a:pPr lvl="0"/>
            <a:r>
              <a:rPr lang="en-US" sz="1800" dirty="0">
                <a:solidFill>
                  <a:srgbClr val="000000"/>
                </a:solidFill>
              </a:rPr>
              <a:t>Figure 55.7</a:t>
            </a:r>
          </a:p>
        </p:txBody>
      </p:sp>
      <p:pic>
        <p:nvPicPr>
          <p:cNvPr id="8" name="Picture 3" descr="An illustration shows the character displacement in Darwin's finches.">
            <a:extLst>
              <a:ext uri="{FF2B5EF4-FFF2-40B4-BE49-F238E27FC236}">
                <a16:creationId xmlns:a16="http://schemas.microsoft.com/office/drawing/2014/main" id="{68AA290E-198E-4E89-83F1-421C852F4DF6}"/>
              </a:ext>
            </a:extLst>
          </p:cNvPr>
          <p:cNvPicPr>
            <a:picLocks noChangeAspect="1"/>
          </p:cNvPicPr>
          <p:nvPr/>
        </p:nvPicPr>
        <p:blipFill rotWithShape="1">
          <a:blip r:embed="rId2"/>
          <a:srcRect l="1995" t="4881" r="2829" b="6823"/>
          <a:stretch/>
        </p:blipFill>
        <p:spPr>
          <a:xfrm>
            <a:off x="914400" y="1142996"/>
            <a:ext cx="7315200" cy="4898186"/>
          </a:xfrm>
          <a:prstGeom prst="rect">
            <a:avLst/>
          </a:prstGeom>
        </p:spPr>
      </p:pic>
      <p:sp>
        <p:nvSpPr>
          <p:cNvPr id="5" name="Text Placeholder 4">
            <a:extLst>
              <a:ext uri="{FF2B5EF4-FFF2-40B4-BE49-F238E27FC236}">
                <a16:creationId xmlns:a16="http://schemas.microsoft.com/office/drawing/2014/main" id="{0D9D0476-DC00-4BFA-B39C-EF28806D2C6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2723392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6DFCE-739B-4358-BE3B-91FE0C5454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Study of Rodents</a:t>
            </a:r>
          </a:p>
        </p:txBody>
      </p:sp>
      <p:sp>
        <p:nvSpPr>
          <p:cNvPr id="3" name="Content Placeholder 2">
            <a:extLst>
              <a:ext uri="{FF2B5EF4-FFF2-40B4-BE49-F238E27FC236}">
                <a16:creationId xmlns:a16="http://schemas.microsoft.com/office/drawing/2014/main" id="{004D6FBC-E539-4491-976B-4399872B80C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Seed-eating rodents and Kangaroo rats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50m × 50m enclosures.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Enclosures had openings large enough for seed-eating rodents but not the Kangaroo rats.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Monitor the number of small rodents.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Results indicate that kangaroo rats compete with the other rodents and limit their population sizes</a:t>
            </a:r>
          </a:p>
        </p:txBody>
      </p:sp>
      <p:sp>
        <p:nvSpPr>
          <p:cNvPr id="6" name="Slide Number Placeholder 3">
            <a:extLst>
              <a:ext uri="{FF2B5EF4-FFF2-40B4-BE49-F238E27FC236}">
                <a16:creationId xmlns:a16="http://schemas.microsoft.com/office/drawing/2014/main" id="{4CA2FEE2-C710-4118-92DF-6B768CAA2BD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473489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Testing for Interspecific Competition</a:t>
            </a:r>
          </a:p>
        </p:txBody>
      </p:sp>
      <p:pic>
        <p:nvPicPr>
          <p:cNvPr id="8" name="Picture 2" descr="An experiment studies interspecific competition among rodents.">
            <a:extLst>
              <a:ext uri="{FF2B5EF4-FFF2-40B4-BE49-F238E27FC236}">
                <a16:creationId xmlns:a16="http://schemas.microsoft.com/office/drawing/2014/main" id="{68AA290E-198E-4E89-83F1-421C852F4DF6}"/>
              </a:ext>
            </a:extLst>
          </p:cNvPr>
          <p:cNvPicPr>
            <a:picLocks noChangeAspect="1"/>
          </p:cNvPicPr>
          <p:nvPr/>
        </p:nvPicPr>
        <p:blipFill rotWithShape="1">
          <a:blip r:embed="rId2"/>
          <a:srcRect l="9399" r="33082" b="6119"/>
          <a:stretch/>
        </p:blipFill>
        <p:spPr>
          <a:xfrm>
            <a:off x="2717861" y="1054239"/>
            <a:ext cx="3708277" cy="5102230"/>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1"/>
          </p:nvPr>
        </p:nvSpPr>
        <p:spPr>
          <a:xfrm>
            <a:off x="122560" y="6202494"/>
            <a:ext cx="1353698" cy="379056"/>
          </a:xfrm>
        </p:spPr>
        <p:txBody>
          <a:bodyPr/>
          <a:lstStyle/>
          <a:p>
            <a:pPr lvl="0"/>
            <a:r>
              <a:rPr lang="en-US" sz="1800" dirty="0">
                <a:solidFill>
                  <a:srgbClr val="000000"/>
                </a:solidFill>
              </a:rPr>
              <a:t>Figure 55.8</a:t>
            </a:r>
          </a:p>
        </p:txBody>
      </p:sp>
      <p:sp>
        <p:nvSpPr>
          <p:cNvPr id="10" name="Text Placeholder 4">
            <a:extLst>
              <a:ext uri="{FF2B5EF4-FFF2-40B4-BE49-F238E27FC236}">
                <a16:creationId xmlns:a16="http://schemas.microsoft.com/office/drawing/2014/main" id="{5CCFC33E-6AC4-4BC5-82B0-E1D511510A2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537159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Predator–Prey</a:t>
            </a:r>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1593741"/>
          </a:xfrm>
        </p:spPr>
        <p:txBody>
          <a:bodyPr/>
          <a:lstStyle/>
          <a:p>
            <a:pPr>
              <a:spcBef>
                <a:spcPts val="624"/>
              </a:spcBef>
              <a:spcAft>
                <a:spcPts val="600"/>
              </a:spcAft>
            </a:pPr>
            <a:r>
              <a:rPr lang="en-US" dirty="0"/>
              <a:t>Predation</a:t>
            </a:r>
          </a:p>
          <a:p>
            <a:pPr marL="342900" indent="-342900">
              <a:spcBef>
                <a:spcPts val="624"/>
              </a:spcBef>
              <a:spcAft>
                <a:spcPts val="600"/>
              </a:spcAft>
              <a:buFont typeface="Arial" panose="020B0604020202020204" pitchFamily="34" charset="0"/>
              <a:buChar char="•"/>
            </a:pPr>
            <a:r>
              <a:rPr lang="en-US" dirty="0"/>
              <a:t>Consuming of one organism by another.</a:t>
            </a:r>
          </a:p>
          <a:p>
            <a:pPr>
              <a:spcBef>
                <a:spcPts val="624"/>
              </a:spcBef>
            </a:pPr>
            <a:r>
              <a:rPr lang="en-US" dirty="0"/>
              <a:t>Predation strongly influences prey populations</a:t>
            </a:r>
          </a:p>
        </p:txBody>
      </p:sp>
      <p:pic>
        <p:nvPicPr>
          <p:cNvPr id="9" name="Picture 3" descr="A graph shows the predator-prey relationship in the microscopic world.">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6240" t="7212" r="9551" b="7795"/>
          <a:stretch/>
        </p:blipFill>
        <p:spPr>
          <a:xfrm>
            <a:off x="2468880" y="3003661"/>
            <a:ext cx="4206240" cy="3184053"/>
          </a:xfrm>
          <a:prstGeom prst="rect">
            <a:avLst/>
          </a:prstGeom>
        </p:spPr>
      </p:pic>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55.9</a:t>
            </a:r>
          </a:p>
        </p:txBody>
      </p:sp>
      <p:sp>
        <p:nvSpPr>
          <p:cNvPr id="11" name="Text Placeholder 5">
            <a:extLst>
              <a:ext uri="{FF2B5EF4-FFF2-40B4-BE49-F238E27FC236}">
                <a16:creationId xmlns:a16="http://schemas.microsoft.com/office/drawing/2014/main" id="{B82931AF-12A6-49B4-8E09-DAD4C0B42C1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552944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731520" indent="-731520">
              <a:spcBef>
                <a:spcPts val="600"/>
              </a:spcBef>
            </a:pPr>
            <a:r>
              <a:rPr lang="en-US" b="1" dirty="0"/>
              <a:t>55.1 	</a:t>
            </a:r>
            <a:r>
              <a:rPr lang="en-US" dirty="0"/>
              <a:t>Biological Communities: Species Living Together </a:t>
            </a:r>
          </a:p>
          <a:p>
            <a:pPr marL="731520" indent="-731520">
              <a:spcBef>
                <a:spcPts val="600"/>
              </a:spcBef>
            </a:pPr>
            <a:r>
              <a:rPr lang="en-US" b="1" dirty="0"/>
              <a:t>55.2 	</a:t>
            </a:r>
            <a:r>
              <a:rPr lang="en-US" dirty="0"/>
              <a:t>The Ecological Niche Concept </a:t>
            </a:r>
          </a:p>
          <a:p>
            <a:pPr marL="731520" indent="-731520">
              <a:spcBef>
                <a:spcPts val="600"/>
              </a:spcBef>
            </a:pPr>
            <a:r>
              <a:rPr lang="en-US" b="1" dirty="0"/>
              <a:t>55.3 	</a:t>
            </a:r>
            <a:r>
              <a:rPr lang="en-US" dirty="0"/>
              <a:t>Predator–Prey Relationships </a:t>
            </a:r>
          </a:p>
          <a:p>
            <a:pPr marL="731520" indent="-731520">
              <a:spcBef>
                <a:spcPts val="600"/>
              </a:spcBef>
            </a:pPr>
            <a:r>
              <a:rPr lang="en-US" b="1" dirty="0"/>
              <a:t>55.4 	</a:t>
            </a:r>
            <a:r>
              <a:rPr lang="en-US" dirty="0"/>
              <a:t>The Many Types of Species Interactions </a:t>
            </a:r>
          </a:p>
          <a:p>
            <a:pPr marL="731520" indent="-731520">
              <a:spcBef>
                <a:spcPts val="600"/>
              </a:spcBef>
            </a:pPr>
            <a:r>
              <a:rPr lang="en-US" b="1" dirty="0"/>
              <a:t>55.5 	</a:t>
            </a:r>
            <a:r>
              <a:rPr lang="en-US" dirty="0"/>
              <a:t>Ecological Succession, Disturbance, and Species Richness</a:t>
            </a:r>
          </a:p>
        </p:txBody>
      </p:sp>
      <p:pic>
        <p:nvPicPr>
          <p:cNvPr id="9" name="Picture 3" descr="A photograph shows a clownfish inside the anemone.">
            <a:extLst>
              <a:ext uri="{FF2B5EF4-FFF2-40B4-BE49-F238E27FC236}">
                <a16:creationId xmlns:a16="http://schemas.microsoft.com/office/drawing/2014/main" id="{F12EBF9A-21E9-472F-8115-0628AED279A0}"/>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14333" y="1132413"/>
            <a:ext cx="3173034" cy="49878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886450" y="6177808"/>
            <a:ext cx="1828800" cy="181356"/>
          </a:xfrm>
        </p:spPr>
        <p:txBody>
          <a:bodyPr/>
          <a:lstStyle/>
          <a:p>
            <a:pPr algn="ctr"/>
            <a:r>
              <a:rPr lang="en-US" dirty="0">
                <a:solidFill>
                  <a:schemeClr val="tx1"/>
                </a:solidFill>
              </a:rPr>
              <a:t>Fuse/Getty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4703F-BAA0-4F7D-806C-BC95CE53DF9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Prey Populations</a:t>
            </a:r>
          </a:p>
        </p:txBody>
      </p:sp>
      <p:sp>
        <p:nvSpPr>
          <p:cNvPr id="3" name="Content Placeholder 2">
            <a:extLst>
              <a:ext uri="{FF2B5EF4-FFF2-40B4-BE49-F238E27FC236}">
                <a16:creationId xmlns:a16="http://schemas.microsoft.com/office/drawing/2014/main" id="{EC1F5F77-E372-4186-A705-F5DD6A0E5AF8}"/>
              </a:ext>
            </a:extLst>
          </p:cNvPr>
          <p:cNvSpPr>
            <a:spLocks noGrp="1"/>
          </p:cNvSpPr>
          <p:nvPr>
            <p:ph sz="quarter" idx="11"/>
          </p:nvPr>
        </p:nvSpPr>
        <p:spPr>
          <a:xfrm>
            <a:off x="342900" y="1276709"/>
            <a:ext cx="8458200" cy="5113073"/>
          </a:xfrm>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Prey populations can have explosions and crashes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White-tailed deer in Eastern U.S.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Introduction of rats, dogs, cats on islands.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New Zealand: Stephen Island wren extinct because of a single cat.</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Prickly pear cactus in Australia</a:t>
            </a:r>
          </a:p>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Predation and coevolution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Predation provides strong selective pressure on the prey population.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Features that decrease the probability of capture are strongly favored.</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Coevolution race may ensue.</a:t>
            </a:r>
          </a:p>
        </p:txBody>
      </p:sp>
      <p:sp>
        <p:nvSpPr>
          <p:cNvPr id="6" name="Slide Number Placeholder 3">
            <a:extLst>
              <a:ext uri="{FF2B5EF4-FFF2-40B4-BE49-F238E27FC236}">
                <a16:creationId xmlns:a16="http://schemas.microsoft.com/office/drawing/2014/main" id="{595CCCDB-FBBF-4C50-BE22-8E757CE9D904}"/>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591800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C98FC7-3A37-4204-9314-8CF2142D61F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Plants as Prey</a:t>
            </a:r>
          </a:p>
        </p:txBody>
      </p:sp>
      <p:sp>
        <p:nvSpPr>
          <p:cNvPr id="3" name="Content Placeholder 2">
            <a:extLst>
              <a:ext uri="{FF2B5EF4-FFF2-40B4-BE49-F238E27FC236}">
                <a16:creationId xmlns:a16="http://schemas.microsoft.com/office/drawing/2014/main" id="{DD0B1094-56DC-460D-8DA9-3DFA848846B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Plants adapt to predation (herbivory) by evolving mechanisms to defend themselves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Chemical defenses: secondary compounds.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Oils, chemicals to attract predators to eat the herbivores, poison milky sap, and others.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Herbivores coevolve to continue eating the plants.</a:t>
            </a:r>
          </a:p>
        </p:txBody>
      </p:sp>
      <p:sp>
        <p:nvSpPr>
          <p:cNvPr id="6" name="Slide Number Placeholder 3">
            <a:extLst>
              <a:ext uri="{FF2B5EF4-FFF2-40B4-BE49-F238E27FC236}">
                <a16:creationId xmlns:a16="http://schemas.microsoft.com/office/drawing/2014/main" id="{18924E73-03E6-4675-91BE-076D3D9CE12E}"/>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6618257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Cabbage White Butterfly</a:t>
            </a:r>
            <a:endParaRPr lang="en-US" sz="1200" dirty="0"/>
          </a:p>
        </p:txBody>
      </p:sp>
      <p:pic>
        <p:nvPicPr>
          <p:cNvPr id="8" name="Picture 2" descr="A green caterpillar crawls on a leaf, while a white cabbage butterfly sits on a leaf.">
            <a:extLst>
              <a:ext uri="{FF2B5EF4-FFF2-40B4-BE49-F238E27FC236}">
                <a16:creationId xmlns:a16="http://schemas.microsoft.com/office/drawing/2014/main" id="{68AA290E-198E-4E89-83F1-421C852F4DF6}"/>
              </a:ext>
            </a:extLst>
          </p:cNvPr>
          <p:cNvPicPr>
            <a:picLocks noChangeAspect="1"/>
          </p:cNvPicPr>
          <p:nvPr/>
        </p:nvPicPr>
        <p:blipFill rotWithShape="1">
          <a:blip r:embed="rId3"/>
          <a:srcRect l="11105" t="20657"/>
          <a:stretch/>
        </p:blipFill>
        <p:spPr>
          <a:xfrm>
            <a:off x="1600200" y="1114138"/>
            <a:ext cx="5943600" cy="486357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200400" y="6047755"/>
            <a:ext cx="2743200" cy="219301"/>
          </a:xfrm>
        </p:spPr>
        <p:txBody>
          <a:bodyPr/>
          <a:lstStyle/>
          <a:p>
            <a:pPr lvl="0" algn="ctr"/>
            <a:r>
              <a:rPr lang="en-US" sz="800" dirty="0">
                <a:solidFill>
                  <a:srgbClr val="000000"/>
                </a:solidFill>
              </a:rPr>
              <a:t>(a) viks74/Shutterstock; (b) tomoki1970/Shutterstock</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55.10</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2082625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Chemical Defenses in Animals</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10"/>
            <a:ext cx="8482453" cy="1763945"/>
          </a:xfrm>
        </p:spPr>
        <p:txBody>
          <a:bodyPr>
            <a:noAutofit/>
          </a:bodyPr>
          <a:lstStyle/>
          <a:p>
            <a:pPr marL="342900" indent="-342900">
              <a:spcBef>
                <a:spcPts val="624"/>
              </a:spcBef>
              <a:spcAft>
                <a:spcPts val="1200"/>
              </a:spcAft>
              <a:buFont typeface="Arial" panose="020B0604020202020204" pitchFamily="34" charset="0"/>
              <a:buChar char="•"/>
            </a:pPr>
            <a:r>
              <a:rPr lang="en-US" dirty="0"/>
              <a:t>Monarch butterfly caterpillars feed on milkweed and dogbane families</a:t>
            </a:r>
          </a:p>
          <a:p>
            <a:pPr marL="342900" indent="-342900">
              <a:spcBef>
                <a:spcPts val="624"/>
              </a:spcBef>
              <a:buFont typeface="Arial" panose="020B0604020202020204" pitchFamily="34" charset="0"/>
              <a:buChar char="•"/>
            </a:pPr>
            <a:r>
              <a:rPr lang="en-US" dirty="0"/>
              <a:t>Monarchs incorporate cardiac glycosides from the plants for protection from predation</a:t>
            </a:r>
          </a:p>
        </p:txBody>
      </p:sp>
      <p:pic>
        <p:nvPicPr>
          <p:cNvPr id="9" name="Picture 3" descr="Two illustrations show the blue jay eating a monarch butterfly and vomiting later.">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1697023" y="3220196"/>
            <a:ext cx="5774203" cy="2818983"/>
          </a:xfrm>
          <a:prstGeom prst="rect">
            <a:avLst/>
          </a:prstGeom>
        </p:spPr>
      </p:pic>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55.11</a:t>
            </a:r>
          </a:p>
        </p:txBody>
      </p:sp>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079391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Poison Dart Frogs</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10"/>
            <a:ext cx="8458200" cy="838529"/>
          </a:xfrm>
        </p:spPr>
        <p:txBody>
          <a:bodyPr>
            <a:noAutofit/>
          </a:bodyPr>
          <a:lstStyle/>
          <a:p>
            <a:pPr>
              <a:spcBef>
                <a:spcPts val="624"/>
              </a:spcBef>
            </a:pPr>
            <a:r>
              <a:rPr lang="en-US" dirty="0"/>
              <a:t>Poison-dart frogs of the family </a:t>
            </a:r>
            <a:r>
              <a:rPr lang="en-US" dirty="0" err="1"/>
              <a:t>Dendrobatidae</a:t>
            </a:r>
            <a:r>
              <a:rPr lang="en-US" dirty="0"/>
              <a:t> produce toxic alkaloids in the mucus that covers their brightly colored skin</a:t>
            </a:r>
          </a:p>
        </p:txBody>
      </p:sp>
      <p:pic>
        <p:nvPicPr>
          <p:cNvPr id="9" name="Picture 3" descr="A small frog sits on the surface of a flower.">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t="16276"/>
          <a:stretch/>
        </p:blipFill>
        <p:spPr>
          <a:xfrm>
            <a:off x="1396187" y="2326841"/>
            <a:ext cx="6351623" cy="3557546"/>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3246118" y="5970260"/>
            <a:ext cx="2651760" cy="182880"/>
          </a:xfrm>
        </p:spPr>
        <p:txBody>
          <a:bodyPr/>
          <a:lstStyle/>
          <a:p>
            <a:pPr lvl="0" algn="ctr"/>
            <a:r>
              <a:rPr lang="en-US" sz="800" dirty="0" err="1">
                <a:solidFill>
                  <a:srgbClr val="000000"/>
                </a:solidFill>
              </a:rPr>
              <a:t>MedioImages</a:t>
            </a:r>
            <a:r>
              <a:rPr lang="en-US" sz="800" dirty="0">
                <a:solidFill>
                  <a:srgbClr val="000000"/>
                </a:solidFill>
              </a:rPr>
              <a:t>/</a:t>
            </a:r>
            <a:r>
              <a:rPr lang="en-US" sz="800" dirty="0" err="1">
                <a:solidFill>
                  <a:srgbClr val="000000"/>
                </a:solidFill>
              </a:rPr>
              <a:t>SuperStock</a:t>
            </a:r>
            <a:endParaRPr lang="en-US" sz="800" dirty="0">
              <a:solidFill>
                <a:srgbClr val="000000"/>
              </a:solidFill>
            </a:endParaRP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55.12</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716608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Defensive Coloration</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09"/>
            <a:ext cx="4790961" cy="4749517"/>
          </a:xfrm>
        </p:spPr>
        <p:txBody>
          <a:bodyPr>
            <a:noAutofit/>
          </a:bodyPr>
          <a:lstStyle/>
          <a:p>
            <a:pPr>
              <a:spcBef>
                <a:spcPts val="624"/>
              </a:spcBef>
              <a:spcAft>
                <a:spcPts val="600"/>
              </a:spcAft>
            </a:pPr>
            <a:r>
              <a:rPr lang="en-US" dirty="0"/>
              <a:t>Insects and other animals that are poisonous use warning coloration</a:t>
            </a:r>
          </a:p>
          <a:p>
            <a:pPr>
              <a:spcBef>
                <a:spcPts val="624"/>
              </a:spcBef>
              <a:spcAft>
                <a:spcPts val="600"/>
              </a:spcAft>
            </a:pPr>
            <a:r>
              <a:rPr lang="en-US" dirty="0"/>
              <a:t>Organisms that lack specific chemical defenses are seldom brightly colored</a:t>
            </a:r>
          </a:p>
          <a:p>
            <a:pPr marL="342900" indent="-342900">
              <a:spcBef>
                <a:spcPts val="624"/>
              </a:spcBef>
              <a:buFont typeface="Arial" panose="020B0604020202020204" pitchFamily="34" charset="0"/>
              <a:buChar char="•"/>
            </a:pPr>
            <a:r>
              <a:rPr lang="en-US" dirty="0"/>
              <a:t>Camouflage or cryptic coloration help nonpoisonous animals blend with their surroundings.</a:t>
            </a:r>
          </a:p>
          <a:p>
            <a:pPr marL="342900" indent="-342900">
              <a:spcBef>
                <a:spcPts val="624"/>
              </a:spcBef>
              <a:buFont typeface="Arial" panose="020B0604020202020204" pitchFamily="34" charset="0"/>
              <a:buChar char="•"/>
            </a:pPr>
            <a:r>
              <a:rPr lang="en-US" dirty="0"/>
              <a:t>Camouflaged animals do not usually live together in groups.</a:t>
            </a:r>
          </a:p>
        </p:txBody>
      </p:sp>
      <p:pic>
        <p:nvPicPr>
          <p:cNvPr id="9" name="Picture 3" descr="A caterpillar resembles a twig as it stretches from a vertical stem to a leaf.">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5498021" y="1276709"/>
            <a:ext cx="3215715" cy="4735094"/>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5779998" y="6069384"/>
            <a:ext cx="2651760" cy="182880"/>
          </a:xfrm>
        </p:spPr>
        <p:txBody>
          <a:bodyPr/>
          <a:lstStyle/>
          <a:p>
            <a:pPr lvl="0" algn="ctr"/>
            <a:r>
              <a:rPr lang="en-US" sz="800" dirty="0">
                <a:solidFill>
                  <a:srgbClr val="000000"/>
                </a:solidFill>
              </a:rPr>
              <a:t>DEA Picture Library/Getty Images</a:t>
            </a:r>
          </a:p>
        </p:txBody>
      </p:sp>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313845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9525A-CD93-4936-8414-BCDA667198E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Mimicry</a:t>
            </a:r>
          </a:p>
        </p:txBody>
      </p:sp>
      <p:sp>
        <p:nvSpPr>
          <p:cNvPr id="3" name="Content Placeholder 2">
            <a:extLst>
              <a:ext uri="{FF2B5EF4-FFF2-40B4-BE49-F238E27FC236}">
                <a16:creationId xmlns:a16="http://schemas.microsoft.com/office/drawing/2014/main" id="{A9EDA989-8F93-4150-B0F1-CED421A9BDC5}"/>
              </a:ext>
            </a:extLst>
          </p:cNvPr>
          <p:cNvSpPr>
            <a:spLocks noGrp="1"/>
          </p:cNvSpPr>
          <p:nvPr>
            <p:ph sz="quarter" idx="11"/>
          </p:nvPr>
        </p:nvSpPr>
        <p:spPr>
          <a:xfrm>
            <a:off x="342900" y="1276710"/>
            <a:ext cx="8458200" cy="5276490"/>
          </a:xfrm>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Mimicry allows one species to capitalize on defensive strategies of another</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Resemble distasteful species that exhibit warning coloration.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Mimic gains an advantage by looking like the distasteful model.</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Batesian mimicry.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Mimics look like distasteful species.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Müllerian mimicry.</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Several unrelated but poisonous species come to resemble one another.</a:t>
            </a:r>
          </a:p>
        </p:txBody>
      </p:sp>
      <p:sp>
        <p:nvSpPr>
          <p:cNvPr id="6" name="Slide Number Placeholder 3">
            <a:extLst>
              <a:ext uri="{FF2B5EF4-FFF2-40B4-BE49-F238E27FC236}">
                <a16:creationId xmlns:a16="http://schemas.microsoft.com/office/drawing/2014/main" id="{DE79E348-A075-4F45-816B-E0686BD991A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0696927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Mimicry Among Butterflies</a:t>
            </a:r>
            <a:endParaRPr lang="en-US" sz="1200" dirty="0"/>
          </a:p>
        </p:txBody>
      </p:sp>
      <p:pic>
        <p:nvPicPr>
          <p:cNvPr id="8" name="Picture 2" descr="A Batesian and two Müllerian mimics have similar shapes, patterns, and colorations among their species.">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2125278" y="1183406"/>
            <a:ext cx="4893444" cy="5172474"/>
          </a:xfrm>
          <a:prstGeom prst="rect">
            <a:avLst/>
          </a:prstGeom>
        </p:spPr>
      </p:pic>
      <p:sp>
        <p:nvSpPr>
          <p:cNvPr id="4" name="Content Placeholder 3">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55.14</a:t>
            </a:r>
          </a:p>
        </p:txBody>
      </p:sp>
      <p:sp>
        <p:nvSpPr>
          <p:cNvPr id="7" name="Slide Number Placeholder 4">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1745099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Species Interactions</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09"/>
            <a:ext cx="4229101" cy="4848999"/>
          </a:xfrm>
        </p:spPr>
        <p:txBody>
          <a:bodyPr>
            <a:noAutofit/>
          </a:bodyPr>
          <a:lstStyle/>
          <a:p>
            <a:pPr>
              <a:spcBef>
                <a:spcPts val="600"/>
              </a:spcBef>
              <a:spcAft>
                <a:spcPts val="600"/>
              </a:spcAft>
            </a:pPr>
            <a:r>
              <a:rPr lang="en-US" altLang="en-US" dirty="0">
                <a:ea typeface="Microsoft YaHei" panose="020B0503020204020204" pitchFamily="34" charset="-122"/>
              </a:rPr>
              <a:t>Symbiosis</a:t>
            </a:r>
          </a:p>
          <a:p>
            <a:pPr marL="342900" indent="-342900">
              <a:spcBef>
                <a:spcPts val="600"/>
              </a:spcBef>
              <a:spcAft>
                <a:spcPts val="600"/>
              </a:spcAft>
              <a:buFont typeface="Arial" panose="020B0604020202020204" pitchFamily="34" charset="0"/>
              <a:buChar char="•"/>
            </a:pPr>
            <a:r>
              <a:rPr lang="en-US" altLang="en-US" dirty="0">
                <a:ea typeface="Microsoft YaHei" panose="020B0503020204020204" pitchFamily="34" charset="-122"/>
              </a:rPr>
              <a:t>2 or more kinds of organisms interact in more-or-less permanent relationships.</a:t>
            </a:r>
          </a:p>
          <a:p>
            <a:pPr marL="342900" indent="-342900">
              <a:spcBef>
                <a:spcPts val="600"/>
              </a:spcBef>
              <a:spcAft>
                <a:spcPts val="600"/>
              </a:spcAft>
              <a:buFont typeface="Arial" panose="020B0604020202020204" pitchFamily="34" charset="0"/>
              <a:buChar char="•"/>
            </a:pPr>
            <a:r>
              <a:rPr lang="en-US" altLang="en-US" dirty="0">
                <a:ea typeface="Microsoft YaHei" panose="020B0503020204020204" pitchFamily="34" charset="-122"/>
              </a:rPr>
              <a:t>Potential for coevolution.</a:t>
            </a:r>
          </a:p>
          <a:p>
            <a:pPr marL="342900" indent="-342900">
              <a:spcBef>
                <a:spcPts val="600"/>
              </a:spcBef>
              <a:spcAft>
                <a:spcPts val="600"/>
              </a:spcAft>
              <a:buFont typeface="Arial" panose="020B0604020202020204" pitchFamily="34" charset="0"/>
              <a:buChar char="•"/>
            </a:pPr>
            <a:r>
              <a:rPr lang="en-US" altLang="en-US" dirty="0">
                <a:ea typeface="Microsoft YaHei" panose="020B0503020204020204" pitchFamily="34" charset="-122"/>
              </a:rPr>
              <a:t>Three major types of symbiosis.</a:t>
            </a:r>
          </a:p>
          <a:p>
            <a:pPr lvl="2">
              <a:spcBef>
                <a:spcPts val="600"/>
              </a:spcBef>
              <a:spcAft>
                <a:spcPts val="600"/>
              </a:spcAft>
            </a:pPr>
            <a:r>
              <a:rPr lang="en-US" altLang="en-US" dirty="0">
                <a:ea typeface="Microsoft YaHei" panose="020B0503020204020204" pitchFamily="34" charset="-122"/>
              </a:rPr>
              <a:t>Commensalism.</a:t>
            </a:r>
          </a:p>
          <a:p>
            <a:pPr lvl="2">
              <a:spcBef>
                <a:spcPts val="600"/>
              </a:spcBef>
              <a:spcAft>
                <a:spcPts val="600"/>
              </a:spcAft>
            </a:pPr>
            <a:r>
              <a:rPr lang="en-US" altLang="en-US" dirty="0">
                <a:ea typeface="Microsoft YaHei" panose="020B0503020204020204" pitchFamily="34" charset="-122"/>
              </a:rPr>
              <a:t>Mutualism.</a:t>
            </a:r>
          </a:p>
          <a:p>
            <a:pPr lvl="2">
              <a:spcBef>
                <a:spcPts val="600"/>
              </a:spcBef>
              <a:spcAft>
                <a:spcPts val="600"/>
              </a:spcAft>
            </a:pPr>
            <a:r>
              <a:rPr lang="en-US" altLang="en-US" dirty="0">
                <a:ea typeface="Microsoft YaHei" panose="020B0503020204020204" pitchFamily="34" charset="-122"/>
              </a:rPr>
              <a:t>Parasitism.</a:t>
            </a:r>
          </a:p>
        </p:txBody>
      </p:sp>
      <p:pic>
        <p:nvPicPr>
          <p:cNvPr id="9" name="Picture 3" descr="The bat sticks most of its head in the large cactus flower resulting in a stripe of pollen along its forehead between its ears.">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1" t="13616" r="1885" b="11650"/>
          <a:stretch/>
        </p:blipFill>
        <p:spPr>
          <a:xfrm>
            <a:off x="4739380" y="1276709"/>
            <a:ext cx="4114800" cy="4528477"/>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5470900" y="5862818"/>
            <a:ext cx="2651760" cy="182880"/>
          </a:xfrm>
        </p:spPr>
        <p:txBody>
          <a:bodyPr/>
          <a:lstStyle/>
          <a:p>
            <a:pPr lvl="0" algn="ctr"/>
            <a:r>
              <a:rPr lang="en-US" sz="800" dirty="0">
                <a:solidFill>
                  <a:srgbClr val="000000"/>
                </a:solidFill>
              </a:rPr>
              <a:t>Dr. Merlin D. Tuttle/Science Source</a:t>
            </a:r>
          </a:p>
        </p:txBody>
      </p:sp>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053905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E32C4-D7C4-4562-B229-B1009BFE72E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Mutualism</a:t>
            </a:r>
          </a:p>
        </p:txBody>
      </p:sp>
      <p:sp>
        <p:nvSpPr>
          <p:cNvPr id="3" name="Content Placeholder 2">
            <a:extLst>
              <a:ext uri="{FF2B5EF4-FFF2-40B4-BE49-F238E27FC236}">
                <a16:creationId xmlns:a16="http://schemas.microsoft.com/office/drawing/2014/main" id="{6FC17917-BCB2-44E5-B3F0-723A51036E7D}"/>
              </a:ext>
            </a:extLst>
          </p:cNvPr>
          <p:cNvSpPr>
            <a:spLocks noGrp="1"/>
          </p:cNvSpPr>
          <p:nvPr>
            <p:ph sz="quarter" idx="11"/>
          </p:nvPr>
        </p:nvSpPr>
        <p:spPr>
          <a:xfrm>
            <a:off x="342900" y="1276710"/>
            <a:ext cx="8458200" cy="2023709"/>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Mutualism benefits both species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Coevolution: flowering plants and insects.</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Ants and acacias.</a:t>
            </a:r>
          </a:p>
          <a:p>
            <a:pPr marL="640080" lvl="3" indent="-283464">
              <a:spcBef>
                <a:spcPts val="624"/>
              </a:spcBef>
              <a:spcAft>
                <a:spcPts val="0"/>
              </a:spcAft>
              <a:buClr>
                <a:srgbClr val="000000"/>
              </a:buClr>
            </a:pPr>
            <a:r>
              <a:rPr lang="en-US" sz="1800" dirty="0">
                <a:solidFill>
                  <a:srgbClr val="000000"/>
                </a:solidFill>
                <a:latin typeface="Arial" panose="020B0604020202020204" pitchFamily="34" charset="0"/>
                <a:ea typeface="Verdana" panose="020B0604030504040204" pitchFamily="34" charset="0"/>
              </a:rPr>
              <a:t>Acacias provide hollow thorns and food.</a:t>
            </a:r>
          </a:p>
          <a:p>
            <a:pPr marL="640080" lvl="3" indent="-283464">
              <a:spcBef>
                <a:spcPts val="624"/>
              </a:spcBef>
              <a:spcAft>
                <a:spcPts val="0"/>
              </a:spcAft>
              <a:buClr>
                <a:srgbClr val="000000"/>
              </a:buClr>
            </a:pPr>
            <a:r>
              <a:rPr lang="en-US" sz="1800" dirty="0">
                <a:solidFill>
                  <a:srgbClr val="000000"/>
                </a:solidFill>
                <a:latin typeface="Arial" panose="020B0604020202020204" pitchFamily="34" charset="0"/>
                <a:ea typeface="Verdana" panose="020B0604030504040204" pitchFamily="34" charset="0"/>
              </a:rPr>
              <a:t>Ants provide protection from herbivores.</a:t>
            </a:r>
          </a:p>
        </p:txBody>
      </p:sp>
      <p:pic>
        <p:nvPicPr>
          <p:cNvPr id="10" name="Picture 3" descr="Three ants crawl on a small twig with leaves.">
            <a:extLst>
              <a:ext uri="{FF2B5EF4-FFF2-40B4-BE49-F238E27FC236}">
                <a16:creationId xmlns:a16="http://schemas.microsoft.com/office/drawing/2014/main" id="{BAED4C5D-672C-4E30-8EFB-5F2176F624BD}"/>
              </a:ext>
            </a:extLst>
          </p:cNvPr>
          <p:cNvPicPr>
            <a:picLocks noChangeAspect="1" noChangeArrowheads="1"/>
          </p:cNvPicPr>
          <p:nvPr/>
        </p:nvPicPr>
        <p:blipFill rotWithShape="1">
          <a:blip r:embed="rId2"/>
          <a:srcRect l="3429" t="2135" r="3289" b="4084"/>
          <a:stretch/>
        </p:blipFill>
        <p:spPr bwMode="auto">
          <a:xfrm>
            <a:off x="2629495" y="3450719"/>
            <a:ext cx="3889772" cy="28121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EE9BCCA8-94C2-4D18-B22B-31F88DEBA5F0}"/>
              </a:ext>
            </a:extLst>
          </p:cNvPr>
          <p:cNvSpPr>
            <a:spLocks noGrp="1"/>
          </p:cNvSpPr>
          <p:nvPr>
            <p:ph type="body" sz="quarter" idx="39"/>
          </p:nvPr>
        </p:nvSpPr>
        <p:spPr>
          <a:xfrm>
            <a:off x="3520440" y="6304358"/>
            <a:ext cx="2103120" cy="181356"/>
          </a:xfrm>
        </p:spPr>
        <p:txBody>
          <a:bodyPr/>
          <a:lstStyle/>
          <a:p>
            <a:pPr algn="ctr"/>
            <a:r>
              <a:rPr lang="en-US" dirty="0" err="1">
                <a:solidFill>
                  <a:schemeClr val="tx1"/>
                </a:solidFill>
              </a:rPr>
              <a:t>Dreedphotography</a:t>
            </a:r>
            <a:r>
              <a:rPr lang="en-US" dirty="0">
                <a:solidFill>
                  <a:schemeClr val="tx1"/>
                </a:solidFill>
              </a:rPr>
              <a:t>/Getty Images</a:t>
            </a:r>
          </a:p>
        </p:txBody>
      </p:sp>
      <p:sp>
        <p:nvSpPr>
          <p:cNvPr id="9" name="Slide Number Placeholder 5">
            <a:extLst>
              <a:ext uri="{FF2B5EF4-FFF2-40B4-BE49-F238E27FC236}">
                <a16:creationId xmlns:a16="http://schemas.microsoft.com/office/drawing/2014/main" id="{A3C793FD-57FA-458A-B9E4-65ECC56AC77D}"/>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874517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9359E-189F-4403-BAB1-BD59B597EA91}"/>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Biological Communities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78DF306-0FB8-4784-8F97-36D3F2DA281F}"/>
              </a:ext>
            </a:extLst>
          </p:cNvPr>
          <p:cNvSpPr>
            <a:spLocks noGrp="1"/>
          </p:cNvSpPr>
          <p:nvPr>
            <p:ph sz="quarter" idx="11"/>
          </p:nvPr>
        </p:nvSpPr>
        <p:spPr/>
        <p:txBody>
          <a:bodyPr/>
          <a:lstStyle/>
          <a:p>
            <a:pPr>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Community</a:t>
            </a:r>
          </a:p>
          <a:p>
            <a:pPr marL="342900" indent="-3429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Species that occur at any particular locality.</a:t>
            </a:r>
          </a:p>
          <a:p>
            <a:pPr marL="342900" indent="-3429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Characterized by.</a:t>
            </a:r>
          </a:p>
          <a:p>
            <a:pPr lvl="2" indent="-283464">
              <a:spcBef>
                <a:spcPts val="1200"/>
              </a:spcBef>
              <a:spcAft>
                <a:spcPts val="600"/>
              </a:spcAft>
              <a:buClr>
                <a:srgbClr val="000000"/>
              </a:buClr>
            </a:pPr>
            <a:r>
              <a:rPr lang="en-US" altLang="en-US" dirty="0">
                <a:solidFill>
                  <a:srgbClr val="000000"/>
                </a:solidFill>
                <a:latin typeface="Arial" panose="020B0604020202020204" pitchFamily="34" charset="0"/>
                <a:ea typeface="Verdana" panose="020B0604030504040204" pitchFamily="34" charset="0"/>
              </a:rPr>
              <a:t>Species richness.</a:t>
            </a:r>
          </a:p>
          <a:p>
            <a:pPr marL="1005840" lvl="3" indent="-283464">
              <a:spcBef>
                <a:spcPts val="1200"/>
              </a:spcBef>
              <a:spcAft>
                <a:spcPts val="600"/>
              </a:spcAft>
              <a:buClr>
                <a:srgbClr val="000000"/>
              </a:buClr>
            </a:pPr>
            <a:r>
              <a:rPr lang="en-US" altLang="en-US" sz="1800" dirty="0">
                <a:solidFill>
                  <a:srgbClr val="000000"/>
                </a:solidFill>
                <a:latin typeface="Arial" panose="020B0604020202020204" pitchFamily="34" charset="0"/>
                <a:ea typeface="Verdana" panose="020B0604030504040204" pitchFamily="34" charset="0"/>
              </a:rPr>
              <a:t>Number of species present.</a:t>
            </a:r>
          </a:p>
          <a:p>
            <a:pPr lvl="2" indent="-283464">
              <a:spcBef>
                <a:spcPts val="1200"/>
              </a:spcBef>
              <a:spcAft>
                <a:spcPts val="600"/>
              </a:spcAft>
              <a:buClr>
                <a:srgbClr val="000000"/>
              </a:buClr>
            </a:pPr>
            <a:r>
              <a:rPr lang="en-US" altLang="en-US" dirty="0">
                <a:solidFill>
                  <a:srgbClr val="000000"/>
                </a:solidFill>
                <a:latin typeface="Arial" panose="020B0604020202020204" pitchFamily="34" charset="0"/>
                <a:ea typeface="Verdana" panose="020B0604030504040204" pitchFamily="34" charset="0"/>
              </a:rPr>
              <a:t>Primary productivity.</a:t>
            </a:r>
          </a:p>
          <a:p>
            <a:pPr marL="1005840" lvl="3" indent="-283464">
              <a:spcBef>
                <a:spcPts val="1200"/>
              </a:spcBef>
              <a:spcAft>
                <a:spcPts val="600"/>
              </a:spcAft>
              <a:buClr>
                <a:srgbClr val="000000"/>
              </a:buClr>
            </a:pPr>
            <a:r>
              <a:rPr lang="en-US" altLang="en-US" sz="1800" dirty="0">
                <a:solidFill>
                  <a:srgbClr val="000000"/>
                </a:solidFill>
                <a:latin typeface="Arial" panose="020B0604020202020204" pitchFamily="34" charset="0"/>
                <a:ea typeface="Verdana" panose="020B0604030504040204" pitchFamily="34" charset="0"/>
              </a:rPr>
              <a:t>Amount of energy produced.</a:t>
            </a:r>
          </a:p>
          <a:p>
            <a:pPr marL="342900" indent="-3429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Interactions among members govern many ecological and evolutionary processes.</a:t>
            </a:r>
          </a:p>
        </p:txBody>
      </p:sp>
      <p:sp>
        <p:nvSpPr>
          <p:cNvPr id="6" name="Slide Number Placeholder 3">
            <a:extLst>
              <a:ext uri="{FF2B5EF4-FFF2-40B4-BE49-F238E27FC236}">
                <a16:creationId xmlns:a16="http://schemas.microsoft.com/office/drawing/2014/main" id="{4C11F14A-6158-4658-B9F2-1661C2E6E833}"/>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756364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EA636-076F-465A-AEFC-46355DBE9DF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Ant and Acacia Relationships</a:t>
            </a:r>
          </a:p>
        </p:txBody>
      </p:sp>
      <p:sp>
        <p:nvSpPr>
          <p:cNvPr id="3" name="Content Placeholder 2">
            <a:extLst>
              <a:ext uri="{FF2B5EF4-FFF2-40B4-BE49-F238E27FC236}">
                <a16:creationId xmlns:a16="http://schemas.microsoft.com/office/drawing/2014/main" id="{EE99A408-EA66-4BB9-A2C4-FBB212246D9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Not all ant and acacia relationships are mutualism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Kenya, several species of ants live on acacias.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One species clips the acacia branches to prevent other ants from living in the tree.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Clipping branches sterilizes the tree.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 parasitic relationship.</a:t>
            </a:r>
          </a:p>
        </p:txBody>
      </p:sp>
      <p:sp>
        <p:nvSpPr>
          <p:cNvPr id="6" name="Slide Number Placeholder 3">
            <a:extLst>
              <a:ext uri="{FF2B5EF4-FFF2-40B4-BE49-F238E27FC236}">
                <a16:creationId xmlns:a16="http://schemas.microsoft.com/office/drawing/2014/main" id="{A94B5278-A102-4B97-A550-E0139BBD692B}"/>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560068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B78D1-4E4B-40C3-B965-45AB01E7D8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Parasitism</a:t>
            </a:r>
          </a:p>
        </p:txBody>
      </p:sp>
      <p:sp>
        <p:nvSpPr>
          <p:cNvPr id="3" name="Content Placeholder 2">
            <a:extLst>
              <a:ext uri="{FF2B5EF4-FFF2-40B4-BE49-F238E27FC236}">
                <a16:creationId xmlns:a16="http://schemas.microsoft.com/office/drawing/2014/main" id="{8548861C-2886-4BF7-B5EE-4C7ACD506925}"/>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Parasitism benefits one species at the expense of another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External parasites.</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Ectoparasites: feed on exterior surface of an organism.</a:t>
            </a:r>
          </a:p>
          <a:p>
            <a:pPr lvl="2" indent="-283464">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Parasitoids: insects that lay eggs on living hosts.</a:t>
            </a:r>
          </a:p>
          <a:p>
            <a:pPr marL="1005840" lvl="3" indent="-283464">
              <a:spcBef>
                <a:spcPts val="1200"/>
              </a:spcBef>
              <a:spcAft>
                <a:spcPts val="1200"/>
              </a:spcAft>
              <a:buClr>
                <a:srgbClr val="000000"/>
              </a:buClr>
            </a:pPr>
            <a:r>
              <a:rPr lang="en-US" sz="1800" dirty="0">
                <a:solidFill>
                  <a:srgbClr val="000000"/>
                </a:solidFill>
                <a:latin typeface="Arial" panose="020B0604020202020204" pitchFamily="34" charset="0"/>
                <a:ea typeface="Verdana" panose="020B0604030504040204" pitchFamily="34" charset="0"/>
              </a:rPr>
              <a:t>Wasp, whose larvae feed on the body of the host, killing it.</a:t>
            </a:r>
          </a:p>
        </p:txBody>
      </p:sp>
      <p:sp>
        <p:nvSpPr>
          <p:cNvPr id="6" name="Slide Number Placeholder 3">
            <a:extLst>
              <a:ext uri="{FF2B5EF4-FFF2-40B4-BE49-F238E27FC236}">
                <a16:creationId xmlns:a16="http://schemas.microsoft.com/office/drawing/2014/main" id="{83801D72-20CA-4223-91F9-5E1F3AC07FC2}"/>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9354849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External Parasites</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3714750" cy="2506620"/>
          </a:xfrm>
        </p:spPr>
        <p:txBody>
          <a:bodyPr>
            <a:noAutofit/>
          </a:bodyPr>
          <a:lstStyle/>
          <a:p>
            <a:r>
              <a:rPr lang="en-US" altLang="en-US" dirty="0">
                <a:latin typeface="Arial (Headings)"/>
                <a:ea typeface="Microsoft YaHei" panose="020B0503020204020204" pitchFamily="34" charset="-122"/>
              </a:rPr>
              <a:t>External parasite: the yellow vines are the flowering plant dodder; it is a parasite that obtains its food from the host plant it grows on</a:t>
            </a:r>
          </a:p>
        </p:txBody>
      </p:sp>
      <p:sp>
        <p:nvSpPr>
          <p:cNvPr id="4" name="Content Placeholder 3">
            <a:extLst>
              <a:ext uri="{FF2B5EF4-FFF2-40B4-BE49-F238E27FC236}">
                <a16:creationId xmlns:a16="http://schemas.microsoft.com/office/drawing/2014/main" id="{865066A5-6E80-4520-A44D-7927CB0EE2FF}"/>
              </a:ext>
            </a:extLst>
          </p:cNvPr>
          <p:cNvSpPr>
            <a:spLocks noGrp="1"/>
          </p:cNvSpPr>
          <p:nvPr>
            <p:ph sz="quarter" idx="15"/>
          </p:nvPr>
        </p:nvSpPr>
        <p:spPr>
          <a:xfrm>
            <a:off x="0" y="6226922"/>
            <a:ext cx="1577340" cy="340212"/>
          </a:xfrm>
        </p:spPr>
        <p:txBody>
          <a:bodyPr/>
          <a:lstStyle/>
          <a:p>
            <a:r>
              <a:rPr lang="en-US" sz="1800" dirty="0"/>
              <a:t>Figure 55.17</a:t>
            </a:r>
          </a:p>
        </p:txBody>
      </p:sp>
      <p:pic>
        <p:nvPicPr>
          <p:cNvPr id="9" name="Picture 4" descr="The dodder plant is composed of a stem shaped like a thick twine. It forms tangles that wrap around and among herbaceous plants.">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179492" y="1276710"/>
            <a:ext cx="4754880" cy="3242899"/>
          </a:xfrm>
          <a:prstGeom prst="rect">
            <a:avLst/>
          </a:prstGeom>
        </p:spPr>
      </p:pic>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5516802" y="4570952"/>
            <a:ext cx="2080260" cy="241956"/>
          </a:xfrm>
        </p:spPr>
        <p:txBody>
          <a:bodyPr/>
          <a:lstStyle/>
          <a:p>
            <a:pPr lvl="0" algn="ctr"/>
            <a:r>
              <a:rPr lang="en-US" sz="800" dirty="0">
                <a:solidFill>
                  <a:srgbClr val="000000"/>
                </a:solidFill>
              </a:rPr>
              <a:t>Jason Patrick Ross/Shutterstock</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632509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C37D71-F8FB-441D-B85A-A586EC9F5C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Internal Parasites</a:t>
            </a:r>
          </a:p>
        </p:txBody>
      </p:sp>
      <p:sp>
        <p:nvSpPr>
          <p:cNvPr id="3" name="Content Placeholder 2">
            <a:extLst>
              <a:ext uri="{FF2B5EF4-FFF2-40B4-BE49-F238E27FC236}">
                <a16:creationId xmlns:a16="http://schemas.microsoft.com/office/drawing/2014/main" id="{5FD44424-ADEF-45C1-BC6F-381428D2B0A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Endoparasites live inside the host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Extreme specialization by the parasite as to which host it invades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Structure of the parasite may be simplified because of where it lives in its host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parasites have complex life cycles involving more than one host</a:t>
            </a:r>
          </a:p>
        </p:txBody>
      </p:sp>
      <p:sp>
        <p:nvSpPr>
          <p:cNvPr id="6" name="Slide Number Placeholder 3">
            <a:extLst>
              <a:ext uri="{FF2B5EF4-FFF2-40B4-BE49-F238E27FC236}">
                <a16:creationId xmlns:a16="http://schemas.microsoft.com/office/drawing/2014/main" id="{F18C18C0-08D3-4025-9D30-CBAAE8A876B2}"/>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8047556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err="1"/>
              <a:t>Dicrocoelium</a:t>
            </a:r>
            <a:r>
              <a:rPr lang="en-US" dirty="0"/>
              <a:t> </a:t>
            </a:r>
            <a:r>
              <a:rPr lang="en-US" dirty="0" err="1"/>
              <a:t>dendriticum</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899" y="1276710"/>
            <a:ext cx="4080511" cy="4650366"/>
          </a:xfrm>
        </p:spPr>
        <p:txBody>
          <a:bodyPr>
            <a:noAutofit/>
          </a:bodyPr>
          <a:lstStyle/>
          <a:p>
            <a:pPr marL="342900" indent="-342900">
              <a:spcAft>
                <a:spcPts val="1200"/>
              </a:spcAft>
              <a:buFont typeface="Arial" panose="020B0604020202020204" pitchFamily="34" charset="0"/>
              <a:buChar char="•"/>
            </a:pPr>
            <a:r>
              <a:rPr lang="en-US" dirty="0"/>
              <a:t>A flatworm that lives in ants as an intermediate host with cattle as its definitive host</a:t>
            </a:r>
          </a:p>
          <a:p>
            <a:pPr marL="342900" indent="-342900">
              <a:spcAft>
                <a:spcPts val="1200"/>
              </a:spcAft>
              <a:buFont typeface="Arial" panose="020B0604020202020204" pitchFamily="34" charset="0"/>
              <a:buChar char="•"/>
            </a:pPr>
            <a:r>
              <a:rPr lang="en-US" dirty="0"/>
              <a:t>To go from the ant to a herbivorous mammal, it changes the behavior of the ant</a:t>
            </a:r>
          </a:p>
          <a:p>
            <a:pPr marL="342900" indent="-342900">
              <a:spcAft>
                <a:spcPts val="1200"/>
              </a:spcAft>
              <a:buFont typeface="Arial" panose="020B0604020202020204" pitchFamily="34" charset="0"/>
              <a:buChar char="•"/>
            </a:pPr>
            <a:r>
              <a:rPr lang="en-US" dirty="0"/>
              <a:t>Causes the ant to climb to the top of a blade of grass to be eaten with the grass</a:t>
            </a:r>
          </a:p>
        </p:txBody>
      </p:sp>
      <p:sp>
        <p:nvSpPr>
          <p:cNvPr id="5" name="Content Placeholder 3">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55.18</a:t>
            </a:r>
          </a:p>
        </p:txBody>
      </p:sp>
      <p:pic>
        <p:nvPicPr>
          <p:cNvPr id="9" name="Picture 4" descr="An illustration shows the infected ant on the grass, and a deer eats the grass.">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10697" b="2515"/>
          <a:stretch/>
        </p:blipFill>
        <p:spPr>
          <a:xfrm>
            <a:off x="4599705" y="1276710"/>
            <a:ext cx="4342723" cy="4580723"/>
          </a:xfrm>
          <a:prstGeom prst="rect">
            <a:avLst/>
          </a:prstGeom>
        </p:spPr>
      </p:pic>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2638068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Commensalism</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3520440" cy="3246642"/>
          </a:xfrm>
        </p:spPr>
        <p:txBody>
          <a:bodyPr>
            <a:noAutofit/>
          </a:bodyPr>
          <a:lstStyle/>
          <a:p>
            <a:pPr>
              <a:spcAft>
                <a:spcPts val="1200"/>
              </a:spcAft>
            </a:pPr>
            <a:r>
              <a:rPr lang="en-US" dirty="0"/>
              <a:t>Commensalism benefits one species and is neutral to (does not hurt or help) the other</a:t>
            </a:r>
          </a:p>
          <a:p>
            <a:pPr marL="342900" indent="-342900">
              <a:buFont typeface="Arial" panose="020B0604020202020204" pitchFamily="34" charset="0"/>
              <a:buChar char="•"/>
            </a:pPr>
            <a:r>
              <a:rPr lang="en-US" dirty="0"/>
              <a:t>Spanish moss: an epiphyte hangs from trees.</a:t>
            </a:r>
          </a:p>
        </p:txBody>
      </p:sp>
      <p:sp>
        <p:nvSpPr>
          <p:cNvPr id="4" name="Content Placeholder 3">
            <a:extLst>
              <a:ext uri="{FF2B5EF4-FFF2-40B4-BE49-F238E27FC236}">
                <a16:creationId xmlns:a16="http://schemas.microsoft.com/office/drawing/2014/main" id="{865066A5-6E80-4520-A44D-7927CB0EE2FF}"/>
              </a:ext>
            </a:extLst>
          </p:cNvPr>
          <p:cNvSpPr>
            <a:spLocks noGrp="1"/>
          </p:cNvSpPr>
          <p:nvPr>
            <p:ph sz="quarter" idx="15"/>
          </p:nvPr>
        </p:nvSpPr>
        <p:spPr>
          <a:xfrm>
            <a:off x="0" y="6244590"/>
            <a:ext cx="1501218" cy="335280"/>
          </a:xfrm>
        </p:spPr>
        <p:txBody>
          <a:bodyPr/>
          <a:lstStyle/>
          <a:p>
            <a:r>
              <a:rPr lang="en-US" sz="1800" dirty="0"/>
              <a:t>Figure 55.19</a:t>
            </a:r>
          </a:p>
        </p:txBody>
      </p:sp>
      <p:pic>
        <p:nvPicPr>
          <p:cNvPr id="9" name="Picture 4" descr="Spanish moss forms beard-like masses that hang from branches of trees.">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155585" y="1276710"/>
            <a:ext cx="4705745" cy="3104992"/>
          </a:xfrm>
          <a:prstGeom prst="rect">
            <a:avLst/>
          </a:prstGeom>
        </p:spPr>
      </p:pic>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5708357" y="4448458"/>
            <a:ext cx="1600200" cy="272394"/>
          </a:xfrm>
        </p:spPr>
        <p:txBody>
          <a:bodyPr/>
          <a:lstStyle/>
          <a:p>
            <a:pPr lvl="0" algn="ctr"/>
            <a:r>
              <a:rPr lang="en-US" sz="800" dirty="0" err="1">
                <a:solidFill>
                  <a:srgbClr val="000000"/>
                </a:solidFill>
              </a:rPr>
              <a:t>JLFCapture</a:t>
            </a:r>
            <a:r>
              <a:rPr lang="en-US" sz="800" dirty="0">
                <a:solidFill>
                  <a:srgbClr val="000000"/>
                </a:solidFill>
              </a:rPr>
              <a:t>/Getty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6212787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Commensalism May Not Be Commensalism</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3646170" cy="4609740"/>
          </a:xfrm>
        </p:spPr>
        <p:txBody>
          <a:bodyPr>
            <a:noAutofit/>
          </a:bodyPr>
          <a:lstStyle/>
          <a:p>
            <a:pPr>
              <a:spcBef>
                <a:spcPts val="624"/>
              </a:spcBef>
              <a:spcAft>
                <a:spcPts val="600"/>
              </a:spcAft>
            </a:pPr>
            <a:r>
              <a:rPr lang="en-US" dirty="0" err="1"/>
              <a:t>Oxpeckers</a:t>
            </a:r>
            <a:r>
              <a:rPr lang="en-US" dirty="0"/>
              <a:t> and grazing animals</a:t>
            </a:r>
          </a:p>
          <a:p>
            <a:pPr marL="342900" indent="-342900">
              <a:spcBef>
                <a:spcPts val="624"/>
              </a:spcBef>
              <a:buFont typeface="Arial" panose="020B0604020202020204" pitchFamily="34" charset="0"/>
              <a:buChar char="•"/>
            </a:pPr>
            <a:r>
              <a:rPr lang="en-US" dirty="0" err="1"/>
              <a:t>Oxpeckers</a:t>
            </a:r>
            <a:r>
              <a:rPr lang="en-US" dirty="0"/>
              <a:t> eat parasites off of grazers.</a:t>
            </a:r>
          </a:p>
          <a:p>
            <a:pPr marL="342900" indent="-342900">
              <a:spcBef>
                <a:spcPts val="624"/>
              </a:spcBef>
              <a:buFont typeface="Arial" panose="020B0604020202020204" pitchFamily="34" charset="0"/>
              <a:buChar char="•"/>
            </a:pPr>
            <a:r>
              <a:rPr lang="en-US" dirty="0"/>
              <a:t>Sometimes pick scabs and drink blood.</a:t>
            </a:r>
          </a:p>
          <a:p>
            <a:pPr marL="342900" indent="-342900">
              <a:spcBef>
                <a:spcPts val="624"/>
              </a:spcBef>
              <a:buFont typeface="Arial" panose="020B0604020202020204" pitchFamily="34" charset="0"/>
              <a:buChar char="•"/>
            </a:pPr>
            <a:r>
              <a:rPr lang="en-US" dirty="0"/>
              <a:t>Grazers could be unharmed by the insects the </a:t>
            </a:r>
            <a:r>
              <a:rPr lang="en-US" dirty="0" err="1"/>
              <a:t>oxpeckers</a:t>
            </a:r>
            <a:r>
              <a:rPr lang="en-US" dirty="0"/>
              <a:t> eat.</a:t>
            </a:r>
          </a:p>
        </p:txBody>
      </p:sp>
      <p:sp>
        <p:nvSpPr>
          <p:cNvPr id="4" name="Content Placeholder 3">
            <a:extLst>
              <a:ext uri="{FF2B5EF4-FFF2-40B4-BE49-F238E27FC236}">
                <a16:creationId xmlns:a16="http://schemas.microsoft.com/office/drawing/2014/main" id="{865066A5-6E80-4520-A44D-7927CB0EE2FF}"/>
              </a:ext>
            </a:extLst>
          </p:cNvPr>
          <p:cNvSpPr>
            <a:spLocks noGrp="1"/>
          </p:cNvSpPr>
          <p:nvPr>
            <p:ph sz="quarter" idx="15"/>
          </p:nvPr>
        </p:nvSpPr>
        <p:spPr>
          <a:xfrm>
            <a:off x="0" y="6204678"/>
            <a:ext cx="1491177" cy="382812"/>
          </a:xfrm>
        </p:spPr>
        <p:txBody>
          <a:bodyPr/>
          <a:lstStyle/>
          <a:p>
            <a:r>
              <a:rPr lang="en-US" sz="1800" dirty="0"/>
              <a:t>Figure 55.19</a:t>
            </a:r>
          </a:p>
        </p:txBody>
      </p:sp>
      <p:pic>
        <p:nvPicPr>
          <p:cNvPr id="9" name="Picture 4" descr="Two oxpecker birds sit on an impala, one pecking at its fur.">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175458" y="1276710"/>
            <a:ext cx="4747862" cy="3415491"/>
          </a:xfrm>
          <a:prstGeom prst="rect">
            <a:avLst/>
          </a:prstGeom>
        </p:spPr>
      </p:pic>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5497829" y="4718256"/>
            <a:ext cx="2103120" cy="232954"/>
          </a:xfrm>
        </p:spPr>
        <p:txBody>
          <a:bodyPr/>
          <a:lstStyle/>
          <a:p>
            <a:pPr lvl="0" algn="ctr"/>
            <a:r>
              <a:rPr lang="en-US" sz="800" dirty="0">
                <a:solidFill>
                  <a:srgbClr val="000000"/>
                </a:solidFill>
              </a:rPr>
              <a:t>P. de Graaf/Moment Open/Getty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2806544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2C94-E1A3-4159-A5C2-0885B99FF0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of Interaction</a:t>
            </a:r>
          </a:p>
        </p:txBody>
      </p:sp>
      <p:sp>
        <p:nvSpPr>
          <p:cNvPr id="3" name="Content Placeholder 2">
            <a:extLst>
              <a:ext uri="{FF2B5EF4-FFF2-40B4-BE49-F238E27FC236}">
                <a16:creationId xmlns:a16="http://schemas.microsoft.com/office/drawing/2014/main" id="{80701EF3-6E86-4C55-A7DB-37B3DCA1457C}"/>
              </a:ext>
            </a:extLst>
          </p:cNvPr>
          <p:cNvSpPr>
            <a:spLocks noGrp="1"/>
          </p:cNvSpPr>
          <p:nvPr>
            <p:ph sz="quarter" idx="11"/>
          </p:nvPr>
        </p:nvSpPr>
        <p:spPr/>
        <p:txBody>
          <a:bodyPr/>
          <a:lstStyle/>
          <a:p>
            <a:pPr>
              <a:spcBef>
                <a:spcPts val="1200"/>
              </a:spcBef>
              <a:spcAft>
                <a:spcPts val="600"/>
              </a:spcAft>
            </a:pPr>
            <a:r>
              <a:rPr lang="en-US" dirty="0"/>
              <a:t>Ecological processes have interactive effects</a:t>
            </a:r>
          </a:p>
          <a:p>
            <a:pPr marL="342900" indent="-342900">
              <a:spcBef>
                <a:spcPts val="1200"/>
              </a:spcBef>
              <a:spcAft>
                <a:spcPts val="600"/>
              </a:spcAft>
              <a:buFont typeface="Arial" panose="020B0604020202020204" pitchFamily="34" charset="0"/>
              <a:buChar char="•"/>
            </a:pPr>
            <a:r>
              <a:rPr lang="en-US" dirty="0"/>
              <a:t>Predation reduces competition.</a:t>
            </a:r>
          </a:p>
          <a:p>
            <a:pPr lvl="2">
              <a:spcBef>
                <a:spcPts val="1200"/>
              </a:spcBef>
              <a:spcAft>
                <a:spcPts val="600"/>
              </a:spcAft>
            </a:pPr>
            <a:r>
              <a:rPr lang="en-US" dirty="0"/>
              <a:t>Predators choice depends partly on relative abundance of the prey options.</a:t>
            </a:r>
          </a:p>
          <a:p>
            <a:pPr lvl="2">
              <a:spcBef>
                <a:spcPts val="1200"/>
              </a:spcBef>
              <a:spcAft>
                <a:spcPts val="600"/>
              </a:spcAft>
            </a:pPr>
            <a:r>
              <a:rPr lang="en-US" dirty="0"/>
              <a:t>Superior competitors may be reduced in number by predation.</a:t>
            </a:r>
          </a:p>
          <a:p>
            <a:pPr lvl="2">
              <a:spcBef>
                <a:spcPts val="1200"/>
              </a:spcBef>
              <a:spcAft>
                <a:spcPts val="600"/>
              </a:spcAft>
            </a:pPr>
            <a:r>
              <a:rPr lang="en-US" dirty="0"/>
              <a:t>This allows other species to survive when they could have been outcompeted.</a:t>
            </a:r>
          </a:p>
        </p:txBody>
      </p:sp>
      <p:sp>
        <p:nvSpPr>
          <p:cNvPr id="6" name="Slide Number Placeholder 3">
            <a:extLst>
              <a:ext uri="{FF2B5EF4-FFF2-40B4-BE49-F238E27FC236}">
                <a16:creationId xmlns:a16="http://schemas.microsoft.com/office/drawing/2014/main" id="{192DCD30-5A2D-4B03-9169-F980836F5CC5}"/>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4998007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37F0A-4670-4964-801C-F6A141F368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Predation Reduces Competition</a:t>
            </a:r>
          </a:p>
        </p:txBody>
      </p:sp>
      <p:sp>
        <p:nvSpPr>
          <p:cNvPr id="3" name="Content Placeholder 2">
            <a:extLst>
              <a:ext uri="{FF2B5EF4-FFF2-40B4-BE49-F238E27FC236}">
                <a16:creationId xmlns:a16="http://schemas.microsoft.com/office/drawing/2014/main" id="{7A423B24-FBBC-4E74-9D0A-605825E6D7BF}"/>
              </a:ext>
            </a:extLst>
          </p:cNvPr>
          <p:cNvSpPr>
            <a:spLocks noGrp="1"/>
          </p:cNvSpPr>
          <p:nvPr>
            <p:ph sz="quarter" idx="11"/>
          </p:nvPr>
        </p:nvSpPr>
        <p:spPr>
          <a:xfrm>
            <a:off x="342900" y="1276710"/>
            <a:ext cx="8458200" cy="1141882"/>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Starfish eat barnacles, allowing other species to thrive instead of being crowded out by the explosive population of barnacles</a:t>
            </a:r>
          </a:p>
        </p:txBody>
      </p:sp>
      <p:pic>
        <p:nvPicPr>
          <p:cNvPr id="7" name="Picture 3" descr="An experiment studies the relationship between predation and interspecific competition.">
            <a:extLst>
              <a:ext uri="{FF2B5EF4-FFF2-40B4-BE49-F238E27FC236}">
                <a16:creationId xmlns:a16="http://schemas.microsoft.com/office/drawing/2014/main" id="{0EAFB78B-16AC-4CDF-A2C9-EFA002245F6B}"/>
              </a:ext>
            </a:extLst>
          </p:cNvPr>
          <p:cNvPicPr>
            <a:picLocks noChangeAspect="1" noChangeArrowheads="1"/>
          </p:cNvPicPr>
          <p:nvPr/>
        </p:nvPicPr>
        <p:blipFill>
          <a:blip r:embed="rId2"/>
          <a:stretch>
            <a:fillRect/>
          </a:stretch>
        </p:blipFill>
        <p:spPr bwMode="auto">
          <a:xfrm>
            <a:off x="1583511" y="2536495"/>
            <a:ext cx="5976977" cy="338577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D2F34F76-5E0C-4667-A4AA-63FDC9320C9B}"/>
              </a:ext>
            </a:extLst>
          </p:cNvPr>
          <p:cNvSpPr>
            <a:spLocks noGrp="1"/>
          </p:cNvSpPr>
          <p:nvPr>
            <p:ph sz="quarter" idx="15"/>
          </p:nvPr>
        </p:nvSpPr>
        <p:spPr>
          <a:xfrm>
            <a:off x="1828799" y="5974468"/>
            <a:ext cx="5486400" cy="241995"/>
          </a:xfrm>
        </p:spPr>
        <p:txBody>
          <a:bodyPr/>
          <a:lstStyle/>
          <a:p>
            <a:pPr algn="ctr"/>
            <a:r>
              <a:rPr lang="en-US" sz="800" dirty="0"/>
              <a:t>(a) NOAA National Estuarine Research Reserve Collection; (b) Ben </a:t>
            </a:r>
            <a:r>
              <a:rPr lang="en-US" sz="800" dirty="0" err="1"/>
              <a:t>Grib</a:t>
            </a:r>
            <a:r>
              <a:rPr lang="en-US" sz="800" dirty="0"/>
              <a:t> Design/Getty Images</a:t>
            </a:r>
          </a:p>
        </p:txBody>
      </p:sp>
      <p:sp>
        <p:nvSpPr>
          <p:cNvPr id="5" name="Content Placeholder 5">
            <a:extLst>
              <a:ext uri="{FF2B5EF4-FFF2-40B4-BE49-F238E27FC236}">
                <a16:creationId xmlns:a16="http://schemas.microsoft.com/office/drawing/2014/main" id="{88DED329-75EB-4BDD-AF50-9B15E2878B73}"/>
              </a:ext>
            </a:extLst>
          </p:cNvPr>
          <p:cNvSpPr>
            <a:spLocks noGrp="1"/>
          </p:cNvSpPr>
          <p:nvPr>
            <p:ph sz="quarter" idx="17"/>
          </p:nvPr>
        </p:nvSpPr>
        <p:spPr>
          <a:xfrm>
            <a:off x="99152" y="6130078"/>
            <a:ext cx="1520328" cy="423122"/>
          </a:xfrm>
        </p:spPr>
        <p:txBody>
          <a:bodyPr/>
          <a:lstStyle/>
          <a:p>
            <a:r>
              <a:rPr lang="en-US" sz="1800" dirty="0"/>
              <a:t>Figure 55.21</a:t>
            </a:r>
          </a:p>
        </p:txBody>
      </p:sp>
      <p:sp>
        <p:nvSpPr>
          <p:cNvPr id="8" name="Text Placeholder 6">
            <a:extLst>
              <a:ext uri="{FF2B5EF4-FFF2-40B4-BE49-F238E27FC236}">
                <a16:creationId xmlns:a16="http://schemas.microsoft.com/office/drawing/2014/main" id="{B847A47F-F447-46C5-914E-66C72F9472A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7">
            <a:extLst>
              <a:ext uri="{FF2B5EF4-FFF2-40B4-BE49-F238E27FC236}">
                <a16:creationId xmlns:a16="http://schemas.microsoft.com/office/drawing/2014/main" id="{8B89272C-9873-45F0-A09D-C35D4510631A}"/>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42787456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2C94-E1A3-4159-A5C2-0885B99FF0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Parasitism and Competition</a:t>
            </a:r>
          </a:p>
        </p:txBody>
      </p:sp>
      <p:sp>
        <p:nvSpPr>
          <p:cNvPr id="3" name="Content Placeholder 2">
            <a:extLst>
              <a:ext uri="{FF2B5EF4-FFF2-40B4-BE49-F238E27FC236}">
                <a16:creationId xmlns:a16="http://schemas.microsoft.com/office/drawing/2014/main" id="{80701EF3-6E86-4C55-A7DB-37B3DCA1457C}"/>
              </a:ext>
            </a:extLst>
          </p:cNvPr>
          <p:cNvSpPr>
            <a:spLocks noGrp="1"/>
          </p:cNvSpPr>
          <p:nvPr>
            <p:ph sz="quarter" idx="11"/>
          </p:nvPr>
        </p:nvSpPr>
        <p:spPr/>
        <p:txBody>
          <a:bodyPr/>
          <a:lstStyle/>
          <a:p>
            <a:pPr>
              <a:spcBef>
                <a:spcPts val="1200"/>
              </a:spcBef>
              <a:spcAft>
                <a:spcPts val="600"/>
              </a:spcAft>
            </a:pPr>
            <a:r>
              <a:rPr lang="en-US" dirty="0"/>
              <a:t>Parasitism may counter competition</a:t>
            </a:r>
          </a:p>
          <a:p>
            <a:pPr marL="342900" indent="-342900">
              <a:spcBef>
                <a:spcPts val="1200"/>
              </a:spcBef>
              <a:spcAft>
                <a:spcPts val="600"/>
              </a:spcAft>
              <a:buFont typeface="Arial" panose="020B0604020202020204" pitchFamily="34" charset="0"/>
              <a:buChar char="•"/>
            </a:pPr>
            <a:r>
              <a:rPr lang="en-US" dirty="0"/>
              <a:t>Parasites may affect sympatric species differently, changing the outcome of interspecific interactions.</a:t>
            </a:r>
          </a:p>
          <a:p>
            <a:pPr marL="342900" indent="-342900">
              <a:spcBef>
                <a:spcPts val="1200"/>
              </a:spcBef>
              <a:spcAft>
                <a:spcPts val="600"/>
              </a:spcAft>
              <a:buFont typeface="Arial" panose="020B0604020202020204" pitchFamily="34" charset="0"/>
              <a:buChar char="•"/>
            </a:pPr>
            <a:r>
              <a:rPr lang="en-US" dirty="0"/>
              <a:t>Flour beetles and a competition experiment.</a:t>
            </a:r>
          </a:p>
          <a:p>
            <a:pPr lvl="2">
              <a:spcBef>
                <a:spcPts val="1200"/>
              </a:spcBef>
              <a:spcAft>
                <a:spcPts val="600"/>
              </a:spcAft>
            </a:pPr>
            <a:r>
              <a:rPr lang="en-US" dirty="0"/>
              <a:t>Without a parasite: </a:t>
            </a:r>
            <a:r>
              <a:rPr lang="en-US" i="1" dirty="0"/>
              <a:t>T. </a:t>
            </a:r>
            <a:r>
              <a:rPr lang="en-US" i="1" dirty="0" err="1"/>
              <a:t>castaneum</a:t>
            </a:r>
            <a:r>
              <a:rPr lang="en-US" i="1" dirty="0"/>
              <a:t> </a:t>
            </a:r>
            <a:r>
              <a:rPr lang="en-US" dirty="0"/>
              <a:t>is dominant.</a:t>
            </a:r>
          </a:p>
          <a:p>
            <a:pPr lvl="2">
              <a:spcBef>
                <a:spcPts val="1200"/>
              </a:spcBef>
              <a:spcAft>
                <a:spcPts val="600"/>
              </a:spcAft>
            </a:pPr>
            <a:r>
              <a:rPr lang="en-US" dirty="0"/>
              <a:t>With the parasite: </a:t>
            </a:r>
            <a:r>
              <a:rPr lang="en-US" i="1" dirty="0"/>
              <a:t>T. </a:t>
            </a:r>
            <a:r>
              <a:rPr lang="en-US" i="1" dirty="0" err="1"/>
              <a:t>confusum</a:t>
            </a:r>
            <a:r>
              <a:rPr lang="en-US" i="1" dirty="0"/>
              <a:t> </a:t>
            </a:r>
            <a:r>
              <a:rPr lang="en-US" dirty="0"/>
              <a:t>is dominant.</a:t>
            </a:r>
          </a:p>
        </p:txBody>
      </p:sp>
      <p:sp>
        <p:nvSpPr>
          <p:cNvPr id="6" name="Slide Number Placeholder 3">
            <a:extLst>
              <a:ext uri="{FF2B5EF4-FFF2-40B4-BE49-F238E27FC236}">
                <a16:creationId xmlns:a16="http://schemas.microsoft.com/office/drawing/2014/main" id="{192DCD30-5A2D-4B03-9169-F980836F5CC5}"/>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40709267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A Namibian Community</a:t>
            </a:r>
          </a:p>
        </p:txBody>
      </p:sp>
      <p:pic>
        <p:nvPicPr>
          <p:cNvPr id="8" name="Picture 2" descr="Birds, giraffes, and deer are drinking at a watering hole.">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1645920" y="1159251"/>
            <a:ext cx="5852160" cy="476677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3200400" y="5964558"/>
            <a:ext cx="2743200" cy="225150"/>
          </a:xfrm>
        </p:spPr>
        <p:txBody>
          <a:bodyPr/>
          <a:lstStyle/>
          <a:p>
            <a:pPr lvl="0" algn="ctr"/>
            <a:r>
              <a:rPr lang="en-US" sz="800" dirty="0">
                <a:solidFill>
                  <a:srgbClr val="000000"/>
                </a:solidFill>
              </a:rPr>
              <a:t>Daryl &amp; Sharna Balfour/</a:t>
            </a:r>
            <a:r>
              <a:rPr lang="en-US" sz="800" dirty="0" err="1">
                <a:solidFill>
                  <a:srgbClr val="000000"/>
                </a:solidFill>
              </a:rPr>
              <a:t>Okopia</a:t>
            </a:r>
            <a:r>
              <a:rPr lang="en-US" sz="800" dirty="0">
                <a:solidFill>
                  <a:srgbClr val="000000"/>
                </a:solidFill>
              </a:rPr>
              <a:t>/Science Source</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55.1</a:t>
            </a:r>
          </a:p>
        </p:txBody>
      </p:sp>
      <p:sp>
        <p:nvSpPr>
          <p:cNvPr id="7" name="Slide Number Placeholder 5">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1345415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37F0A-4670-4964-801C-F6A141F368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Indirect Effects</a:t>
            </a:r>
          </a:p>
        </p:txBody>
      </p:sp>
      <p:sp>
        <p:nvSpPr>
          <p:cNvPr id="3" name="Content Placeholder 2">
            <a:extLst>
              <a:ext uri="{FF2B5EF4-FFF2-40B4-BE49-F238E27FC236}">
                <a16:creationId xmlns:a16="http://schemas.microsoft.com/office/drawing/2014/main" id="{7A423B24-FBBC-4E74-9D0A-605825E6D7BF}"/>
              </a:ext>
            </a:extLst>
          </p:cNvPr>
          <p:cNvSpPr>
            <a:spLocks noGrp="1"/>
          </p:cNvSpPr>
          <p:nvPr>
            <p:ph sz="quarter" idx="11"/>
          </p:nvPr>
        </p:nvSpPr>
        <p:spPr>
          <a:xfrm>
            <a:off x="342900" y="1276710"/>
            <a:ext cx="3568088" cy="1592220"/>
          </a:xfrm>
        </p:spPr>
        <p:txBody>
          <a:bodyPr/>
          <a:lstStyle/>
          <a:p>
            <a:r>
              <a:rPr lang="en-US" dirty="0"/>
              <a:t>Presence of one species may affect a second by way of interactions with a third species</a:t>
            </a:r>
          </a:p>
        </p:txBody>
      </p:sp>
      <p:sp>
        <p:nvSpPr>
          <p:cNvPr id="5" name="Content Placeholder 3">
            <a:extLst>
              <a:ext uri="{FF2B5EF4-FFF2-40B4-BE49-F238E27FC236}">
                <a16:creationId xmlns:a16="http://schemas.microsoft.com/office/drawing/2014/main" id="{88DED329-75EB-4BDD-AF50-9B15E2878B73}"/>
              </a:ext>
            </a:extLst>
          </p:cNvPr>
          <p:cNvSpPr>
            <a:spLocks noGrp="1"/>
          </p:cNvSpPr>
          <p:nvPr>
            <p:ph sz="quarter" idx="17"/>
          </p:nvPr>
        </p:nvSpPr>
        <p:spPr>
          <a:xfrm>
            <a:off x="99152" y="6130078"/>
            <a:ext cx="1520328" cy="423122"/>
          </a:xfrm>
        </p:spPr>
        <p:txBody>
          <a:bodyPr/>
          <a:lstStyle/>
          <a:p>
            <a:r>
              <a:rPr lang="en-US" sz="1800" dirty="0"/>
              <a:t>Figure 55.22</a:t>
            </a:r>
          </a:p>
        </p:txBody>
      </p:sp>
      <p:pic>
        <p:nvPicPr>
          <p:cNvPr id="7" name="Picture 4" descr="A graph and an illustration show the direct and indirect effects in an ecological community.">
            <a:extLst>
              <a:ext uri="{FF2B5EF4-FFF2-40B4-BE49-F238E27FC236}">
                <a16:creationId xmlns:a16="http://schemas.microsoft.com/office/drawing/2014/main" id="{0EAFB78B-16AC-4CDF-A2C9-EFA002245F6B}"/>
              </a:ext>
            </a:extLst>
          </p:cNvPr>
          <p:cNvPicPr>
            <a:picLocks noChangeAspect="1" noChangeArrowheads="1"/>
          </p:cNvPicPr>
          <p:nvPr/>
        </p:nvPicPr>
        <p:blipFill>
          <a:blip r:embed="rId2"/>
          <a:stretch>
            <a:fillRect/>
          </a:stretch>
        </p:blipFill>
        <p:spPr bwMode="auto">
          <a:xfrm>
            <a:off x="5029203" y="413314"/>
            <a:ext cx="3474720" cy="568536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Placeholder 5">
            <a:extLst>
              <a:ext uri="{FF2B5EF4-FFF2-40B4-BE49-F238E27FC236}">
                <a16:creationId xmlns:a16="http://schemas.microsoft.com/office/drawing/2014/main" id="{B847A47F-F447-46C5-914E-66C72F9472A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10" name="Slide Number Placeholder 6">
            <a:extLst>
              <a:ext uri="{FF2B5EF4-FFF2-40B4-BE49-F238E27FC236}">
                <a16:creationId xmlns:a16="http://schemas.microsoft.com/office/drawing/2014/main" id="{03C1EA0C-5D08-4FF0-9348-8DB9C9FF24B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9178146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2C94-E1A3-4159-A5C2-0885B99FF0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Keystone Species</a:t>
            </a:r>
          </a:p>
        </p:txBody>
      </p:sp>
      <p:sp>
        <p:nvSpPr>
          <p:cNvPr id="3" name="Content Placeholder 2">
            <a:extLst>
              <a:ext uri="{FF2B5EF4-FFF2-40B4-BE49-F238E27FC236}">
                <a16:creationId xmlns:a16="http://schemas.microsoft.com/office/drawing/2014/main" id="{80701EF3-6E86-4C55-A7DB-37B3DCA1457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Species whose effects on the composition of communities are greater than one might expect based on their abundance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 star predation on barnacles greatly alters the species richness of the marine community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Keystone species can manipulate the environment in ways that create new habitats for other species</a:t>
            </a:r>
          </a:p>
        </p:txBody>
      </p:sp>
      <p:sp>
        <p:nvSpPr>
          <p:cNvPr id="6" name="Slide Number Placeholder 3">
            <a:extLst>
              <a:ext uri="{FF2B5EF4-FFF2-40B4-BE49-F238E27FC236}">
                <a16:creationId xmlns:a16="http://schemas.microsoft.com/office/drawing/2014/main" id="{192DCD30-5A2D-4B03-9169-F980836F5CC5}"/>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0472901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37F0A-4670-4964-801C-F6A141F368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Beavers as a Keystone Species</a:t>
            </a:r>
          </a:p>
        </p:txBody>
      </p:sp>
      <p:sp>
        <p:nvSpPr>
          <p:cNvPr id="3" name="Content Placeholder 2">
            <a:extLst>
              <a:ext uri="{FF2B5EF4-FFF2-40B4-BE49-F238E27FC236}">
                <a16:creationId xmlns:a16="http://schemas.microsoft.com/office/drawing/2014/main" id="{7A423B24-FBBC-4E74-9D0A-605825E6D7BF}"/>
              </a:ext>
            </a:extLst>
          </p:cNvPr>
          <p:cNvSpPr>
            <a:spLocks noGrp="1"/>
          </p:cNvSpPr>
          <p:nvPr>
            <p:ph sz="quarter" idx="11"/>
          </p:nvPr>
        </p:nvSpPr>
        <p:spPr>
          <a:xfrm>
            <a:off x="342900" y="1276710"/>
            <a:ext cx="3600450" cy="2003700"/>
          </a:xfrm>
        </p:spPr>
        <p:txBody>
          <a:bodyPr/>
          <a:lstStyle/>
          <a:p>
            <a:r>
              <a:rPr lang="en-US" altLang="en-US" dirty="0">
                <a:ea typeface="Microsoft YaHei" panose="020B0503020204020204" pitchFamily="34" charset="-122"/>
              </a:rPr>
              <a:t>Beavers construct dams and transform flowing streams into ponds, creating new habitats for many plants and animals</a:t>
            </a:r>
          </a:p>
        </p:txBody>
      </p:sp>
      <p:sp>
        <p:nvSpPr>
          <p:cNvPr id="4" name="Content Placeholder 3">
            <a:extLst>
              <a:ext uri="{FF2B5EF4-FFF2-40B4-BE49-F238E27FC236}">
                <a16:creationId xmlns:a16="http://schemas.microsoft.com/office/drawing/2014/main" id="{D2F34F76-5E0C-4667-A4AA-63FDC9320C9B}"/>
              </a:ext>
            </a:extLst>
          </p:cNvPr>
          <p:cNvSpPr>
            <a:spLocks noGrp="1"/>
          </p:cNvSpPr>
          <p:nvPr>
            <p:ph sz="quarter" idx="15"/>
          </p:nvPr>
        </p:nvSpPr>
        <p:spPr>
          <a:xfrm>
            <a:off x="0" y="6172379"/>
            <a:ext cx="1485900" cy="408792"/>
          </a:xfrm>
        </p:spPr>
        <p:txBody>
          <a:bodyPr/>
          <a:lstStyle/>
          <a:p>
            <a:r>
              <a:rPr lang="en-US" sz="1800" dirty="0"/>
              <a:t>Figure 55.23</a:t>
            </a:r>
          </a:p>
        </p:txBody>
      </p:sp>
      <p:pic>
        <p:nvPicPr>
          <p:cNvPr id="7" name="Picture 4" descr="A beaver dam shows logs, sticks, and debris about 2 meters tall and 20 meters long in creating a pond.">
            <a:extLst>
              <a:ext uri="{FF2B5EF4-FFF2-40B4-BE49-F238E27FC236}">
                <a16:creationId xmlns:a16="http://schemas.microsoft.com/office/drawing/2014/main" id="{0EAFB78B-16AC-4CDF-A2C9-EFA002245F6B}"/>
              </a:ext>
            </a:extLst>
          </p:cNvPr>
          <p:cNvPicPr>
            <a:picLocks noChangeAspect="1" noChangeArrowheads="1"/>
          </p:cNvPicPr>
          <p:nvPr/>
        </p:nvPicPr>
        <p:blipFill>
          <a:blip r:embed="rId2"/>
          <a:stretch>
            <a:fillRect/>
          </a:stretch>
        </p:blipFill>
        <p:spPr bwMode="auto">
          <a:xfrm>
            <a:off x="4176168" y="1276710"/>
            <a:ext cx="4689599" cy="409678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88DED329-75EB-4BDD-AF50-9B15E2878B73}"/>
              </a:ext>
            </a:extLst>
          </p:cNvPr>
          <p:cNvSpPr>
            <a:spLocks noGrp="1"/>
          </p:cNvSpPr>
          <p:nvPr>
            <p:ph sz="quarter" idx="17"/>
          </p:nvPr>
        </p:nvSpPr>
        <p:spPr>
          <a:xfrm>
            <a:off x="4823612" y="5409638"/>
            <a:ext cx="3394710" cy="260964"/>
          </a:xfrm>
        </p:spPr>
        <p:txBody>
          <a:bodyPr/>
          <a:lstStyle/>
          <a:p>
            <a:pPr lvl="0" algn="ctr"/>
            <a:r>
              <a:rPr lang="en-US" sz="800" dirty="0">
                <a:solidFill>
                  <a:srgbClr val="000000"/>
                </a:solidFill>
              </a:rPr>
              <a:t>David Hosking/National Audubon Society Collection/Science Source</a:t>
            </a:r>
          </a:p>
        </p:txBody>
      </p:sp>
      <p:sp>
        <p:nvSpPr>
          <p:cNvPr id="6" name="Slide Number Placeholder 6">
            <a:extLst>
              <a:ext uri="{FF2B5EF4-FFF2-40B4-BE49-F238E27FC236}">
                <a16:creationId xmlns:a16="http://schemas.microsoft.com/office/drawing/2014/main" id="{8FB72582-5545-4FA2-9CDC-09ECB3314EF0}"/>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453477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3B521-1584-4D56-A3B9-D07FD7342D4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Succession and Disturbance</a:t>
            </a:r>
          </a:p>
        </p:txBody>
      </p:sp>
      <p:sp>
        <p:nvSpPr>
          <p:cNvPr id="3" name="Content Placeholder 2">
            <a:extLst>
              <a:ext uri="{FF2B5EF4-FFF2-40B4-BE49-F238E27FC236}">
                <a16:creationId xmlns:a16="http://schemas.microsoft.com/office/drawing/2014/main" id="{4E27BB7B-B0A0-4236-80F8-3446FBB1B68A}"/>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Succession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Communities have a tendency to change from simple to complex.</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Primary succession occurs on bare, lifeless substrate.</a:t>
            </a:r>
          </a:p>
          <a:p>
            <a:pPr marL="64008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Open water.</a:t>
            </a:r>
          </a:p>
          <a:p>
            <a:pPr marL="64008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Rocks.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Organisms gradually move into an area and change its nature.</a:t>
            </a:r>
          </a:p>
        </p:txBody>
      </p:sp>
      <p:sp>
        <p:nvSpPr>
          <p:cNvPr id="6" name="Slide Number Placeholder 3">
            <a:extLst>
              <a:ext uri="{FF2B5EF4-FFF2-40B4-BE49-F238E27FC236}">
                <a16:creationId xmlns:a16="http://schemas.microsoft.com/office/drawing/2014/main" id="{85D472AA-ECC7-4A9C-8CA6-736AE16A6D53}"/>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4609849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Primary Succession</a:t>
            </a:r>
          </a:p>
        </p:txBody>
      </p:sp>
      <p:pic>
        <p:nvPicPr>
          <p:cNvPr id="8" name="Picture 2" descr="A 4-part illustration shows the primary succession at Alaska's glacier bay.">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556171" y="1089333"/>
            <a:ext cx="8031658" cy="4663440"/>
          </a:xfrm>
          <a:prstGeom prst="rect">
            <a:avLst/>
          </a:prstGeom>
        </p:spPr>
      </p:pic>
      <p:sp>
        <p:nvSpPr>
          <p:cNvPr id="3" name="Content Placeholder 3">
            <a:extLst>
              <a:ext uri="{FF2B5EF4-FFF2-40B4-BE49-F238E27FC236}">
                <a16:creationId xmlns:a16="http://schemas.microsoft.com/office/drawing/2014/main" id="{D6EDFB2D-D8E1-4012-A098-69B9E39229C6}"/>
              </a:ext>
            </a:extLst>
          </p:cNvPr>
          <p:cNvSpPr>
            <a:spLocks noGrp="1"/>
          </p:cNvSpPr>
          <p:nvPr>
            <p:ph sz="quarter" idx="11"/>
          </p:nvPr>
        </p:nvSpPr>
        <p:spPr>
          <a:xfrm>
            <a:off x="914400" y="5859521"/>
            <a:ext cx="7315200" cy="182880"/>
          </a:xfrm>
        </p:spPr>
        <p:txBody>
          <a:bodyPr/>
          <a:lstStyle/>
          <a:p>
            <a:pPr lvl="0" algn="ctr"/>
            <a:r>
              <a:rPr lang="en-US" sz="800" dirty="0">
                <a:solidFill>
                  <a:srgbClr val="000000"/>
                </a:solidFill>
              </a:rPr>
              <a:t>(b) Cliff </a:t>
            </a:r>
            <a:r>
              <a:rPr lang="en-US" sz="800" dirty="0" err="1">
                <a:solidFill>
                  <a:srgbClr val="000000"/>
                </a:solidFill>
              </a:rPr>
              <a:t>LeSergent</a:t>
            </a:r>
            <a:r>
              <a:rPr lang="en-US" sz="800" dirty="0">
                <a:solidFill>
                  <a:srgbClr val="000000"/>
                </a:solidFill>
              </a:rPr>
              <a:t>/</a:t>
            </a:r>
            <a:r>
              <a:rPr lang="en-US" sz="800" dirty="0" err="1">
                <a:solidFill>
                  <a:srgbClr val="000000"/>
                </a:solidFill>
              </a:rPr>
              <a:t>Alamy</a:t>
            </a:r>
            <a:r>
              <a:rPr lang="en-US" sz="800" dirty="0">
                <a:solidFill>
                  <a:srgbClr val="000000"/>
                </a:solidFill>
              </a:rPr>
              <a:t> Stock Photo; (c) Allover images/</a:t>
            </a:r>
            <a:r>
              <a:rPr lang="en-US" sz="800" dirty="0" err="1">
                <a:solidFill>
                  <a:srgbClr val="000000"/>
                </a:solidFill>
              </a:rPr>
              <a:t>Alamy</a:t>
            </a:r>
            <a:r>
              <a:rPr lang="en-US" sz="800" dirty="0">
                <a:solidFill>
                  <a:srgbClr val="000000"/>
                </a:solidFill>
              </a:rPr>
              <a:t> Stock Photo; (d) </a:t>
            </a:r>
            <a:r>
              <a:rPr lang="en-US" sz="800" dirty="0" err="1">
                <a:solidFill>
                  <a:srgbClr val="000000"/>
                </a:solidFill>
              </a:rPr>
              <a:t>Borut</a:t>
            </a:r>
            <a:r>
              <a:rPr lang="en-US" sz="800" dirty="0">
                <a:solidFill>
                  <a:srgbClr val="000000"/>
                </a:solidFill>
              </a:rPr>
              <a:t> </a:t>
            </a:r>
            <a:r>
              <a:rPr lang="en-US" sz="800" dirty="0" err="1">
                <a:solidFill>
                  <a:srgbClr val="000000"/>
                </a:solidFill>
              </a:rPr>
              <a:t>Trdina</a:t>
            </a:r>
            <a:r>
              <a:rPr lang="en-US" sz="800" dirty="0">
                <a:solidFill>
                  <a:srgbClr val="000000"/>
                </a:solidFill>
              </a:rPr>
              <a:t>/Getty Images</a:t>
            </a:r>
          </a:p>
        </p:txBody>
      </p:sp>
      <p:sp>
        <p:nvSpPr>
          <p:cNvPr id="4" name="Content Placeholder 4">
            <a:extLst>
              <a:ext uri="{FF2B5EF4-FFF2-40B4-BE49-F238E27FC236}">
                <a16:creationId xmlns:a16="http://schemas.microsoft.com/office/drawing/2014/main" id="{0A81400C-6052-4C3F-8859-277E42F0CA4E}"/>
              </a:ext>
            </a:extLst>
          </p:cNvPr>
          <p:cNvSpPr>
            <a:spLocks noGrp="1"/>
          </p:cNvSpPr>
          <p:nvPr>
            <p:ph sz="quarter" idx="15"/>
          </p:nvPr>
        </p:nvSpPr>
        <p:spPr>
          <a:xfrm>
            <a:off x="114299" y="6219674"/>
            <a:ext cx="1554480" cy="365760"/>
          </a:xfrm>
        </p:spPr>
        <p:txBody>
          <a:bodyPr/>
          <a:lstStyle/>
          <a:p>
            <a:pPr lvl="0"/>
            <a:r>
              <a:rPr lang="en-US" sz="1800" dirty="0">
                <a:solidFill>
                  <a:srgbClr val="000000"/>
                </a:solidFill>
              </a:rPr>
              <a:t>Figure 55.24</a:t>
            </a:r>
          </a:p>
        </p:txBody>
      </p:sp>
      <p:sp>
        <p:nvSpPr>
          <p:cNvPr id="9" name="Text Placeholder 5">
            <a:extLst>
              <a:ext uri="{FF2B5EF4-FFF2-40B4-BE49-F238E27FC236}">
                <a16:creationId xmlns:a16="http://schemas.microsoft.com/office/drawing/2014/main" id="{0FF12A45-974F-4784-9ADB-291A84B88B8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44</a:t>
            </a:fld>
            <a:endParaRPr lang="en-US" dirty="0"/>
          </a:p>
        </p:txBody>
      </p:sp>
    </p:spTree>
    <p:extLst>
      <p:ext uri="{BB962C8B-B14F-4D97-AF65-F5344CB8AC3E}">
        <p14:creationId xmlns:p14="http://schemas.microsoft.com/office/powerpoint/2010/main" val="14466851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787D1-F58E-4AB4-85F8-6DB13263504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Secondary Succession</a:t>
            </a:r>
          </a:p>
        </p:txBody>
      </p:sp>
      <p:sp>
        <p:nvSpPr>
          <p:cNvPr id="3" name="Content Placeholder 2">
            <a:extLst>
              <a:ext uri="{FF2B5EF4-FFF2-40B4-BE49-F238E27FC236}">
                <a16:creationId xmlns:a16="http://schemas.microsoft.com/office/drawing/2014/main" id="{2D7053A1-8E91-4DE3-BE6E-74E377BD4DAB}"/>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Occurs in areas where an existing community has been disturbed but organisms still remain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Field left uncultivated.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Forest after a fire.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Succession happens because species alter the habitat and the resources available in ways that favor other species entering the habitat</a:t>
            </a:r>
          </a:p>
        </p:txBody>
      </p:sp>
      <p:sp>
        <p:nvSpPr>
          <p:cNvPr id="6" name="Slide Number Placeholder 3">
            <a:extLst>
              <a:ext uri="{FF2B5EF4-FFF2-40B4-BE49-F238E27FC236}">
                <a16:creationId xmlns:a16="http://schemas.microsoft.com/office/drawing/2014/main" id="{740B12FC-4354-4AEC-A99E-175159716A0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9298617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46095-3A7E-4F81-A79C-E2C2117B1B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Why Succession Happens</a:t>
            </a:r>
          </a:p>
        </p:txBody>
      </p:sp>
      <p:sp>
        <p:nvSpPr>
          <p:cNvPr id="3" name="Content Placeholder 2">
            <a:extLst>
              <a:ext uri="{FF2B5EF4-FFF2-40B4-BE49-F238E27FC236}">
                <a16:creationId xmlns:a16="http://schemas.microsoft.com/office/drawing/2014/main" id="{43834B34-AE29-45BB-A769-C4A53C2F0C0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Three dynamic concepts in the process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Establishment: early successional species are characterized by </a:t>
            </a:r>
            <a:r>
              <a:rPr lang="en-US" i="1" dirty="0">
                <a:solidFill>
                  <a:srgbClr val="000000"/>
                </a:solidFill>
                <a:latin typeface="Arial" panose="020B0604020202020204" pitchFamily="34" charset="0"/>
                <a:ea typeface="Verdana" panose="020B0604030504040204" pitchFamily="34" charset="0"/>
              </a:rPr>
              <a:t>r-selected</a:t>
            </a:r>
            <a:r>
              <a:rPr lang="en-US" dirty="0">
                <a:solidFill>
                  <a:srgbClr val="000000"/>
                </a:solidFill>
                <a:latin typeface="Arial" panose="020B0604020202020204" pitchFamily="34" charset="0"/>
                <a:ea typeface="Verdana" panose="020B0604030504040204" pitchFamily="34" charset="0"/>
              </a:rPr>
              <a:t> species tolerant of harsh conditions.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Facilitation: early successional species introduce local changes in the habitat </a:t>
            </a:r>
            <a:r>
              <a:rPr lang="en-US" i="1" dirty="0">
                <a:solidFill>
                  <a:srgbClr val="000000"/>
                </a:solidFill>
                <a:latin typeface="Arial" panose="020B0604020202020204" pitchFamily="34" charset="0"/>
                <a:ea typeface="Verdana" panose="020B0604030504040204" pitchFamily="34" charset="0"/>
              </a:rPr>
              <a:t>K-selected</a:t>
            </a:r>
            <a:r>
              <a:rPr lang="en-US" dirty="0">
                <a:solidFill>
                  <a:srgbClr val="000000"/>
                </a:solidFill>
                <a:latin typeface="Arial" panose="020B0604020202020204" pitchFamily="34" charset="0"/>
                <a:ea typeface="Verdana" panose="020B0604030504040204" pitchFamily="34" charset="0"/>
              </a:rPr>
              <a:t> species replace </a:t>
            </a:r>
            <a:r>
              <a:rPr lang="en-US" i="1" dirty="0">
                <a:solidFill>
                  <a:srgbClr val="000000"/>
                </a:solidFill>
                <a:latin typeface="Arial" panose="020B0604020202020204" pitchFamily="34" charset="0"/>
                <a:ea typeface="Verdana" panose="020B0604030504040204" pitchFamily="34" charset="0"/>
              </a:rPr>
              <a:t>r-selected</a:t>
            </a:r>
            <a:r>
              <a:rPr lang="en-US" dirty="0">
                <a:solidFill>
                  <a:srgbClr val="000000"/>
                </a:solidFill>
                <a:latin typeface="Arial" panose="020B0604020202020204" pitchFamily="34" charset="0"/>
                <a:ea typeface="Verdana" panose="020B0604030504040204" pitchFamily="34" charset="0"/>
              </a:rPr>
              <a:t> species.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Inhibition: changes in the habitat caused by one species inhibits the growth of the original species.</a:t>
            </a:r>
          </a:p>
        </p:txBody>
      </p:sp>
      <p:sp>
        <p:nvSpPr>
          <p:cNvPr id="6" name="Slide Number Placeholder 3">
            <a:extLst>
              <a:ext uri="{FF2B5EF4-FFF2-40B4-BE49-F238E27FC236}">
                <a16:creationId xmlns:a16="http://schemas.microsoft.com/office/drawing/2014/main" id="{8BA11921-D3ED-47EB-8038-C37AD609B200}"/>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0878196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37F0A-4670-4964-801C-F6A141F368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Succession in Animal Communities</a:t>
            </a:r>
          </a:p>
        </p:txBody>
      </p:sp>
      <p:sp>
        <p:nvSpPr>
          <p:cNvPr id="3" name="Content Placeholder 2">
            <a:extLst>
              <a:ext uri="{FF2B5EF4-FFF2-40B4-BE49-F238E27FC236}">
                <a16:creationId xmlns:a16="http://schemas.microsoft.com/office/drawing/2014/main" id="{7A423B24-FBBC-4E74-9D0A-605825E6D7BF}"/>
              </a:ext>
            </a:extLst>
          </p:cNvPr>
          <p:cNvSpPr>
            <a:spLocks noGrp="1"/>
          </p:cNvSpPr>
          <p:nvPr>
            <p:ph sz="quarter" idx="11"/>
          </p:nvPr>
        </p:nvSpPr>
        <p:spPr>
          <a:xfrm>
            <a:off x="342901" y="1276708"/>
            <a:ext cx="3200399" cy="5044081"/>
          </a:xfrm>
        </p:spPr>
        <p:txBody>
          <a:bodyPr/>
          <a:lstStyle/>
          <a:p>
            <a:pPr>
              <a:spcBef>
                <a:spcPts val="624"/>
              </a:spcBef>
              <a:spcAft>
                <a:spcPts val="600"/>
              </a:spcAft>
            </a:pPr>
            <a:r>
              <a:rPr lang="en-US" sz="2200" dirty="0"/>
              <a:t>Animal species in a community can also change over time</a:t>
            </a:r>
          </a:p>
          <a:p>
            <a:pPr marL="342900" indent="-342900">
              <a:spcBef>
                <a:spcPts val="624"/>
              </a:spcBef>
              <a:buFont typeface="Arial" panose="020B0604020202020204" pitchFamily="34" charset="0"/>
              <a:buChar char="•"/>
            </a:pPr>
            <a:r>
              <a:rPr lang="en-US" sz="2200" dirty="0"/>
              <a:t>Krakatau island.</a:t>
            </a:r>
          </a:p>
          <a:p>
            <a:pPr lvl="2">
              <a:spcBef>
                <a:spcPts val="624"/>
              </a:spcBef>
            </a:pPr>
            <a:r>
              <a:rPr lang="en-US" dirty="0"/>
              <a:t>Volcanic eruption.</a:t>
            </a:r>
          </a:p>
          <a:p>
            <a:pPr lvl="2">
              <a:spcBef>
                <a:spcPts val="624"/>
              </a:spcBef>
            </a:pPr>
            <a:r>
              <a:rPr lang="en-US" dirty="0"/>
              <a:t>Fauna changed in synchrony with the vegetation.</a:t>
            </a:r>
          </a:p>
          <a:p>
            <a:pPr lvl="2">
              <a:spcBef>
                <a:spcPts val="624"/>
              </a:spcBef>
            </a:pPr>
            <a:r>
              <a:rPr lang="en-US" dirty="0"/>
              <a:t>Changes in animals affect plant occurrences; pollination, animal dispersion.</a:t>
            </a:r>
          </a:p>
        </p:txBody>
      </p:sp>
      <p:pic>
        <p:nvPicPr>
          <p:cNvPr id="7" name="Picture 3" descr="Two images show a volcano erupting and a mountain covered with trees.">
            <a:extLst>
              <a:ext uri="{FF2B5EF4-FFF2-40B4-BE49-F238E27FC236}">
                <a16:creationId xmlns:a16="http://schemas.microsoft.com/office/drawing/2014/main" id="{0EAFB78B-16AC-4CDF-A2C9-EFA002245F6B}"/>
              </a:ext>
            </a:extLst>
          </p:cNvPr>
          <p:cNvPicPr>
            <a:picLocks noChangeAspect="1" noChangeArrowheads="1"/>
          </p:cNvPicPr>
          <p:nvPr/>
        </p:nvPicPr>
        <p:blipFill rotWithShape="1">
          <a:blip r:embed="rId2"/>
          <a:srcRect l="8487" t="2564" r="28859" b="25022"/>
          <a:stretch/>
        </p:blipFill>
        <p:spPr bwMode="auto">
          <a:xfrm>
            <a:off x="3736820" y="1276708"/>
            <a:ext cx="5205222" cy="279909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Content Placeholder 4">
            <a:extLst>
              <a:ext uri="{FF2B5EF4-FFF2-40B4-BE49-F238E27FC236}">
                <a16:creationId xmlns:a16="http://schemas.microsoft.com/office/drawing/2014/main" id="{D2F34F76-5E0C-4667-A4AA-63FDC9320C9B}"/>
              </a:ext>
            </a:extLst>
          </p:cNvPr>
          <p:cNvSpPr>
            <a:spLocks noGrp="1"/>
          </p:cNvSpPr>
          <p:nvPr>
            <p:ph sz="quarter" idx="15"/>
          </p:nvPr>
        </p:nvSpPr>
        <p:spPr>
          <a:xfrm>
            <a:off x="4080715" y="4141166"/>
            <a:ext cx="4517432" cy="272985"/>
          </a:xfrm>
        </p:spPr>
        <p:txBody>
          <a:bodyPr/>
          <a:lstStyle/>
          <a:p>
            <a:pPr algn="ctr"/>
            <a:r>
              <a:rPr lang="en-US" sz="800" dirty="0"/>
              <a:t>(a) De Agostini/C. Dani &amp; I. </a:t>
            </a:r>
            <a:r>
              <a:rPr lang="en-US" sz="800" dirty="0" err="1"/>
              <a:t>Jeske</a:t>
            </a:r>
            <a:r>
              <a:rPr lang="en-US" sz="800" dirty="0"/>
              <a:t>/Getty Images; (b) Prisma </a:t>
            </a:r>
            <a:r>
              <a:rPr lang="en-US" sz="800" dirty="0" err="1"/>
              <a:t>Bildagentur</a:t>
            </a:r>
            <a:r>
              <a:rPr lang="en-US" sz="800" dirty="0"/>
              <a:t> AG/</a:t>
            </a:r>
            <a:r>
              <a:rPr lang="en-US" sz="800" dirty="0" err="1"/>
              <a:t>Alamy</a:t>
            </a:r>
            <a:r>
              <a:rPr lang="en-US" sz="800" dirty="0"/>
              <a:t> Stock Photo</a:t>
            </a:r>
          </a:p>
        </p:txBody>
      </p:sp>
      <p:sp>
        <p:nvSpPr>
          <p:cNvPr id="10" name="Slide Number Placeholder 5">
            <a:extLst>
              <a:ext uri="{FF2B5EF4-FFF2-40B4-BE49-F238E27FC236}">
                <a16:creationId xmlns:a16="http://schemas.microsoft.com/office/drawing/2014/main" id="{1337F68A-97ED-4448-8F05-184ADA73FB88}"/>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9862683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BD893-F9F9-4563-B013-D85E0A3B62C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Change in Communities</a:t>
            </a:r>
          </a:p>
        </p:txBody>
      </p:sp>
      <p:sp>
        <p:nvSpPr>
          <p:cNvPr id="3" name="Content Placeholder 2">
            <a:extLst>
              <a:ext uri="{FF2B5EF4-FFF2-40B4-BE49-F238E27FC236}">
                <a16:creationId xmlns:a16="http://schemas.microsoft.com/office/drawing/2014/main" id="{E2810515-1748-4B3F-B674-1F30748486E5}"/>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Communities are constantly changing as a result of</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Climatic changes.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Species invasions.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Disturbance events.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Nonequilibrium models that emphasize change rather than stability are used to study communities and ecosystems</a:t>
            </a:r>
          </a:p>
        </p:txBody>
      </p:sp>
      <p:sp>
        <p:nvSpPr>
          <p:cNvPr id="6" name="Slide Number Placeholder 3">
            <a:extLst>
              <a:ext uri="{FF2B5EF4-FFF2-40B4-BE49-F238E27FC236}">
                <a16:creationId xmlns:a16="http://schemas.microsoft.com/office/drawing/2014/main" id="{63D1BE0D-B94D-4C97-8985-5DC572CC8E47}"/>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7868308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ADDAF-C07C-4980-9E92-F147C5E122A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Intermediate Disturbance Hypothesis</a:t>
            </a:r>
          </a:p>
        </p:txBody>
      </p:sp>
      <p:sp>
        <p:nvSpPr>
          <p:cNvPr id="3" name="Content Placeholder 2">
            <a:extLst>
              <a:ext uri="{FF2B5EF4-FFF2-40B4-BE49-F238E27FC236}">
                <a16:creationId xmlns:a16="http://schemas.microsoft.com/office/drawing/2014/main" id="{E6C4DE7A-3C1B-4DE7-B367-1B950C1E506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Communities experiencing moderate amounts of disturbance will have higher levels of species richness than communities experiencing either little or great amounts of disturbance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Patches of habitat will exist at different successional stages.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prevent communities from reaching the final stages of succession.</a:t>
            </a:r>
          </a:p>
        </p:txBody>
      </p:sp>
      <p:sp>
        <p:nvSpPr>
          <p:cNvPr id="6" name="Slide Number Placeholder 3">
            <a:extLst>
              <a:ext uri="{FF2B5EF4-FFF2-40B4-BE49-F238E27FC236}">
                <a16:creationId xmlns:a16="http://schemas.microsoft.com/office/drawing/2014/main" id="{01C3FB65-6A4B-443A-B8A8-94E7B0B381F5}"/>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803644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4FB79-3FB9-4A8F-9777-AE4CD5E2DC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Ecotones</a:t>
            </a:r>
          </a:p>
        </p:txBody>
      </p:sp>
      <p:sp>
        <p:nvSpPr>
          <p:cNvPr id="3" name="Content Placeholder 2">
            <a:extLst>
              <a:ext uri="{FF2B5EF4-FFF2-40B4-BE49-F238E27FC236}">
                <a16:creationId xmlns:a16="http://schemas.microsoft.com/office/drawing/2014/main" id="{DFA42B23-32BC-4A24-8059-6918DBFF37B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Sometimes the abundance of species in a community does change geographically in a synchronous pattern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Ecotones: places where the environment changes abruptly</a:t>
            </a:r>
          </a:p>
        </p:txBody>
      </p:sp>
      <p:sp>
        <p:nvSpPr>
          <p:cNvPr id="6" name="Slide Number Placeholder 3">
            <a:extLst>
              <a:ext uri="{FF2B5EF4-FFF2-40B4-BE49-F238E27FC236}">
                <a16:creationId xmlns:a16="http://schemas.microsoft.com/office/drawing/2014/main" id="{673E026B-4BF0-48CB-8BB2-777066779BF1}"/>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1756542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B37F0A-4670-4964-801C-F6A141F368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Role of Disturbance</a:t>
            </a:r>
          </a:p>
        </p:txBody>
      </p:sp>
      <p:sp>
        <p:nvSpPr>
          <p:cNvPr id="3" name="Content Placeholder 2">
            <a:extLst>
              <a:ext uri="{FF2B5EF4-FFF2-40B4-BE49-F238E27FC236}">
                <a16:creationId xmlns:a16="http://schemas.microsoft.com/office/drawing/2014/main" id="{7A423B24-FBBC-4E74-9D0A-605825E6D7BF}"/>
              </a:ext>
            </a:extLst>
          </p:cNvPr>
          <p:cNvSpPr>
            <a:spLocks noGrp="1"/>
          </p:cNvSpPr>
          <p:nvPr>
            <p:ph sz="quarter" idx="11"/>
          </p:nvPr>
        </p:nvSpPr>
        <p:spPr>
          <a:xfrm>
            <a:off x="342900" y="1276710"/>
            <a:ext cx="3177540" cy="4461150"/>
          </a:xfrm>
        </p:spPr>
        <p:txBody>
          <a:bodyPr/>
          <a:lstStyle/>
          <a:p>
            <a:pPr marL="342900" indent="-342900">
              <a:spcBef>
                <a:spcPts val="624"/>
              </a:spcBef>
              <a:spcAft>
                <a:spcPts val="1200"/>
              </a:spcAft>
              <a:buFont typeface="Arial" panose="020B0604020202020204" pitchFamily="34" charset="0"/>
              <a:buChar char="•"/>
            </a:pPr>
            <a:r>
              <a:rPr lang="en-US" dirty="0"/>
              <a:t>Disturbance is common, rather than exceptional in many communities</a:t>
            </a:r>
          </a:p>
          <a:p>
            <a:pPr marL="342900" indent="-342900">
              <a:spcBef>
                <a:spcPts val="624"/>
              </a:spcBef>
              <a:spcAft>
                <a:spcPts val="1200"/>
              </a:spcAft>
              <a:buFont typeface="Arial" panose="020B0604020202020204" pitchFamily="34" charset="0"/>
              <a:buChar char="•"/>
            </a:pPr>
            <a:r>
              <a:rPr lang="en-US" dirty="0"/>
              <a:t>Understanding the role that disturbances play in structuring communities is an important area of ecology</a:t>
            </a:r>
          </a:p>
        </p:txBody>
      </p:sp>
      <p:sp>
        <p:nvSpPr>
          <p:cNvPr id="4" name="Content Placeholder 3">
            <a:extLst>
              <a:ext uri="{FF2B5EF4-FFF2-40B4-BE49-F238E27FC236}">
                <a16:creationId xmlns:a16="http://schemas.microsoft.com/office/drawing/2014/main" id="{D2F34F76-5E0C-4667-A4AA-63FDC9320C9B}"/>
              </a:ext>
            </a:extLst>
          </p:cNvPr>
          <p:cNvSpPr>
            <a:spLocks noGrp="1"/>
          </p:cNvSpPr>
          <p:nvPr>
            <p:ph sz="quarter" idx="15"/>
          </p:nvPr>
        </p:nvSpPr>
        <p:spPr>
          <a:xfrm>
            <a:off x="11430" y="6212988"/>
            <a:ext cx="1497330" cy="385932"/>
          </a:xfrm>
        </p:spPr>
        <p:txBody>
          <a:bodyPr/>
          <a:lstStyle/>
          <a:p>
            <a:r>
              <a:rPr lang="en-US" sz="1800" dirty="0"/>
              <a:t>Figure 55.26</a:t>
            </a:r>
          </a:p>
        </p:txBody>
      </p:sp>
      <p:pic>
        <p:nvPicPr>
          <p:cNvPr id="7" name="Picture 4" descr="Sunlight shines on a fallen tree through a gap between trees in a forest.">
            <a:extLst>
              <a:ext uri="{FF2B5EF4-FFF2-40B4-BE49-F238E27FC236}">
                <a16:creationId xmlns:a16="http://schemas.microsoft.com/office/drawing/2014/main" id="{0EAFB78B-16AC-4CDF-A2C9-EFA002245F6B}"/>
              </a:ext>
            </a:extLst>
          </p:cNvPr>
          <p:cNvPicPr>
            <a:picLocks noChangeAspect="1" noChangeArrowheads="1"/>
          </p:cNvPicPr>
          <p:nvPr/>
        </p:nvPicPr>
        <p:blipFill>
          <a:blip r:embed="rId2"/>
          <a:stretch>
            <a:fillRect/>
          </a:stretch>
        </p:blipFill>
        <p:spPr bwMode="auto">
          <a:xfrm>
            <a:off x="3757643" y="1276710"/>
            <a:ext cx="5158559" cy="343278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88DED329-75EB-4BDD-AF50-9B15E2878B73}"/>
              </a:ext>
            </a:extLst>
          </p:cNvPr>
          <p:cNvSpPr>
            <a:spLocks noGrp="1"/>
          </p:cNvSpPr>
          <p:nvPr>
            <p:ph sz="quarter" idx="17"/>
          </p:nvPr>
        </p:nvSpPr>
        <p:spPr>
          <a:xfrm>
            <a:off x="5399662" y="4751334"/>
            <a:ext cx="1874520" cy="238104"/>
          </a:xfrm>
        </p:spPr>
        <p:txBody>
          <a:bodyPr/>
          <a:lstStyle/>
          <a:p>
            <a:pPr lvl="0" algn="ctr"/>
            <a:r>
              <a:rPr lang="en-US" sz="800" dirty="0">
                <a:solidFill>
                  <a:srgbClr val="000000"/>
                </a:solidFill>
              </a:rPr>
              <a:t>Denis Feldmann/</a:t>
            </a:r>
            <a:r>
              <a:rPr lang="en-US" sz="800" dirty="0" err="1">
                <a:solidFill>
                  <a:srgbClr val="000000"/>
                </a:solidFill>
              </a:rPr>
              <a:t>Alamy</a:t>
            </a:r>
            <a:r>
              <a:rPr lang="en-US" sz="800" dirty="0">
                <a:solidFill>
                  <a:srgbClr val="000000"/>
                </a:solidFill>
              </a:rPr>
              <a:t> Stock Photo</a:t>
            </a:r>
          </a:p>
        </p:txBody>
      </p:sp>
      <p:sp>
        <p:nvSpPr>
          <p:cNvPr id="6" name="Slide Number Placeholder 6">
            <a:extLst>
              <a:ext uri="{FF2B5EF4-FFF2-40B4-BE49-F238E27FC236}">
                <a16:creationId xmlns:a16="http://schemas.microsoft.com/office/drawing/2014/main" id="{BC0ACE97-D234-40AE-9919-BB3F029A6A8C}"/>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4384533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
        <p:nvSpPr>
          <p:cNvPr id="3" name="Slide Number Placeholder 2">
            <a:extLst>
              <a:ext uri="{FF2B5EF4-FFF2-40B4-BE49-F238E27FC236}">
                <a16:creationId xmlns:a16="http://schemas.microsoft.com/office/drawing/2014/main" id="{E0838782-B0A2-4C8E-9AF4-3279F4CF979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9979305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Species Abundance</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the moisture gradient. Closer to the origin is we and away from the origin is dry. The vertical axis represents the number of trees per hectare and it ranges from 0 to 400 with increments of 200. There are several curves with varying height out of which three reaches the top of the vertical axis, two curves are near the 200 on the vertical axis.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Community Composition</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represents the distance along a transect in meters. It ranges from 0 to 30 with increments of 5. From origin to 10 is normal soil, and from 10 to 17.5 is ecotone. From 17.5 to 30 is serpentine soil. The vertical axis represents species of plant. Black oak extends up to 11, poison oak 12, iris up to 12, Douglas fir up to 16, hawkweed up to 26, and California fescue up to 27. The following species extend between values as follows snakeroot extends between 5 to 27, canyon live oak extends between 9 and 15, </a:t>
            </a:r>
            <a:r>
              <a:rPr lang="en-US" dirty="0" err="1"/>
              <a:t>collomia</a:t>
            </a:r>
            <a:r>
              <a:rPr lang="en-US" dirty="0"/>
              <a:t> extends between 15 and 17.5, ragwort extends between 15 and 17.5, yarrow extends between 15 and 27, buckbrush extends between 16 and 26, small </a:t>
            </a:r>
            <a:r>
              <a:rPr lang="en-US" dirty="0" err="1"/>
              <a:t>descue</a:t>
            </a:r>
            <a:r>
              <a:rPr lang="en-US" dirty="0"/>
              <a:t> extends between 16 and 27, fireweed extends between 17.5 and 27, knotweed extends between 24 and 27.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124197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Competition Among Barnacles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err="1"/>
              <a:t>Chthamalus</a:t>
            </a:r>
            <a:r>
              <a:rPr lang="en-US" dirty="0"/>
              <a:t> </a:t>
            </a:r>
            <a:r>
              <a:rPr lang="en-US" dirty="0" err="1"/>
              <a:t>stellatus</a:t>
            </a:r>
            <a:r>
              <a:rPr lang="en-US" dirty="0"/>
              <a:t> is between the low tide and high tide C. </a:t>
            </a:r>
            <a:r>
              <a:rPr lang="en-US" dirty="0" err="1"/>
              <a:t>stellatus</a:t>
            </a:r>
            <a:r>
              <a:rPr lang="en-US" dirty="0"/>
              <a:t> fundamental and realized niches are identical. </a:t>
            </a:r>
            <a:r>
              <a:rPr lang="en-US" dirty="0" err="1"/>
              <a:t>Semibalanus</a:t>
            </a:r>
            <a:r>
              <a:rPr lang="en-US" dirty="0"/>
              <a:t> </a:t>
            </a:r>
            <a:r>
              <a:rPr lang="en-US" dirty="0" err="1"/>
              <a:t>balanoides</a:t>
            </a:r>
            <a:r>
              <a:rPr lang="en-US" dirty="0"/>
              <a:t> is below the low tide with the same realized and fundamental niche.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1860896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Competitive Exclusion Study of Paramecium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population density from 0 through 200 with increments of 50. The x-axis shows the days from 0 through 24 with intervals of 2. The graph shows a high peak at 12 days with 175. In the second graph, the graph shows a high peak at 8 and 14 days in </a:t>
            </a:r>
            <a:r>
              <a:rPr lang="en-US" dirty="0" err="1"/>
              <a:t>caudatum</a:t>
            </a:r>
            <a:r>
              <a:rPr lang="en-US" dirty="0"/>
              <a:t> and aurelia species. In the third graph, the graph line shows a high peak at 9 days with 30 and 70 with </a:t>
            </a:r>
            <a:r>
              <a:rPr lang="en-US" dirty="0" err="1"/>
              <a:t>caudatum</a:t>
            </a:r>
            <a:r>
              <a:rPr lang="en-US" dirty="0"/>
              <a:t> and </a:t>
            </a:r>
            <a:r>
              <a:rPr lang="en-US" dirty="0" err="1"/>
              <a:t>bursaria</a:t>
            </a:r>
            <a:r>
              <a:rPr lang="en-US" dirty="0"/>
              <a:t> species. Note all data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55015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Character Displacement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all three graphs, the vertical axis represents individuals in each size class in percentage. It extends between 0 to 50 with increments of 25. The horizontal axis represents finch beak depth in millimeters. It extends between 7 to 15 with increments of 2. The first graph is of </a:t>
            </a:r>
            <a:r>
              <a:rPr lang="en-US" dirty="0" err="1"/>
              <a:t>G.fuliginos</a:t>
            </a:r>
            <a:r>
              <a:rPr lang="en-US" dirty="0"/>
              <a:t> Allopatric where the finch beak depth is between 8 and 11 in Los </a:t>
            </a:r>
            <a:r>
              <a:rPr lang="en-US" dirty="0" err="1"/>
              <a:t>Hemanos</a:t>
            </a:r>
            <a:r>
              <a:rPr lang="en-US" dirty="0"/>
              <a:t> Islets, and the bimodal histogram peaks at about (10, 30). The second graph is of </a:t>
            </a:r>
            <a:r>
              <a:rPr lang="en-US" dirty="0" err="1"/>
              <a:t>G.forts</a:t>
            </a:r>
            <a:r>
              <a:rPr lang="en-US" dirty="0"/>
              <a:t> Allopatric and Daphne major island where the finch beak dept is between 8 and 12. It is a symmetric unimodal histogram that extends between 8 and 12 millimeters and peaks at (10, 25). The third graph represents </a:t>
            </a:r>
            <a:r>
              <a:rPr lang="en-US" dirty="0" err="1"/>
              <a:t>G.fuliginosa</a:t>
            </a:r>
            <a:r>
              <a:rPr lang="en-US" dirty="0"/>
              <a:t> </a:t>
            </a:r>
            <a:r>
              <a:rPr lang="en-US" dirty="0" err="1"/>
              <a:t>dn</a:t>
            </a:r>
            <a:r>
              <a:rPr lang="en-US" dirty="0"/>
              <a:t> </a:t>
            </a:r>
            <a:r>
              <a:rPr lang="en-US" dirty="0" err="1"/>
              <a:t>G.fortis</a:t>
            </a:r>
            <a:r>
              <a:rPr lang="en-US" dirty="0"/>
              <a:t> sympatric in San Cristobal and </a:t>
            </a:r>
            <a:r>
              <a:rPr lang="en-US" dirty="0" err="1"/>
              <a:t>Floreana</a:t>
            </a:r>
            <a:r>
              <a:rPr lang="en-US" dirty="0"/>
              <a:t> islands. The first unimodal histogram is slightly skewered to the left and extends between 7.2 and 9.2 and the peak is at 45. The unimodal histogram that extends between 9.8 and 16, is slightly skewered to the right with the peak at (12,20). The values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7121640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Testing for Interspecific Competition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questioned whether interspecific interaction occurs among rodent species. They hypothesized that the larger kangaroo rat would have a negative effect on other species. To test this, they set up an experiment by building large cages in desert areas. They removed kangaroo rats from some cages and left others caged. They found in the absence of kangaroo rats, the number of other rodents increased quickly and remained higher than in the control cages throughout the experiment, lasting two and a half years.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369107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Predator–Prey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number of individuals from 0 to 1200 at an interval of 400. The x-axis shows the days from 0 to 7. The </a:t>
            </a:r>
            <a:r>
              <a:rPr lang="en-US" dirty="0" err="1"/>
              <a:t>didinium</a:t>
            </a:r>
            <a:r>
              <a:rPr lang="en-US" dirty="0"/>
              <a:t> graph shows a decline from 1200 to 0 from 2 to 5 days. The paramecium graph shows the high peak at 3 days with 300. Please note all data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1066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Species Abundance</a:t>
            </a:r>
            <a:endParaRPr lang="en-US" sz="1200"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09"/>
            <a:ext cx="4084399" cy="4412889"/>
          </a:xfrm>
        </p:spPr>
        <p:txBody>
          <a:bodyPr>
            <a:noAutofit/>
          </a:bodyPr>
          <a:lstStyle/>
          <a:p>
            <a:pPr marL="342900" indent="-342900">
              <a:spcAft>
                <a:spcPts val="1200"/>
              </a:spcAft>
              <a:buFont typeface="Arial" panose="020B0604020202020204" pitchFamily="34" charset="0"/>
              <a:buChar char="•"/>
            </a:pPr>
            <a:r>
              <a:rPr lang="en-US" dirty="0"/>
              <a:t>Abundance of tree species along a moisture gradient in the Santa Catalina Mountains of Southeastern Arizona</a:t>
            </a:r>
          </a:p>
          <a:p>
            <a:pPr marL="342900" indent="-342900">
              <a:spcAft>
                <a:spcPts val="1200"/>
              </a:spcAft>
              <a:buFont typeface="Arial" panose="020B0604020202020204" pitchFamily="34" charset="0"/>
              <a:buChar char="•"/>
            </a:pPr>
            <a:r>
              <a:rPr lang="en-US" dirty="0"/>
              <a:t>Each line represents the abundance of a different tree species</a:t>
            </a:r>
          </a:p>
          <a:p>
            <a:pPr marL="342900" indent="-342900">
              <a:spcAft>
                <a:spcPts val="1200"/>
              </a:spcAft>
              <a:buFont typeface="Arial" panose="020B0604020202020204" pitchFamily="34" charset="0"/>
              <a:buChar char="•"/>
            </a:pPr>
            <a:r>
              <a:rPr lang="en-US" dirty="0"/>
              <a:t>Community composition changes continually along the gradient</a:t>
            </a:r>
          </a:p>
        </p:txBody>
      </p:sp>
      <p:sp>
        <p:nvSpPr>
          <p:cNvPr id="5" name="Content Placeholder 3">
            <a:extLst>
              <a:ext uri="{FF2B5EF4-FFF2-40B4-BE49-F238E27FC236}">
                <a16:creationId xmlns:a16="http://schemas.microsoft.com/office/drawing/2014/main" id="{95810C02-6E8F-4983-A84B-FCA043A7F9A3}"/>
              </a:ext>
            </a:extLst>
          </p:cNvPr>
          <p:cNvSpPr>
            <a:spLocks noGrp="1"/>
          </p:cNvSpPr>
          <p:nvPr>
            <p:ph sz="quarter" idx="17"/>
          </p:nvPr>
        </p:nvSpPr>
        <p:spPr>
          <a:xfrm>
            <a:off x="113348" y="6218910"/>
            <a:ext cx="1554480" cy="365760"/>
          </a:xfrm>
        </p:spPr>
        <p:txBody>
          <a:bodyPr/>
          <a:lstStyle/>
          <a:p>
            <a:r>
              <a:rPr lang="en-US" sz="1800" dirty="0"/>
              <a:t>Figure 55.2</a:t>
            </a:r>
          </a:p>
        </p:txBody>
      </p:sp>
      <p:pic>
        <p:nvPicPr>
          <p:cNvPr id="9" name="Picture 4" descr="A graph shows the tree species along a moisture gradient.">
            <a:extLst>
              <a:ext uri="{FF2B5EF4-FFF2-40B4-BE49-F238E27FC236}">
                <a16:creationId xmlns:a16="http://schemas.microsoft.com/office/drawing/2014/main" id="{5FD6EAF0-E56F-4E3D-A6D4-223DECD36248}"/>
              </a:ext>
            </a:extLst>
          </p:cNvPr>
          <p:cNvPicPr>
            <a:picLocks noChangeAspect="1"/>
          </p:cNvPicPr>
          <p:nvPr/>
        </p:nvPicPr>
        <p:blipFill>
          <a:blip r:embed="rId2"/>
          <a:stretch>
            <a:fillRect/>
          </a:stretch>
        </p:blipFill>
        <p:spPr>
          <a:xfrm>
            <a:off x="4716702" y="1578028"/>
            <a:ext cx="4277950" cy="3638117"/>
          </a:xfrm>
          <a:prstGeom prst="rect">
            <a:avLst/>
          </a:prstGeom>
        </p:spPr>
      </p:pic>
      <p:sp>
        <p:nvSpPr>
          <p:cNvPr id="13" name="Text Placeholder 5">
            <a:extLst>
              <a:ext uri="{FF2B5EF4-FFF2-40B4-BE49-F238E27FC236}">
                <a16:creationId xmlns:a16="http://schemas.microsoft.com/office/drawing/2014/main" id="{7D7EE99F-88E9-4E66-B046-6A34A8A729C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5193303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Predation Reduces Competition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researcher hypothesized that in the absence of predators, prey populations would increase until resources were limited, and some species would be excluded due to competition. To test this hypothesis, the research removed predatory sea stars, Pisaster </a:t>
            </a:r>
            <a:r>
              <a:rPr lang="en-US" dirty="0" err="1"/>
              <a:t>ochraceus</a:t>
            </a:r>
            <a:r>
              <a:rPr lang="en-US" dirty="0"/>
              <a:t>, from some areas of rocky intertidal shoreline and monitored populations of species the sea stars preyed on. In control areas, the researcher picked up sea stars but replaced them where they were found to control the effects of people walking through the study area. The researcher found that in the absence of sea stars, the population of the mussel Mytilus </a:t>
            </a:r>
            <a:r>
              <a:rPr lang="en-US" dirty="0" err="1"/>
              <a:t>californianus</a:t>
            </a:r>
            <a:r>
              <a:rPr lang="en-US" dirty="0"/>
              <a:t> exploded, occupying all available space and eliminating many other species from the community.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1630373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Indirect Effects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number of ant colonies from 0 through 60 with intervals of 10. The x-axis shows the sampling periods from October 74 to July 77. The rodents removed graph reaches a peak in May 75 with 65. The rodents not removed graph reaches a peak in October 74 with 40. The rodents and ants eat seeds of large and small sizes and show an indirect positive effect.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820928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Primary Succession</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Illustration A: A graph that represents the relation between the nitrogen concentration and changes over the years. The vertical axis represents the nitrogen concentration in grams per meter square of the surface. It ranges from 50 to 300 in increments of 50. The horizontal axis is marked with year one, year 100, and year 200. The first curve starts from the origin and gradually inclines and reaches (year 130, 50), after which it rises a little and peaks at (year 160, 110) and slowly declines a little and ends. The region below the curve is shaded and represents nitrogen in mineral soil. The second curve starts from the origin and slowly ascends a little above the first curve and follows the same path till (year 120, 50), after which it rises steeply to peak at (year 145, 290) and drops down to (year 160, 200), after which it slowly declines into a shallow slope and ends. the region below the second curve is shaded in a different color and it represents nitrogen on the forest floor. b. Barren land with a few rocks and some snow-covered region in the background. c. A land covered in shrubs. d. The aerial view shows a thicket of coniferous trees.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35953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65439-8D84-4535-B416-94C8B72CB1DD}"/>
              </a:ext>
            </a:extLst>
          </p:cNvPr>
          <p:cNvSpPr>
            <a:spLocks noGrp="1"/>
          </p:cNvSpPr>
          <p:nvPr>
            <p:ph type="title"/>
          </p:nvPr>
        </p:nvSpPr>
        <p:spPr/>
        <p:txBody>
          <a:bodyPr/>
          <a:lstStyle/>
          <a:p>
            <a:r>
              <a:rPr lang="en-US" dirty="0"/>
              <a:t>Community Composition</a:t>
            </a:r>
          </a:p>
        </p:txBody>
      </p:sp>
      <p:sp>
        <p:nvSpPr>
          <p:cNvPr id="4" name="Content Placeholder 2">
            <a:extLst>
              <a:ext uri="{FF2B5EF4-FFF2-40B4-BE49-F238E27FC236}">
                <a16:creationId xmlns:a16="http://schemas.microsoft.com/office/drawing/2014/main" id="{0A81400C-6052-4C3F-8859-277E42F0CA4E}"/>
              </a:ext>
            </a:extLst>
          </p:cNvPr>
          <p:cNvSpPr>
            <a:spLocks noGrp="1"/>
          </p:cNvSpPr>
          <p:nvPr>
            <p:ph sz="quarter" idx="11"/>
          </p:nvPr>
        </p:nvSpPr>
        <p:spPr>
          <a:xfrm>
            <a:off x="121678" y="6201766"/>
            <a:ext cx="1554480" cy="365760"/>
          </a:xfrm>
        </p:spPr>
        <p:txBody>
          <a:bodyPr/>
          <a:lstStyle/>
          <a:p>
            <a:pPr lvl="0"/>
            <a:r>
              <a:rPr lang="en-US" sz="1800" dirty="0">
                <a:solidFill>
                  <a:srgbClr val="000000"/>
                </a:solidFill>
              </a:rPr>
              <a:t>Figure 55.3</a:t>
            </a:r>
          </a:p>
        </p:txBody>
      </p:sp>
      <p:pic>
        <p:nvPicPr>
          <p:cNvPr id="8" name="Picture 3" descr="A bar graph represents the change in community composition across an ecotone.">
            <a:extLst>
              <a:ext uri="{FF2B5EF4-FFF2-40B4-BE49-F238E27FC236}">
                <a16:creationId xmlns:a16="http://schemas.microsoft.com/office/drawing/2014/main" id="{68AA290E-198E-4E89-83F1-421C852F4DF6}"/>
              </a:ext>
            </a:extLst>
          </p:cNvPr>
          <p:cNvPicPr>
            <a:picLocks noChangeAspect="1"/>
          </p:cNvPicPr>
          <p:nvPr/>
        </p:nvPicPr>
        <p:blipFill>
          <a:blip r:embed="rId2"/>
          <a:stretch>
            <a:fillRect/>
          </a:stretch>
        </p:blipFill>
        <p:spPr>
          <a:xfrm>
            <a:off x="2658355" y="1171799"/>
            <a:ext cx="3827291" cy="5042117"/>
          </a:xfrm>
          <a:prstGeom prst="rect">
            <a:avLst/>
          </a:prstGeom>
        </p:spPr>
      </p:pic>
      <p:sp>
        <p:nvSpPr>
          <p:cNvPr id="5" name="Text Placeholder 4">
            <a:extLst>
              <a:ext uri="{FF2B5EF4-FFF2-40B4-BE49-F238E27FC236}">
                <a16:creationId xmlns:a16="http://schemas.microsoft.com/office/drawing/2014/main" id="{CEBE1BAB-0557-4030-9308-B2C54D71816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4EB853DA-F5F4-4384-BF16-6AB6BCAA50E0}"/>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5729649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45CC8F-E316-49D9-B018-106CC22A67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Ecological Niche Concept</a:t>
            </a:r>
          </a:p>
        </p:txBody>
      </p:sp>
      <p:sp>
        <p:nvSpPr>
          <p:cNvPr id="3" name="Content Placeholder 2">
            <a:extLst>
              <a:ext uri="{FF2B5EF4-FFF2-40B4-BE49-F238E27FC236}">
                <a16:creationId xmlns:a16="http://schemas.microsoft.com/office/drawing/2014/main" id="{4C291B65-C749-41D0-B9B8-9595B3C54AB7}"/>
              </a:ext>
            </a:extLst>
          </p:cNvPr>
          <p:cNvSpPr>
            <a:spLocks noGrp="1"/>
          </p:cNvSpPr>
          <p:nvPr>
            <p:ph sz="quarter" idx="11"/>
          </p:nvPr>
        </p:nvSpPr>
        <p:spPr/>
        <p:txBody>
          <a:bodyPr/>
          <a:lstStyle/>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Niche: the total of all the ways an organism uses the resources of its environment</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Space utilization</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Food consumption</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 range</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Appropriate conditions for mating</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Requirements for moisture and more</a:t>
            </a:r>
          </a:p>
        </p:txBody>
      </p:sp>
      <p:sp>
        <p:nvSpPr>
          <p:cNvPr id="6" name="Slide Number Placeholder 3">
            <a:extLst>
              <a:ext uri="{FF2B5EF4-FFF2-40B4-BE49-F238E27FC236}">
                <a16:creationId xmlns:a16="http://schemas.microsoft.com/office/drawing/2014/main" id="{C91B2D38-CC86-4E16-A5A8-8020D6D1B8ED}"/>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753773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05B41-4E5C-4065-9625-3260C028C36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Ecological Niche: Competition</a:t>
            </a:r>
          </a:p>
        </p:txBody>
      </p:sp>
      <p:sp>
        <p:nvSpPr>
          <p:cNvPr id="3" name="Content Placeholder 2">
            <a:extLst>
              <a:ext uri="{FF2B5EF4-FFF2-40B4-BE49-F238E27FC236}">
                <a16:creationId xmlns:a16="http://schemas.microsoft.com/office/drawing/2014/main" id="{D0630232-18D1-4646-A757-79025D3F198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Interspecific competition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when two species attempt to use the same resource and there is not enough resource to satisfy both.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Interference competition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Physical interactions over access to resources.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Exploitative competition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Consuming the same resources.</a:t>
            </a:r>
          </a:p>
        </p:txBody>
      </p:sp>
      <p:sp>
        <p:nvSpPr>
          <p:cNvPr id="6" name="Slide Number Placeholder 3">
            <a:extLst>
              <a:ext uri="{FF2B5EF4-FFF2-40B4-BE49-F238E27FC236}">
                <a16:creationId xmlns:a16="http://schemas.microsoft.com/office/drawing/2014/main" id="{255B4027-B395-43CF-9829-B85349EA3C58}"/>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4581106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5124</TotalTime>
  <Words>3378</Words>
  <Application>Microsoft Office PowerPoint</Application>
  <PresentationFormat>On-screen Show (4:3)</PresentationFormat>
  <Paragraphs>370</Paragraphs>
  <Slides>62</Slides>
  <Notes>1</Notes>
  <HiddenSlides>11</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62</vt:i4>
      </vt:variant>
    </vt:vector>
  </HeadingPairs>
  <TitlesOfParts>
    <vt:vector size="74" baseType="lpstr">
      <vt:lpstr>Microsoft YaHei</vt:lpstr>
      <vt:lpstr>Arial</vt:lpstr>
      <vt:lpstr>Arial (Headings)</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55</vt:lpstr>
      <vt:lpstr>Lecture Outline</vt:lpstr>
      <vt:lpstr>Biological Communities</vt:lpstr>
      <vt:lpstr>A Namibian Community</vt:lpstr>
      <vt:lpstr>Ecotones</vt:lpstr>
      <vt:lpstr>Species Abundance</vt:lpstr>
      <vt:lpstr>Community Composition</vt:lpstr>
      <vt:lpstr>The Ecological Niche Concept</vt:lpstr>
      <vt:lpstr>Ecological Niche: Competition</vt:lpstr>
      <vt:lpstr>Types of Ecological Niches</vt:lpstr>
      <vt:lpstr>Competition Among Barnacles</vt:lpstr>
      <vt:lpstr>Competitive Exclusion</vt:lpstr>
      <vt:lpstr>Competitive Exclusion Study of Paramecium</vt:lpstr>
      <vt:lpstr>Resource Partitioning</vt:lpstr>
      <vt:lpstr>Species that Share a Location</vt:lpstr>
      <vt:lpstr>Character Displacement</vt:lpstr>
      <vt:lpstr>Study of Rodents</vt:lpstr>
      <vt:lpstr>Testing for Interspecific Competition</vt:lpstr>
      <vt:lpstr>Predator–Prey</vt:lpstr>
      <vt:lpstr>Prey Populations</vt:lpstr>
      <vt:lpstr>Plants as Prey</vt:lpstr>
      <vt:lpstr>Cabbage White Butterfly</vt:lpstr>
      <vt:lpstr>Chemical Defenses in Animals</vt:lpstr>
      <vt:lpstr>Poison Dart Frogs</vt:lpstr>
      <vt:lpstr>Defensive Coloration</vt:lpstr>
      <vt:lpstr>Mimicry</vt:lpstr>
      <vt:lpstr>Mimicry Among Butterflies</vt:lpstr>
      <vt:lpstr>Species Interactions</vt:lpstr>
      <vt:lpstr>Mutualism</vt:lpstr>
      <vt:lpstr>Other Ant and Acacia Relationships</vt:lpstr>
      <vt:lpstr>Parasitism</vt:lpstr>
      <vt:lpstr>External Parasites</vt:lpstr>
      <vt:lpstr>Internal Parasites</vt:lpstr>
      <vt:lpstr>Dicrocoelium dendriticum</vt:lpstr>
      <vt:lpstr>Commensalism</vt:lpstr>
      <vt:lpstr>Commensalism May Not Be Commensalism</vt:lpstr>
      <vt:lpstr>Effects of Interaction</vt:lpstr>
      <vt:lpstr>Predation Reduces Competition</vt:lpstr>
      <vt:lpstr>Parasitism and Competition</vt:lpstr>
      <vt:lpstr>Indirect Effects</vt:lpstr>
      <vt:lpstr>Keystone Species</vt:lpstr>
      <vt:lpstr>Beavers as a Keystone Species</vt:lpstr>
      <vt:lpstr>Succession and Disturbance</vt:lpstr>
      <vt:lpstr>Primary Succession</vt:lpstr>
      <vt:lpstr>Secondary Succession</vt:lpstr>
      <vt:lpstr>Why Succession Happens</vt:lpstr>
      <vt:lpstr>Succession in Animal Communities</vt:lpstr>
      <vt:lpstr>Change in Communities</vt:lpstr>
      <vt:lpstr>Intermediate Disturbance Hypothesis</vt:lpstr>
      <vt:lpstr>Role of Disturbance</vt:lpstr>
      <vt:lpstr>End of Main Content</vt:lpstr>
      <vt:lpstr>Accessibility Content: Text Alternatives for Images</vt:lpstr>
      <vt:lpstr>Species Abundance - Text Alternative</vt:lpstr>
      <vt:lpstr>Community Composition - Text Alternative</vt:lpstr>
      <vt:lpstr>Competition Among Barnacles - Text Alternative</vt:lpstr>
      <vt:lpstr>Competitive Exclusion Study of Paramecium - Text Alternative</vt:lpstr>
      <vt:lpstr>Character Displacement - Text Alternative</vt:lpstr>
      <vt:lpstr>Testing for Interspecific Competition - Text Alternative</vt:lpstr>
      <vt:lpstr>Predator–Prey - Text Alternative</vt:lpstr>
      <vt:lpstr>Predation Reduces Competition - Text Alternative</vt:lpstr>
      <vt:lpstr>Indirect Effects - Text Alternative</vt:lpstr>
      <vt:lpstr>Primary Succession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55: Community Ecology</dc:subject>
  <dc:creator>Raven, Johnson, Mason, Losos, Duncan</dc:creator>
  <cp:keywords>Accessible PPT</cp:keywords>
  <cp:lastModifiedBy>Krishna Makhloga</cp:lastModifiedBy>
  <cp:revision>1008</cp:revision>
  <dcterms:created xsi:type="dcterms:W3CDTF">2019-07-27T05:34:11Z</dcterms:created>
  <dcterms:modified xsi:type="dcterms:W3CDTF">2022-05-05T12:03:06Z</dcterms:modified>
</cp:coreProperties>
</file>