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82"/>
  </p:notesMasterIdLst>
  <p:sldIdLst>
    <p:sldId id="406"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407" r:id="rId50"/>
    <p:sldId id="351" r:id="rId51"/>
    <p:sldId id="352" r:id="rId52"/>
    <p:sldId id="353" r:id="rId53"/>
    <p:sldId id="354" r:id="rId54"/>
    <p:sldId id="355" r:id="rId55"/>
    <p:sldId id="356" r:id="rId56"/>
    <p:sldId id="357" r:id="rId57"/>
    <p:sldId id="408" r:id="rId58"/>
    <p:sldId id="359" r:id="rId59"/>
    <p:sldId id="409" r:id="rId60"/>
    <p:sldId id="361" r:id="rId61"/>
    <p:sldId id="410" r:id="rId62"/>
    <p:sldId id="362" r:id="rId63"/>
    <p:sldId id="303" r:id="rId64"/>
    <p:sldId id="289" r:id="rId65"/>
    <p:sldId id="264" r:id="rId66"/>
    <p:sldId id="411" r:id="rId67"/>
    <p:sldId id="412" r:id="rId68"/>
    <p:sldId id="413" r:id="rId69"/>
    <p:sldId id="414" r:id="rId70"/>
    <p:sldId id="415" r:id="rId71"/>
    <p:sldId id="416" r:id="rId72"/>
    <p:sldId id="417" r:id="rId73"/>
    <p:sldId id="418" r:id="rId74"/>
    <p:sldId id="419" r:id="rId75"/>
    <p:sldId id="420" r:id="rId76"/>
    <p:sldId id="421" r:id="rId77"/>
    <p:sldId id="422" r:id="rId78"/>
    <p:sldId id="423" r:id="rId79"/>
    <p:sldId id="424" r:id="rId80"/>
    <p:sldId id="425" r:id="rId8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407"/>
            <p14:sldId id="351"/>
            <p14:sldId id="352"/>
            <p14:sldId id="353"/>
            <p14:sldId id="354"/>
            <p14:sldId id="355"/>
            <p14:sldId id="356"/>
            <p14:sldId id="357"/>
            <p14:sldId id="408"/>
            <p14:sldId id="359"/>
            <p14:sldId id="409"/>
            <p14:sldId id="361"/>
            <p14:sldId id="410"/>
            <p14:sldId id="362"/>
            <p14:sldId id="303"/>
          </p14:sldIdLst>
        </p14:section>
        <p14:section name="Appendix: Image Descriptions for Unsighted Students" id="{07080632-B756-45AF-BBF3-52DB3854CA65}">
          <p14:sldIdLst>
            <p14:sldId id="289"/>
            <p14:sldId id="264"/>
            <p14:sldId id="411"/>
            <p14:sldId id="412"/>
            <p14:sldId id="413"/>
            <p14:sldId id="414"/>
            <p14:sldId id="415"/>
            <p14:sldId id="416"/>
            <p14:sldId id="417"/>
            <p14:sldId id="418"/>
            <p14:sldId id="419"/>
            <p14:sldId id="420"/>
            <p14:sldId id="421"/>
            <p14:sldId id="422"/>
            <p14:sldId id="423"/>
            <p14:sldId id="424"/>
            <p14:sldId id="42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50" autoAdjust="0"/>
    <p:restoredTop sz="93037" autoAdjust="0"/>
  </p:normalViewPr>
  <p:slideViewPr>
    <p:cSldViewPr snapToGrid="0" showGuides="1">
      <p:cViewPr varScale="1">
        <p:scale>
          <a:sx n="84" d="100"/>
          <a:sy n="84" d="100"/>
        </p:scale>
        <p:origin x="492" y="84"/>
      </p:cViewPr>
      <p:guideLst>
        <p:guide pos="3264"/>
        <p:guide orient="horz" pos="2256"/>
        <p:guide pos="5640"/>
      </p:guideLst>
    </p:cSldViewPr>
  </p:slideViewPr>
  <p:outlineViewPr>
    <p:cViewPr>
      <p:scale>
        <a:sx n="33" d="100"/>
        <a:sy n="33" d="100"/>
      </p:scale>
      <p:origin x="0" y="-62064"/>
    </p:cViewPr>
  </p:outlineViewPr>
  <p:notesTextViewPr>
    <p:cViewPr>
      <p:scale>
        <a:sx n="100" d="100"/>
        <a:sy n="100" d="100"/>
      </p:scale>
      <p:origin x="0" y="0"/>
    </p:cViewPr>
  </p:notesTextViewPr>
  <p:notesViewPr>
    <p:cSldViewPr snapToGrid="0">
      <p:cViewPr varScale="1">
        <p:scale>
          <a:sx n="69" d="100"/>
          <a:sy n="69" d="100"/>
        </p:scale>
        <p:origin x="2034" y="6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presProps" Target="presProp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tableStyles" Target="tableStyles.xml"/><Relationship Id="rId61" Type="http://schemas.openxmlformats.org/officeDocument/2006/relationships/slide" Target="slides/slide55.xml"/><Relationship Id="rId8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28</a:t>
            </a:fld>
            <a:endParaRPr lang="en-US"/>
          </a:p>
        </p:txBody>
      </p:sp>
    </p:spTree>
    <p:extLst>
      <p:ext uri="{BB962C8B-B14F-4D97-AF65-F5344CB8AC3E}">
        <p14:creationId xmlns:p14="http://schemas.microsoft.com/office/powerpoint/2010/main" val="81693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8.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image" Target="../media/image10.wmf"/><Relationship Id="rId5" Type="http://schemas.openxmlformats.org/officeDocument/2006/relationships/oleObject" Target="../embeddings/oleObject3.bin"/><Relationship Id="rId4" Type="http://schemas.openxmlformats.org/officeDocument/2006/relationships/image" Target="../media/image9.wmf"/></Relationships>
</file>

<file path=ppt/slides/_rels/slide15.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0.xml"/><Relationship Id="rId1" Type="http://schemas.openxmlformats.org/officeDocument/2006/relationships/vmlDrawing" Target="../drawings/vmlDrawing3.vml"/><Relationship Id="rId4" Type="http://schemas.openxmlformats.org/officeDocument/2006/relationships/image" Target="../media/image12.wmf"/></Relationships>
</file>

<file path=ppt/slides/_rels/slide17.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slide" Target="slide6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7.xml"/><Relationship Id="rId4" Type="http://schemas.openxmlformats.org/officeDocument/2006/relationships/slide" Target="slide7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6.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56</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Dynamics of Ecosystems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18C42-4E18-401A-8EA9-68BA7590137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Groundwater</a:t>
            </a:r>
          </a:p>
        </p:txBody>
      </p:sp>
      <p:sp>
        <p:nvSpPr>
          <p:cNvPr id="3" name="Content Placeholder 2">
            <a:extLst>
              <a:ext uri="{FF2B5EF4-FFF2-40B4-BE49-F238E27FC236}">
                <a16:creationId xmlns:a16="http://schemas.microsoft.com/office/drawing/2014/main" id="{66DF9DA7-3DAA-4A28-A925-5F41AC743CF8}"/>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Groundwater: under ground water</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Aquifers: permeable, underground layers of rock, sand, and gravel saturated with water.</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Important reservoir: 95% of fresh water used in United States.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subparts: </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Upper layers constitute the water table.</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Lower layer can be tapped by wells.</a:t>
            </a:r>
          </a:p>
        </p:txBody>
      </p:sp>
      <p:sp>
        <p:nvSpPr>
          <p:cNvPr id="6" name="Slide Number Placeholder 3">
            <a:extLst>
              <a:ext uri="{FF2B5EF4-FFF2-40B4-BE49-F238E27FC236}">
                <a16:creationId xmlns:a16="http://schemas.microsoft.com/office/drawing/2014/main" id="{7A6E9E4D-937A-429C-B14D-7A0D0BAD594D}"/>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39956595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A4764-C080-4A8C-9A7B-281CCC3B9E8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Changes in Water Supply</a:t>
            </a:r>
          </a:p>
        </p:txBody>
      </p:sp>
      <p:sp>
        <p:nvSpPr>
          <p:cNvPr id="3" name="Content Placeholder 2">
            <a:extLst>
              <a:ext uri="{FF2B5EF4-FFF2-40B4-BE49-F238E27FC236}">
                <a16:creationId xmlns:a16="http://schemas.microsoft.com/office/drawing/2014/main" id="{4C444B27-4419-4447-B720-D849C101EF5B}"/>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Changes in the supply of water to an ecosystem can radically alter the nature of the ecosystem</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Deforestation disrupts the local water cycle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that falls as rain drains away</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Tropical rain forest → semiarid desert</a:t>
            </a:r>
          </a:p>
        </p:txBody>
      </p:sp>
      <p:sp>
        <p:nvSpPr>
          <p:cNvPr id="6" name="Slide Number Placeholder 3">
            <a:extLst>
              <a:ext uri="{FF2B5EF4-FFF2-40B4-BE49-F238E27FC236}">
                <a16:creationId xmlns:a16="http://schemas.microsoft.com/office/drawing/2014/main" id="{17CF9594-298A-4BFE-B952-854085E03516}"/>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338125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9968A-B598-48AE-9420-9D390A69B1D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Deforestation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B7EDE327-8B41-42D7-9F9A-61C46037D913}"/>
              </a:ext>
            </a:extLst>
          </p:cNvPr>
          <p:cNvSpPr>
            <a:spLocks noGrp="1"/>
          </p:cNvSpPr>
          <p:nvPr>
            <p:ph sz="quarter" idx="11"/>
          </p:nvPr>
        </p:nvSpPr>
        <p:spPr>
          <a:xfrm>
            <a:off x="0" y="6137910"/>
            <a:ext cx="1410159"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56.3</a:t>
            </a:r>
          </a:p>
        </p:txBody>
      </p:sp>
      <p:pic>
        <p:nvPicPr>
          <p:cNvPr id="9" name="Picture 3" descr="A few scattered palm trees stand out of place in a vast and open field of short grass, where few animals are grazing.">
            <a:extLst>
              <a:ext uri="{FF2B5EF4-FFF2-40B4-BE49-F238E27FC236}">
                <a16:creationId xmlns:a16="http://schemas.microsoft.com/office/drawing/2014/main" id="{4692CBED-28DF-4B68-8C3D-0414D2BFBC4E}"/>
              </a:ext>
            </a:extLst>
          </p:cNvPr>
          <p:cNvPicPr>
            <a:picLocks noChangeAspect="1" noChangeArrowheads="1"/>
          </p:cNvPicPr>
          <p:nvPr/>
        </p:nvPicPr>
        <p:blipFill>
          <a:blip r:embed="rId2"/>
          <a:stretch>
            <a:fillRect/>
          </a:stretch>
        </p:blipFill>
        <p:spPr bwMode="auto">
          <a:xfrm>
            <a:off x="1183186" y="1287879"/>
            <a:ext cx="6777629" cy="45535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Text Placeholder 4">
            <a:extLst>
              <a:ext uri="{FF2B5EF4-FFF2-40B4-BE49-F238E27FC236}">
                <a16:creationId xmlns:a16="http://schemas.microsoft.com/office/drawing/2014/main" id="{05500C5D-59C2-4EC1-8177-B64AC2662CAF}"/>
              </a:ext>
            </a:extLst>
          </p:cNvPr>
          <p:cNvSpPr>
            <a:spLocks noGrp="1"/>
          </p:cNvSpPr>
          <p:nvPr>
            <p:ph type="body" sz="quarter" idx="39"/>
          </p:nvPr>
        </p:nvSpPr>
        <p:spPr>
          <a:xfrm>
            <a:off x="2148840" y="5898415"/>
            <a:ext cx="4846320" cy="181356"/>
          </a:xfrm>
        </p:spPr>
        <p:txBody>
          <a:bodyPr/>
          <a:lstStyle/>
          <a:p>
            <a:pPr algn="ctr"/>
            <a:r>
              <a:rPr lang="en-US" dirty="0">
                <a:solidFill>
                  <a:schemeClr val="tx1"/>
                </a:solidFill>
              </a:rPr>
              <a:t>Worldwide Picture Library/</a:t>
            </a:r>
            <a:r>
              <a:rPr lang="en-US" dirty="0" err="1">
                <a:solidFill>
                  <a:schemeClr val="tx1"/>
                </a:solidFill>
              </a:rPr>
              <a:t>Alamy</a:t>
            </a:r>
            <a:r>
              <a:rPr lang="en-US" dirty="0">
                <a:solidFill>
                  <a:schemeClr val="tx1"/>
                </a:solidFill>
              </a:rPr>
              <a:t> Stock Photo</a:t>
            </a:r>
          </a:p>
        </p:txBody>
      </p:sp>
      <p:sp>
        <p:nvSpPr>
          <p:cNvPr id="8" name="Slide Number Placeholder 5">
            <a:extLst>
              <a:ext uri="{FF2B5EF4-FFF2-40B4-BE49-F238E27FC236}">
                <a16:creationId xmlns:a16="http://schemas.microsoft.com/office/drawing/2014/main" id="{7C6C955C-C9AF-46EF-B5F8-189D44999C82}"/>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0328453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570C2-D0E2-4BE8-9AB2-A2460E24BF2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Nitrogen Cycle</a:t>
            </a:r>
          </a:p>
        </p:txBody>
      </p:sp>
      <p:sp>
        <p:nvSpPr>
          <p:cNvPr id="3" name="Content Placeholder 2">
            <a:extLst>
              <a:ext uri="{FF2B5EF4-FFF2-40B4-BE49-F238E27FC236}">
                <a16:creationId xmlns:a16="http://schemas.microsoft.com/office/drawing/2014/main" id="{0C3352E5-A0E6-4BCF-8AAA-5AECF8B5F3F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Nitrogen is a component of all proteins and nucleic acids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Usually the element in shortest supply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Atmosphere is 78% nitrogen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Availability</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plants and animals cannot use N</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(gas).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 instead NH</a:t>
            </a:r>
            <a:r>
              <a:rPr lang="en-US" baseline="-25000" dirty="0">
                <a:solidFill>
                  <a:srgbClr val="000000"/>
                </a:solidFill>
                <a:latin typeface="Arial" panose="020B0604020202020204" pitchFamily="34" charset="0"/>
                <a:ea typeface="Verdana" panose="020B0604030504040204" pitchFamily="34" charset="0"/>
              </a:rPr>
              <a:t>3</a:t>
            </a:r>
            <a:r>
              <a:rPr lang="en-US" dirty="0">
                <a:solidFill>
                  <a:srgbClr val="000000"/>
                </a:solidFill>
                <a:latin typeface="Arial" panose="020B0604020202020204" pitchFamily="34" charset="0"/>
                <a:ea typeface="Verdana" panose="020B0604030504040204" pitchFamily="34" charset="0"/>
              </a:rPr>
              <a:t>, and</a:t>
            </a:r>
            <a:endParaRPr lang="en-US" baseline="-25000" dirty="0">
              <a:solidFill>
                <a:srgbClr val="000000"/>
              </a:solidFill>
              <a:latin typeface="Arial" panose="020B0604020202020204" pitchFamily="34" charset="0"/>
              <a:ea typeface="Verdana" panose="020B0604030504040204" pitchFamily="34" charset="0"/>
            </a:endParaRPr>
          </a:p>
        </p:txBody>
      </p:sp>
      <p:graphicFrame>
        <p:nvGraphicFramePr>
          <p:cNvPr id="4" name="Object 3">
            <a:extLst>
              <a:ext uri="{FF2B5EF4-FFF2-40B4-BE49-F238E27FC236}">
                <a16:creationId xmlns:a16="http://schemas.microsoft.com/office/drawing/2014/main" id="{60453366-606E-49CA-A268-67A4BF607C1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196547931"/>
              </p:ext>
            </p:extLst>
          </p:nvPr>
        </p:nvGraphicFramePr>
        <p:xfrm>
          <a:off x="3763963" y="4118135"/>
          <a:ext cx="673100" cy="419100"/>
        </p:xfrm>
        <a:graphic>
          <a:graphicData uri="http://schemas.openxmlformats.org/presentationml/2006/ole">
            <mc:AlternateContent xmlns:mc="http://schemas.openxmlformats.org/markup-compatibility/2006">
              <mc:Choice xmlns:v="urn:schemas-microsoft-com:vml" Requires="v">
                <p:oleObj spid="_x0000_s1091" name="Equation" r:id="rId3" imgW="672840" imgH="419040" progId="Equation.DSMT4">
                  <p:embed/>
                </p:oleObj>
              </mc:Choice>
              <mc:Fallback>
                <p:oleObj name="Equation" r:id="rId3" imgW="672840" imgH="419040" progId="Equation.DSMT4">
                  <p:embed/>
                  <p:pic>
                    <p:nvPicPr>
                      <p:cNvPr id="0" name=""/>
                      <p:cNvPicPr/>
                      <p:nvPr/>
                    </p:nvPicPr>
                    <p:blipFill>
                      <a:blip r:embed="rId4"/>
                      <a:stretch>
                        <a:fillRect/>
                      </a:stretch>
                    </p:blipFill>
                    <p:spPr>
                      <a:xfrm>
                        <a:off x="3763963" y="4118135"/>
                        <a:ext cx="673100" cy="419100"/>
                      </a:xfrm>
                      <a:prstGeom prst="rect">
                        <a:avLst/>
                      </a:prstGeom>
                    </p:spPr>
                  </p:pic>
                </p:oleObj>
              </mc:Fallback>
            </mc:AlternateContent>
          </a:graphicData>
        </a:graphic>
      </p:graphicFrame>
      <p:sp>
        <p:nvSpPr>
          <p:cNvPr id="6" name="Slide Number Placeholder 4">
            <a:extLst>
              <a:ext uri="{FF2B5EF4-FFF2-40B4-BE49-F238E27FC236}">
                <a16:creationId xmlns:a16="http://schemas.microsoft.com/office/drawing/2014/main" id="{2A4D9FC3-889E-42F2-BA60-2EA2AAA6AE57}"/>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191542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2B902-CEEC-43EF-AF64-92712C1324A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Nitrogen Fixation</a:t>
            </a:r>
          </a:p>
        </p:txBody>
      </p:sp>
      <p:sp>
        <p:nvSpPr>
          <p:cNvPr id="3" name="Content Placeholder 2">
            <a:extLst>
              <a:ext uri="{FF2B5EF4-FFF2-40B4-BE49-F238E27FC236}">
                <a16:creationId xmlns:a16="http://schemas.microsoft.com/office/drawing/2014/main" id="{BA881CEA-0397-458D-914F-881C52AC955F}"/>
              </a:ext>
            </a:extLst>
          </p:cNvPr>
          <p:cNvSpPr>
            <a:spLocks noGrp="1"/>
          </p:cNvSpPr>
          <p:nvPr>
            <p:ph sz="quarter" idx="11"/>
          </p:nvPr>
        </p:nvSpPr>
        <p:spPr>
          <a:xfrm>
            <a:off x="342900" y="1276710"/>
            <a:ext cx="8458200" cy="504005"/>
          </a:xfrm>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Synthesis of nitrogen-containing compounds from N</a:t>
            </a:r>
            <a:r>
              <a:rPr lang="en-US" baseline="-25000" dirty="0">
                <a:solidFill>
                  <a:srgbClr val="000000"/>
                </a:solidFill>
                <a:latin typeface="Arial" panose="020B0604020202020204" pitchFamily="34" charset="0"/>
                <a:ea typeface="Verdana" panose="020B0604030504040204" pitchFamily="34" charset="0"/>
              </a:rPr>
              <a:t>2</a:t>
            </a:r>
          </a:p>
        </p:txBody>
      </p:sp>
      <p:sp>
        <p:nvSpPr>
          <p:cNvPr id="4" name="Content Placeholder 3">
            <a:extLst>
              <a:ext uri="{FF2B5EF4-FFF2-40B4-BE49-F238E27FC236}">
                <a16:creationId xmlns:a16="http://schemas.microsoft.com/office/drawing/2014/main" id="{B7314717-AF62-4565-9FAF-030A8A0B5087}"/>
              </a:ext>
            </a:extLst>
          </p:cNvPr>
          <p:cNvSpPr>
            <a:spLocks noGrp="1"/>
          </p:cNvSpPr>
          <p:nvPr>
            <p:ph sz="quarter" idx="15"/>
          </p:nvPr>
        </p:nvSpPr>
        <p:spPr>
          <a:xfrm>
            <a:off x="342900" y="1792764"/>
            <a:ext cx="2298700" cy="427524"/>
          </a:xfrm>
        </p:spPr>
        <p:txBody>
          <a:bodyPr/>
          <a:lstStyle/>
          <a:p>
            <a:pPr marL="342900" indent="-342900">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Nitrification:</a:t>
            </a:r>
            <a:endParaRPr lang="en-US" dirty="0"/>
          </a:p>
        </p:txBody>
      </p:sp>
      <p:graphicFrame>
        <p:nvGraphicFramePr>
          <p:cNvPr id="10" name="Object 4">
            <a:extLst>
              <a:ext uri="{FF2B5EF4-FFF2-40B4-BE49-F238E27FC236}">
                <a16:creationId xmlns:a16="http://schemas.microsoft.com/office/drawing/2014/main" id="{2ADA51E2-AB89-4600-BFB3-351B9AB1747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058467211"/>
              </p:ext>
            </p:extLst>
          </p:nvPr>
        </p:nvGraphicFramePr>
        <p:xfrm>
          <a:off x="2458242" y="1828686"/>
          <a:ext cx="2438400" cy="419100"/>
        </p:xfrm>
        <a:graphic>
          <a:graphicData uri="http://schemas.openxmlformats.org/presentationml/2006/ole">
            <mc:AlternateContent xmlns:mc="http://schemas.openxmlformats.org/markup-compatibility/2006">
              <mc:Choice xmlns:v="urn:schemas-microsoft-com:vml" Requires="v">
                <p:oleObj spid="_x0000_s2179" name="Equation" r:id="rId3" imgW="2438280" imgH="419040" progId="Equation.DSMT4">
                  <p:embed/>
                </p:oleObj>
              </mc:Choice>
              <mc:Fallback>
                <p:oleObj name="Equation" r:id="rId3" imgW="2438280" imgH="419040" progId="Equation.DSMT4">
                  <p:embed/>
                  <p:pic>
                    <p:nvPicPr>
                      <p:cNvPr id="0" name=""/>
                      <p:cNvPicPr/>
                      <p:nvPr/>
                    </p:nvPicPr>
                    <p:blipFill>
                      <a:blip r:embed="rId4"/>
                      <a:stretch>
                        <a:fillRect/>
                      </a:stretch>
                    </p:blipFill>
                    <p:spPr>
                      <a:xfrm>
                        <a:off x="2458242" y="1828686"/>
                        <a:ext cx="2438400" cy="419100"/>
                      </a:xfrm>
                      <a:prstGeom prst="rect">
                        <a:avLst/>
                      </a:prstGeom>
                    </p:spPr>
                  </p:pic>
                </p:oleObj>
              </mc:Fallback>
            </mc:AlternateContent>
          </a:graphicData>
        </a:graphic>
      </p:graphicFrame>
      <p:sp>
        <p:nvSpPr>
          <p:cNvPr id="5" name="Content Placeholder 5">
            <a:extLst>
              <a:ext uri="{FF2B5EF4-FFF2-40B4-BE49-F238E27FC236}">
                <a16:creationId xmlns:a16="http://schemas.microsoft.com/office/drawing/2014/main" id="{2C9B9508-741C-4CEB-AB90-DC432CAE2F68}"/>
              </a:ext>
            </a:extLst>
          </p:cNvPr>
          <p:cNvSpPr>
            <a:spLocks noGrp="1"/>
          </p:cNvSpPr>
          <p:nvPr>
            <p:ph sz="quarter" idx="17"/>
          </p:nvPr>
        </p:nvSpPr>
        <p:spPr>
          <a:xfrm>
            <a:off x="342900" y="2229465"/>
            <a:ext cx="2857500" cy="504846"/>
          </a:xfrm>
        </p:spPr>
        <p:txBody>
          <a:bodyPr/>
          <a:lstStyle/>
          <a:p>
            <a:pPr marL="342900" indent="-342900">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Denitrification:</a:t>
            </a:r>
            <a:endParaRPr lang="en-US" dirty="0"/>
          </a:p>
        </p:txBody>
      </p:sp>
      <p:graphicFrame>
        <p:nvGraphicFramePr>
          <p:cNvPr id="11" name="Object 6">
            <a:extLst>
              <a:ext uri="{FF2B5EF4-FFF2-40B4-BE49-F238E27FC236}">
                <a16:creationId xmlns:a16="http://schemas.microsoft.com/office/drawing/2014/main" id="{EA51E3C3-F055-4888-9ADE-E46E8070C9A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389871571"/>
              </p:ext>
            </p:extLst>
          </p:nvPr>
        </p:nvGraphicFramePr>
        <p:xfrm>
          <a:off x="2800353" y="2267240"/>
          <a:ext cx="1447800" cy="419100"/>
        </p:xfrm>
        <a:graphic>
          <a:graphicData uri="http://schemas.openxmlformats.org/presentationml/2006/ole">
            <mc:AlternateContent xmlns:mc="http://schemas.openxmlformats.org/markup-compatibility/2006">
              <mc:Choice xmlns:v="urn:schemas-microsoft-com:vml" Requires="v">
                <p:oleObj spid="_x0000_s2180" name="Equation" r:id="rId5" imgW="1447560" imgH="419040" progId="Equation.DSMT4">
                  <p:embed/>
                </p:oleObj>
              </mc:Choice>
              <mc:Fallback>
                <p:oleObj name="Equation" r:id="rId5" imgW="1447560" imgH="419040" progId="Equation.DSMT4">
                  <p:embed/>
                  <p:pic>
                    <p:nvPicPr>
                      <p:cNvPr id="0" name=""/>
                      <p:cNvPicPr/>
                      <p:nvPr/>
                    </p:nvPicPr>
                    <p:blipFill>
                      <a:blip r:embed="rId6"/>
                      <a:stretch>
                        <a:fillRect/>
                      </a:stretch>
                    </p:blipFill>
                    <p:spPr>
                      <a:xfrm>
                        <a:off x="2800353" y="2267240"/>
                        <a:ext cx="1447800" cy="419100"/>
                      </a:xfrm>
                      <a:prstGeom prst="rect">
                        <a:avLst/>
                      </a:prstGeom>
                    </p:spPr>
                  </p:pic>
                </p:oleObj>
              </mc:Fallback>
            </mc:AlternateContent>
          </a:graphicData>
        </a:graphic>
      </p:graphicFrame>
      <p:sp>
        <p:nvSpPr>
          <p:cNvPr id="7" name="Content Placeholder 7">
            <a:extLst>
              <a:ext uri="{FF2B5EF4-FFF2-40B4-BE49-F238E27FC236}">
                <a16:creationId xmlns:a16="http://schemas.microsoft.com/office/drawing/2014/main" id="{7305650B-AD4B-4492-91FB-4B3681BDCC37}"/>
              </a:ext>
            </a:extLst>
          </p:cNvPr>
          <p:cNvSpPr>
            <a:spLocks noGrp="1"/>
          </p:cNvSpPr>
          <p:nvPr>
            <p:ph sz="quarter" idx="19"/>
          </p:nvPr>
        </p:nvSpPr>
        <p:spPr>
          <a:xfrm>
            <a:off x="342900" y="2665830"/>
            <a:ext cx="8458200" cy="3078003"/>
          </a:xfrm>
        </p:spPr>
        <p:txBody>
          <a:bodyPr/>
          <a:lstStyle/>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Both processes are carried out by microbes: free or living on plant roots.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Nitrogenous wastes and fertilizer use radically alter the global nitrogen cycle.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Humans have doubled the rate of transfer of N</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 usable forms into soils and water.</a:t>
            </a:r>
          </a:p>
        </p:txBody>
      </p:sp>
      <p:sp>
        <p:nvSpPr>
          <p:cNvPr id="6" name="Slide Number Placeholder 8">
            <a:extLst>
              <a:ext uri="{FF2B5EF4-FFF2-40B4-BE49-F238E27FC236}">
                <a16:creationId xmlns:a16="http://schemas.microsoft.com/office/drawing/2014/main" id="{9EDD7332-9B81-4A9F-B8F5-CE8143923FF9}"/>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570383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941DA-60CD-4EA4-B189-E83681D23C8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Nitrogen Cycling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F6600D97-AEA8-4A21-B11E-799DDA0B0043}"/>
              </a:ext>
            </a:extLst>
          </p:cNvPr>
          <p:cNvSpPr>
            <a:spLocks noGrp="1"/>
          </p:cNvSpPr>
          <p:nvPr>
            <p:ph sz="quarter" idx="11"/>
          </p:nvPr>
        </p:nvSpPr>
        <p:spPr>
          <a:xfrm>
            <a:off x="0" y="6137910"/>
            <a:ext cx="1454227"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56.4</a:t>
            </a:r>
          </a:p>
        </p:txBody>
      </p:sp>
      <p:pic>
        <p:nvPicPr>
          <p:cNvPr id="10" name="Picture 3" descr="An illustration shows the nitrogen cycle.">
            <a:extLst>
              <a:ext uri="{FF2B5EF4-FFF2-40B4-BE49-F238E27FC236}">
                <a16:creationId xmlns:a16="http://schemas.microsoft.com/office/drawing/2014/main" id="{9A1F730D-0776-4B08-86D5-0692E84BA2B4}"/>
              </a:ext>
            </a:extLst>
          </p:cNvPr>
          <p:cNvPicPr>
            <a:picLocks noChangeAspect="1" noChangeArrowheads="1"/>
          </p:cNvPicPr>
          <p:nvPr/>
        </p:nvPicPr>
        <p:blipFill rotWithShape="1">
          <a:blip r:embed="rId2"/>
          <a:srcRect l="5250" t="7462" r="6148" b="7937"/>
          <a:stretch/>
        </p:blipFill>
        <p:spPr bwMode="auto">
          <a:xfrm>
            <a:off x="1005840" y="1211575"/>
            <a:ext cx="7132320" cy="48164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5DE9CC59-66C1-4CFB-AD2C-E8B4397307A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B0CA2911-558F-40ED-9EDF-DE8E9461F03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4927334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75115-5CC6-42B3-9031-93A4A234D3B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Phosphorus</a:t>
            </a:r>
          </a:p>
        </p:txBody>
      </p:sp>
      <p:sp>
        <p:nvSpPr>
          <p:cNvPr id="3" name="Content Placeholder 2">
            <a:extLst>
              <a:ext uri="{FF2B5EF4-FFF2-40B4-BE49-F238E27FC236}">
                <a16:creationId xmlns:a16="http://schemas.microsoft.com/office/drawing/2014/main" id="{860BF100-FC83-481A-82C6-2D7E0EE795FB}"/>
              </a:ext>
            </a:extLst>
          </p:cNvPr>
          <p:cNvSpPr>
            <a:spLocks noGrp="1"/>
          </p:cNvSpPr>
          <p:nvPr>
            <p:ph sz="quarter" idx="11"/>
          </p:nvPr>
        </p:nvSpPr>
        <p:spPr>
          <a:xfrm>
            <a:off x="342900" y="1276709"/>
            <a:ext cx="8458200" cy="3515627"/>
          </a:xfrm>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Phosphorus is required by all organisms</a:t>
            </a:r>
          </a:p>
          <a:p>
            <a:pPr marL="347472" lvl="2" indent="-347472">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Occurs in nucleic acids, membranes, A</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P.</a:t>
            </a:r>
          </a:p>
          <a:p>
            <a:pPr>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Phosphorus has no significant gases that form.</a:t>
            </a:r>
          </a:p>
          <a:p>
            <a:pPr>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Exists as</a:t>
            </a:r>
          </a:p>
        </p:txBody>
      </p:sp>
      <p:graphicFrame>
        <p:nvGraphicFramePr>
          <p:cNvPr id="9" name="Object 3">
            <a:extLst>
              <a:ext uri="{FF2B5EF4-FFF2-40B4-BE49-F238E27FC236}">
                <a16:creationId xmlns:a16="http://schemas.microsoft.com/office/drawing/2014/main" id="{91591286-1112-4864-BD2C-953FE036A4E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63775162"/>
              </p:ext>
            </p:extLst>
          </p:nvPr>
        </p:nvGraphicFramePr>
        <p:xfrm>
          <a:off x="1754823" y="3114675"/>
          <a:ext cx="635000" cy="419100"/>
        </p:xfrm>
        <a:graphic>
          <a:graphicData uri="http://schemas.openxmlformats.org/presentationml/2006/ole">
            <mc:AlternateContent xmlns:mc="http://schemas.openxmlformats.org/markup-compatibility/2006">
              <mc:Choice xmlns:v="urn:schemas-microsoft-com:vml" Requires="v">
                <p:oleObj spid="_x0000_s3091" name="Equation" r:id="rId3" imgW="634680" imgH="419040" progId="Equation.DSMT4">
                  <p:embed/>
                </p:oleObj>
              </mc:Choice>
              <mc:Fallback>
                <p:oleObj name="Equation" r:id="rId3" imgW="634680" imgH="419040" progId="Equation.DSMT4">
                  <p:embed/>
                  <p:pic>
                    <p:nvPicPr>
                      <p:cNvPr id="0" name=""/>
                      <p:cNvPicPr/>
                      <p:nvPr/>
                    </p:nvPicPr>
                    <p:blipFill>
                      <a:blip r:embed="rId4"/>
                      <a:stretch>
                        <a:fillRect/>
                      </a:stretch>
                    </p:blipFill>
                    <p:spPr>
                      <a:xfrm>
                        <a:off x="1754823" y="3114675"/>
                        <a:ext cx="635000" cy="4191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45649E83-EE3F-44BC-92D3-6EA388417719}"/>
              </a:ext>
            </a:extLst>
          </p:cNvPr>
          <p:cNvSpPr>
            <a:spLocks noGrp="1"/>
          </p:cNvSpPr>
          <p:nvPr>
            <p:ph sz="quarter" idx="15"/>
          </p:nvPr>
        </p:nvSpPr>
        <p:spPr>
          <a:xfrm>
            <a:off x="2429769" y="3073707"/>
            <a:ext cx="2269475" cy="539827"/>
          </a:xfrm>
        </p:spPr>
        <p:txBody>
          <a:bodyPr/>
          <a:lstStyle/>
          <a:p>
            <a:r>
              <a:rPr lang="en-US" dirty="0"/>
              <a:t>in ecosystems.</a:t>
            </a:r>
          </a:p>
        </p:txBody>
      </p:sp>
      <p:sp>
        <p:nvSpPr>
          <p:cNvPr id="5" name="Content Placeholder 5">
            <a:extLst>
              <a:ext uri="{FF2B5EF4-FFF2-40B4-BE49-F238E27FC236}">
                <a16:creationId xmlns:a16="http://schemas.microsoft.com/office/drawing/2014/main" id="{8B08DC6F-8DEE-47C9-9462-3F5B15C0889E}"/>
              </a:ext>
            </a:extLst>
          </p:cNvPr>
          <p:cNvSpPr>
            <a:spLocks noGrp="1"/>
          </p:cNvSpPr>
          <p:nvPr>
            <p:ph sz="quarter" idx="17"/>
          </p:nvPr>
        </p:nvSpPr>
        <p:spPr>
          <a:xfrm>
            <a:off x="342900" y="3679634"/>
            <a:ext cx="8458200" cy="848299"/>
          </a:xfrm>
        </p:spPr>
        <p:txBody>
          <a:bodyPr/>
          <a:lstStyle/>
          <a:p>
            <a:r>
              <a:rPr lang="en-US" dirty="0"/>
              <a:t>Plants and algae use free inorganic phosphorus; animals eat plants to obtain their phosphorus.</a:t>
            </a:r>
          </a:p>
        </p:txBody>
      </p:sp>
      <p:sp>
        <p:nvSpPr>
          <p:cNvPr id="6" name="Slide Number Placeholder 6">
            <a:extLst>
              <a:ext uri="{FF2B5EF4-FFF2-40B4-BE49-F238E27FC236}">
                <a16:creationId xmlns:a16="http://schemas.microsoft.com/office/drawing/2014/main" id="{6DFF9E41-6CE1-46D5-9B82-5BEF580F4B14}"/>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6517966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AC017-B886-499A-88E1-D44CCCB350F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Phosphorus Cycling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427E08D2-4934-4F1C-9AF1-09189A45B68A}"/>
              </a:ext>
            </a:extLst>
          </p:cNvPr>
          <p:cNvSpPr>
            <a:spLocks noGrp="1"/>
          </p:cNvSpPr>
          <p:nvPr>
            <p:ph sz="quarter" idx="11"/>
          </p:nvPr>
        </p:nvSpPr>
        <p:spPr>
          <a:xfrm>
            <a:off x="0" y="6137910"/>
            <a:ext cx="1443210"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56.5</a:t>
            </a:r>
          </a:p>
        </p:txBody>
      </p:sp>
      <p:pic>
        <p:nvPicPr>
          <p:cNvPr id="10" name="Picture 3" descr="An illustration shows the phosphorus cycle.">
            <a:extLst>
              <a:ext uri="{FF2B5EF4-FFF2-40B4-BE49-F238E27FC236}">
                <a16:creationId xmlns:a16="http://schemas.microsoft.com/office/drawing/2014/main" id="{943884CB-489A-482D-8145-C591E24363C2}"/>
              </a:ext>
            </a:extLst>
          </p:cNvPr>
          <p:cNvPicPr>
            <a:picLocks noChangeAspect="1" noChangeArrowheads="1"/>
          </p:cNvPicPr>
          <p:nvPr/>
        </p:nvPicPr>
        <p:blipFill rotWithShape="1">
          <a:blip r:embed="rId2"/>
          <a:srcRect l="6167" t="7025" r="5195" b="10049"/>
          <a:stretch/>
        </p:blipFill>
        <p:spPr bwMode="auto">
          <a:xfrm>
            <a:off x="469011" y="1167622"/>
            <a:ext cx="8205979" cy="48751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004B2743-6F0F-4074-A39F-BA49EC296E6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E48D7E22-8251-4CF5-8D68-4E705A0F1593}"/>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44035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44577-EC27-4565-9807-72ABEE53DF9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Limiting Nutrient</a:t>
            </a:r>
          </a:p>
        </p:txBody>
      </p:sp>
      <p:sp>
        <p:nvSpPr>
          <p:cNvPr id="3" name="Content Placeholder 2">
            <a:extLst>
              <a:ext uri="{FF2B5EF4-FFF2-40B4-BE49-F238E27FC236}">
                <a16:creationId xmlns:a16="http://schemas.microsoft.com/office/drawing/2014/main" id="{91929488-D318-4FE2-A1B5-D0809D684F31}"/>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Weak link in an ecosystem; shortest supply relative to the needs of organisms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Nitrogen and phosphorus can also be limiting nutrients for both terrestrial and aquatic ecosystems</a:t>
            </a:r>
          </a:p>
          <a:p>
            <a:pPr marL="342900" lvl="0" indent="-342900">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Iron is the limiting nutrient for algal populations in about 1/3 of world’s oceans</a:t>
            </a:r>
          </a:p>
        </p:txBody>
      </p:sp>
      <p:sp>
        <p:nvSpPr>
          <p:cNvPr id="6" name="Slide Number Placeholder 3">
            <a:extLst>
              <a:ext uri="{FF2B5EF4-FFF2-40B4-BE49-F238E27FC236}">
                <a16:creationId xmlns:a16="http://schemas.microsoft.com/office/drawing/2014/main" id="{90519BFC-B424-4BF2-8F52-2832BE521FAB}"/>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1909544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67FBA-9D17-424D-8B61-40B85A32CB3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Iron as a Limiting Nutrient</a:t>
            </a:r>
          </a:p>
        </p:txBody>
      </p:sp>
      <p:sp>
        <p:nvSpPr>
          <p:cNvPr id="3" name="Content Placeholder 2">
            <a:extLst>
              <a:ext uri="{FF2B5EF4-FFF2-40B4-BE49-F238E27FC236}">
                <a16:creationId xmlns:a16="http://schemas.microsoft.com/office/drawing/2014/main" id="{C53429B3-8A3B-4AA1-AE20-CBB3B02B8661}"/>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wind brings in iron-rich dust, algal populations proliferate, provided the iron is in a usable chemical form</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this way, sand storms in the Sahara Desert, by increasing the dust in global winds, can increase algal productivity in Pacific waters</a:t>
            </a:r>
          </a:p>
        </p:txBody>
      </p:sp>
      <p:sp>
        <p:nvSpPr>
          <p:cNvPr id="6" name="Slide Number Placeholder 3">
            <a:extLst>
              <a:ext uri="{FF2B5EF4-FFF2-40B4-BE49-F238E27FC236}">
                <a16:creationId xmlns:a16="http://schemas.microsoft.com/office/drawing/2014/main" id="{470728F5-BF03-4688-A7AD-431DE9F3A7FE}"/>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3534224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C731D-2A5E-48F4-ADEA-EBC647DB1F6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3" name="Content Placeholder 2">
            <a:extLst>
              <a:ext uri="{FF2B5EF4-FFF2-40B4-BE49-F238E27FC236}">
                <a16:creationId xmlns:a16="http://schemas.microsoft.com/office/drawing/2014/main" id="{8C8178E4-6905-4652-A1FA-96129B44DB0B}"/>
              </a:ext>
            </a:extLst>
          </p:cNvPr>
          <p:cNvSpPr>
            <a:spLocks noGrp="1"/>
          </p:cNvSpPr>
          <p:nvPr>
            <p:ph sz="quarter" idx="11"/>
          </p:nvPr>
        </p:nvSpPr>
        <p:spPr>
          <a:xfrm>
            <a:off x="342900" y="1276710"/>
            <a:ext cx="4491990" cy="4974336"/>
          </a:xfrm>
        </p:spPr>
        <p:txBody>
          <a:bodyPr/>
          <a:lstStyle/>
          <a:p>
            <a:pPr marL="731520" indent="-731520">
              <a:spcBef>
                <a:spcPts val="1200"/>
              </a:spcBef>
              <a:spcAft>
                <a:spcPts val="1200"/>
              </a:spcAft>
            </a:pPr>
            <a:r>
              <a:rPr lang="en-US" b="1" dirty="0"/>
              <a:t>56.1	</a:t>
            </a:r>
            <a:r>
              <a:rPr lang="en-US" dirty="0"/>
              <a:t>Biogeochemical Cycles </a:t>
            </a:r>
          </a:p>
          <a:p>
            <a:pPr marL="731520" indent="-731520">
              <a:spcBef>
                <a:spcPts val="1200"/>
              </a:spcBef>
              <a:spcAft>
                <a:spcPts val="1200"/>
              </a:spcAft>
            </a:pPr>
            <a:r>
              <a:rPr lang="en-US" b="1" dirty="0"/>
              <a:t>56.2	</a:t>
            </a:r>
            <a:r>
              <a:rPr lang="en-US" dirty="0"/>
              <a:t>The Flow of Energy in Ecosystems </a:t>
            </a:r>
          </a:p>
          <a:p>
            <a:pPr marL="731520" indent="-731520">
              <a:spcBef>
                <a:spcPts val="1200"/>
              </a:spcBef>
              <a:spcAft>
                <a:spcPts val="1200"/>
              </a:spcAft>
            </a:pPr>
            <a:r>
              <a:rPr lang="en-US" b="1" dirty="0"/>
              <a:t>56.3	</a:t>
            </a:r>
            <a:r>
              <a:rPr lang="en-US" dirty="0"/>
              <a:t>Trophic-Level Interactions </a:t>
            </a:r>
          </a:p>
          <a:p>
            <a:pPr marL="731520" indent="-731520">
              <a:spcBef>
                <a:spcPts val="1200"/>
              </a:spcBef>
              <a:spcAft>
                <a:spcPts val="1200"/>
              </a:spcAft>
            </a:pPr>
            <a:r>
              <a:rPr lang="en-US" b="1" dirty="0"/>
              <a:t>56.4	</a:t>
            </a:r>
            <a:r>
              <a:rPr lang="en-US" dirty="0"/>
              <a:t>Biodiversity and Ecosystem Stability </a:t>
            </a:r>
          </a:p>
          <a:p>
            <a:pPr marL="731520" indent="-731520">
              <a:spcBef>
                <a:spcPts val="1200"/>
              </a:spcBef>
              <a:spcAft>
                <a:spcPts val="1200"/>
              </a:spcAft>
            </a:pPr>
            <a:r>
              <a:rPr lang="en-US" b="1" dirty="0"/>
              <a:t>56.5	</a:t>
            </a:r>
            <a:r>
              <a:rPr lang="en-US" dirty="0"/>
              <a:t>Island Biogeography</a:t>
            </a:r>
          </a:p>
        </p:txBody>
      </p:sp>
      <p:pic>
        <p:nvPicPr>
          <p:cNvPr id="7" name="Picture 3" descr="A giraffe standing on the banks of a water body with a green-covered hill in the backdrop on land covered with shrubs and trees.">
            <a:extLst>
              <a:ext uri="{FF2B5EF4-FFF2-40B4-BE49-F238E27FC236}">
                <a16:creationId xmlns:a16="http://schemas.microsoft.com/office/drawing/2014/main" id="{2F609E74-DBDE-4E93-9B7C-BC8654407D12}"/>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037009" y="1276710"/>
            <a:ext cx="3334659" cy="49995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73E8CC17-0EBB-44DA-86C9-59FFCF6BA537}"/>
              </a:ext>
            </a:extLst>
          </p:cNvPr>
          <p:cNvSpPr>
            <a:spLocks noGrp="1"/>
          </p:cNvSpPr>
          <p:nvPr>
            <p:ph type="body" sz="quarter" idx="39"/>
          </p:nvPr>
        </p:nvSpPr>
        <p:spPr>
          <a:xfrm>
            <a:off x="5744218" y="6314694"/>
            <a:ext cx="1920240" cy="181356"/>
          </a:xfrm>
        </p:spPr>
        <p:txBody>
          <a:bodyPr/>
          <a:lstStyle/>
          <a:p>
            <a:pPr algn="ctr"/>
            <a:r>
              <a:rPr lang="en-US" dirty="0">
                <a:solidFill>
                  <a:schemeClr val="tx1"/>
                </a:solidFill>
              </a:rPr>
              <a:t>1001slilde/Getty Images </a:t>
            </a:r>
          </a:p>
        </p:txBody>
      </p:sp>
      <p:sp>
        <p:nvSpPr>
          <p:cNvPr id="6" name="Slide Number Placeholder 5">
            <a:extLst>
              <a:ext uri="{FF2B5EF4-FFF2-40B4-BE49-F238E27FC236}">
                <a16:creationId xmlns:a16="http://schemas.microsoft.com/office/drawing/2014/main" id="{E7931437-87B9-49BD-8D7A-7C326CD5CCD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3302357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603DC-1E5F-40B6-8670-9B4AC77FCE2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Saharan Dust and Pacific Algae</a:t>
            </a:r>
          </a:p>
        </p:txBody>
      </p:sp>
      <p:sp>
        <p:nvSpPr>
          <p:cNvPr id="4" name="Content Placeholder 2">
            <a:extLst>
              <a:ext uri="{FF2B5EF4-FFF2-40B4-BE49-F238E27FC236}">
                <a16:creationId xmlns:a16="http://schemas.microsoft.com/office/drawing/2014/main" id="{5BA5EFA5-6FE3-408E-B11B-70520CCD04FD}"/>
              </a:ext>
            </a:extLst>
          </p:cNvPr>
          <p:cNvSpPr>
            <a:spLocks noGrp="1"/>
          </p:cNvSpPr>
          <p:nvPr>
            <p:ph sz="quarter" idx="11"/>
          </p:nvPr>
        </p:nvSpPr>
        <p:spPr>
          <a:xfrm>
            <a:off x="0" y="6137910"/>
            <a:ext cx="1487277"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56.6</a:t>
            </a:r>
          </a:p>
        </p:txBody>
      </p:sp>
      <p:pic>
        <p:nvPicPr>
          <p:cNvPr id="9" name="Picture 3" descr="Dust pours off Northwestern Africa and travels on air currents across the Atlantic Ocean, settling in the Americas and the Pacific.">
            <a:extLst>
              <a:ext uri="{FF2B5EF4-FFF2-40B4-BE49-F238E27FC236}">
                <a16:creationId xmlns:a16="http://schemas.microsoft.com/office/drawing/2014/main" id="{AC86E2EF-23CB-45A4-85E3-B6D33D5C9DF2}"/>
              </a:ext>
            </a:extLst>
          </p:cNvPr>
          <p:cNvPicPr>
            <a:picLocks noChangeAspect="1"/>
          </p:cNvPicPr>
          <p:nvPr/>
        </p:nvPicPr>
        <p:blipFill rotWithShape="1">
          <a:blip r:embed="rId2"/>
          <a:srcRect r="5187" b="6474"/>
          <a:stretch/>
        </p:blipFill>
        <p:spPr>
          <a:xfrm>
            <a:off x="344308" y="1895300"/>
            <a:ext cx="4352945" cy="2897582"/>
          </a:xfrm>
          <a:prstGeom prst="rect">
            <a:avLst/>
          </a:prstGeom>
        </p:spPr>
      </p:pic>
      <p:pic>
        <p:nvPicPr>
          <p:cNvPr id="14" name="Picture 4" descr="Earth-observing satellites detect huge plumes of dust blowing off the Sahara Desert.">
            <a:extLst>
              <a:ext uri="{FF2B5EF4-FFF2-40B4-BE49-F238E27FC236}">
                <a16:creationId xmlns:a16="http://schemas.microsoft.com/office/drawing/2014/main" id="{1AB4DBAE-334D-48FD-A230-688782664165}"/>
              </a:ext>
            </a:extLst>
          </p:cNvPr>
          <p:cNvPicPr>
            <a:picLocks noChangeAspect="1"/>
          </p:cNvPicPr>
          <p:nvPr/>
        </p:nvPicPr>
        <p:blipFill>
          <a:blip r:embed="rId3"/>
          <a:stretch>
            <a:fillRect/>
          </a:stretch>
        </p:blipFill>
        <p:spPr>
          <a:xfrm>
            <a:off x="4754646" y="1976387"/>
            <a:ext cx="4093164" cy="2816495"/>
          </a:xfrm>
          <a:prstGeom prst="rect">
            <a:avLst/>
          </a:prstGeom>
        </p:spPr>
      </p:pic>
      <p:sp>
        <p:nvSpPr>
          <p:cNvPr id="11" name="Text Placeholder 5">
            <a:extLst>
              <a:ext uri="{FF2B5EF4-FFF2-40B4-BE49-F238E27FC236}">
                <a16:creationId xmlns:a16="http://schemas.microsoft.com/office/drawing/2014/main" id="{37388114-682F-4420-9C27-359B0BBBB50C}"/>
              </a:ext>
            </a:extLst>
          </p:cNvPr>
          <p:cNvSpPr>
            <a:spLocks noGrp="1"/>
          </p:cNvSpPr>
          <p:nvPr>
            <p:ph type="body" sz="quarter" idx="39"/>
          </p:nvPr>
        </p:nvSpPr>
        <p:spPr>
          <a:xfrm>
            <a:off x="4754645" y="4804312"/>
            <a:ext cx="4035771" cy="350618"/>
          </a:xfrm>
        </p:spPr>
        <p:txBody>
          <a:bodyPr/>
          <a:lstStyle/>
          <a:p>
            <a:pPr algn="ctr"/>
            <a:r>
              <a:rPr lang="en-US" dirty="0">
                <a:solidFill>
                  <a:schemeClr val="tx1"/>
                </a:solidFill>
              </a:rPr>
              <a:t>(right) Source: NASA Image courtesy Jeff Schmaltz, MODIS Land Rapid Response Team, NASA</a:t>
            </a:r>
          </a:p>
        </p:txBody>
      </p:sp>
      <p:sp>
        <p:nvSpPr>
          <p:cNvPr id="8" name="Slide Number Placeholder 6">
            <a:extLst>
              <a:ext uri="{FF2B5EF4-FFF2-40B4-BE49-F238E27FC236}">
                <a16:creationId xmlns:a16="http://schemas.microsoft.com/office/drawing/2014/main" id="{8A3F9C85-05E9-4346-9304-A1BB15EB625D}"/>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4155234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E03D2-1E29-47F6-AA7C-E7B1E64A49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Hubbard Brook Experiment</a:t>
            </a:r>
          </a:p>
        </p:txBody>
      </p:sp>
      <p:sp>
        <p:nvSpPr>
          <p:cNvPr id="3" name="Content Placeholder 2">
            <a:extLst>
              <a:ext uri="{FF2B5EF4-FFF2-40B4-BE49-F238E27FC236}">
                <a16:creationId xmlns:a16="http://schemas.microsoft.com/office/drawing/2014/main" id="{CAC643BC-F2B3-4642-A220-E5767A2B3EB3}"/>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Biogeochemical cycling in a forest ecosystem</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Undisturbed forests are efficient at retaining nutrients.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Disturbed (cut trees down) – amount of water runoff increased by 40%.</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Loss of calcium increased </a:t>
            </a:r>
            <a:r>
              <a:rPr lang="en-US" dirty="0" err="1">
                <a:solidFill>
                  <a:srgbClr val="000000"/>
                </a:solidFill>
                <a:latin typeface="Arial" panose="020B0604020202020204" pitchFamily="34" charset="0"/>
                <a:ea typeface="Verdana" panose="020B0604030504040204" pitchFamily="34" charset="0"/>
              </a:rPr>
              <a:t>ninefold</a:t>
            </a:r>
            <a:r>
              <a:rPr lang="en-US" dirty="0">
                <a:solidFill>
                  <a:srgbClr val="000000"/>
                </a:solidFill>
                <a:latin typeface="Arial" panose="020B0604020202020204" pitchFamily="34" charset="0"/>
                <a:ea typeface="Verdana" panose="020B0604030504040204" pitchFamily="34" charset="0"/>
              </a:rPr>
              <a:t>.</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Loss of phosphorus did not increase. </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Loss of NO</a:t>
            </a:r>
            <a:r>
              <a:rPr lang="en-US" baseline="-25000" dirty="0">
                <a:solidFill>
                  <a:srgbClr val="000000"/>
                </a:solidFill>
                <a:latin typeface="Arial" panose="020B0604020202020204" pitchFamily="34" charset="0"/>
                <a:ea typeface="Verdana" panose="020B0604030504040204" pitchFamily="34" charset="0"/>
              </a:rPr>
              <a:t>3−</a:t>
            </a:r>
            <a:r>
              <a:rPr lang="en-US" dirty="0">
                <a:solidFill>
                  <a:srgbClr val="000000"/>
                </a:solidFill>
                <a:latin typeface="Arial" panose="020B0604020202020204" pitchFamily="34" charset="0"/>
                <a:ea typeface="Verdana" panose="020B0604030504040204" pitchFamily="34" charset="0"/>
              </a:rPr>
              <a:t> at rate of 53 kg/hectare/yr.</a:t>
            </a:r>
          </a:p>
        </p:txBody>
      </p:sp>
      <p:sp>
        <p:nvSpPr>
          <p:cNvPr id="6" name="Slide Number Placeholder 3">
            <a:extLst>
              <a:ext uri="{FF2B5EF4-FFF2-40B4-BE49-F238E27FC236}">
                <a16:creationId xmlns:a16="http://schemas.microsoft.com/office/drawing/2014/main" id="{48479203-A337-45F9-BA99-3B88350ED83C}"/>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4353890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4660C-5AA0-4B05-AAFC-82E32091515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Results from the Hubbard Brook Experiment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227C10A7-F33F-42C8-B187-228273A93DE3}"/>
              </a:ext>
            </a:extLst>
          </p:cNvPr>
          <p:cNvSpPr>
            <a:spLocks noGrp="1"/>
          </p:cNvSpPr>
          <p:nvPr>
            <p:ph sz="quarter" idx="11"/>
          </p:nvPr>
        </p:nvSpPr>
        <p:spPr>
          <a:xfrm>
            <a:off x="0" y="6137910"/>
            <a:ext cx="1443210"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56.7</a:t>
            </a:r>
          </a:p>
        </p:txBody>
      </p:sp>
      <p:pic>
        <p:nvPicPr>
          <p:cNvPr id="10" name="Picture 3" descr="Less than a year after deforesting a watershed, the nitrate concentration in runoff was 10 to 80 times higher than in an undisturbed watershed.">
            <a:extLst>
              <a:ext uri="{FF2B5EF4-FFF2-40B4-BE49-F238E27FC236}">
                <a16:creationId xmlns:a16="http://schemas.microsoft.com/office/drawing/2014/main" id="{6EE5A05A-6967-450A-BA10-C73EA0EE723B}"/>
              </a:ext>
            </a:extLst>
          </p:cNvPr>
          <p:cNvPicPr>
            <a:picLocks noChangeAspect="1" noChangeArrowheads="1"/>
          </p:cNvPicPr>
          <p:nvPr/>
        </p:nvPicPr>
        <p:blipFill rotWithShape="1">
          <a:blip r:embed="rId2"/>
          <a:srcRect t="11302" b="4941"/>
          <a:stretch/>
        </p:blipFill>
        <p:spPr bwMode="auto">
          <a:xfrm>
            <a:off x="365760" y="2434281"/>
            <a:ext cx="8412480" cy="23107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F9BBEAD5-6EC6-4F96-B0C1-33855A713ED7}"/>
              </a:ext>
            </a:extLst>
          </p:cNvPr>
          <p:cNvSpPr>
            <a:spLocks noGrp="1"/>
          </p:cNvSpPr>
          <p:nvPr>
            <p:ph type="body" sz="quarter" idx="39"/>
          </p:nvPr>
        </p:nvSpPr>
        <p:spPr>
          <a:xfrm>
            <a:off x="2148840" y="4956600"/>
            <a:ext cx="4846320" cy="181356"/>
          </a:xfrm>
        </p:spPr>
        <p:txBody>
          <a:bodyPr/>
          <a:lstStyle/>
          <a:p>
            <a:pPr algn="ctr"/>
            <a:r>
              <a:rPr lang="en-US" dirty="0">
                <a:solidFill>
                  <a:schemeClr val="tx1"/>
                </a:solidFill>
              </a:rPr>
              <a:t>(a) Northern Research Center/US Forest Service </a:t>
            </a:r>
          </a:p>
        </p:txBody>
      </p:sp>
      <p:sp>
        <p:nvSpPr>
          <p:cNvPr id="9" name="Slide Number Placeholder 5">
            <a:extLst>
              <a:ext uri="{FF2B5EF4-FFF2-40B4-BE49-F238E27FC236}">
                <a16:creationId xmlns:a16="http://schemas.microsoft.com/office/drawing/2014/main" id="{17656D8E-CA38-4569-8BEE-35168CD26E85}"/>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6828277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3AB74-2DFA-4ED6-B163-AF0D0897DB6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First Law of Thermodynamics</a:t>
            </a:r>
          </a:p>
        </p:txBody>
      </p:sp>
      <p:sp>
        <p:nvSpPr>
          <p:cNvPr id="3" name="Content Placeholder 2">
            <a:extLst>
              <a:ext uri="{FF2B5EF4-FFF2-40B4-BE49-F238E27FC236}">
                <a16:creationId xmlns:a16="http://schemas.microsoft.com/office/drawing/2014/main" id="{837FF909-9CBC-42D4-A1D2-58C0034CEFCA}"/>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Energy is never recycled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Energy exists as: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Light.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Chemical-bond energy.</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Heat.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First Law of Thermodynamics: energy is neither created nor destroyed; it changes forms</a:t>
            </a:r>
          </a:p>
        </p:txBody>
      </p:sp>
      <p:sp>
        <p:nvSpPr>
          <p:cNvPr id="6" name="Slide Number Placeholder 3">
            <a:extLst>
              <a:ext uri="{FF2B5EF4-FFF2-40B4-BE49-F238E27FC236}">
                <a16:creationId xmlns:a16="http://schemas.microsoft.com/office/drawing/2014/main" id="{81434F29-9631-4D24-ACA2-E2745835B6EA}"/>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7514316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24FBF-9097-4DF9-8615-7AF317F6AC1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Second Law of Thermodynamics</a:t>
            </a:r>
          </a:p>
        </p:txBody>
      </p:sp>
      <p:sp>
        <p:nvSpPr>
          <p:cNvPr id="3" name="Content Placeholder 2">
            <a:extLst>
              <a:ext uri="{FF2B5EF4-FFF2-40B4-BE49-F238E27FC236}">
                <a16:creationId xmlns:a16="http://schemas.microsoft.com/office/drawing/2014/main" id="{E91B2C16-3E8C-4780-ADD5-1782DE03B107}"/>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Second Law of Thermodynamics: whenever organisms use chemical-bond or light energy some is converted to heat (entropy)</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Earth functions as an open system for energy</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Sun is our major source of energy</a:t>
            </a:r>
          </a:p>
        </p:txBody>
      </p:sp>
      <p:sp>
        <p:nvSpPr>
          <p:cNvPr id="6" name="Slide Number Placeholder 3">
            <a:extLst>
              <a:ext uri="{FF2B5EF4-FFF2-40B4-BE49-F238E27FC236}">
                <a16:creationId xmlns:a16="http://schemas.microsoft.com/office/drawing/2014/main" id="{F967F9E4-BD70-4F4A-B057-C1C108C06550}"/>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5587527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AFCBA-DB5E-4997-8C84-C7809687C3F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Incoming and Outgoing Energy</a:t>
            </a:r>
          </a:p>
        </p:txBody>
      </p:sp>
      <p:sp>
        <p:nvSpPr>
          <p:cNvPr id="3" name="Content Placeholder 2">
            <a:extLst>
              <a:ext uri="{FF2B5EF4-FFF2-40B4-BE49-F238E27FC236}">
                <a16:creationId xmlns:a16="http://schemas.microsoft.com/office/drawing/2014/main" id="{97F8ADEB-0540-4406-BC93-5D828AC78FCC}"/>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Earth’s incoming and outgoing flows of radiant energy must be equal for global temperatures to stay constant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 activities may be changing the composition of the atmosphere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Greenhouse effect: heat accumulating on Earth</a:t>
            </a:r>
          </a:p>
        </p:txBody>
      </p:sp>
      <p:sp>
        <p:nvSpPr>
          <p:cNvPr id="6" name="Slide Number Placeholder 3">
            <a:extLst>
              <a:ext uri="{FF2B5EF4-FFF2-40B4-BE49-F238E27FC236}">
                <a16:creationId xmlns:a16="http://schemas.microsoft.com/office/drawing/2014/main" id="{4C40824A-36DA-488F-B668-73BF708BF565}"/>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776248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B04ED-1A9D-490B-93A5-10B3608008C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Trophic Levels</a:t>
            </a:r>
          </a:p>
        </p:txBody>
      </p:sp>
      <p:sp>
        <p:nvSpPr>
          <p:cNvPr id="3" name="Content Placeholder 2">
            <a:extLst>
              <a:ext uri="{FF2B5EF4-FFF2-40B4-BE49-F238E27FC236}">
                <a16:creationId xmlns:a16="http://schemas.microsoft.com/office/drawing/2014/main" id="{44942AAA-6E64-4339-9A05-50771444033D}"/>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Trophic levels: level at which an organism “feeds”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Autotrophs: “self-feeders” synthesize the organic compounds of their bodies from inorganic precursors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Photoautotrophs: light as energy source.</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Chemoautotrophs: energy from inorganic oxidation reactions (prokaryotic).</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Heterotrophs: cannot synthesize organic compounds from inorganic precursors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Animals that eat plants and other animal.</a:t>
            </a:r>
          </a:p>
        </p:txBody>
      </p:sp>
      <p:sp>
        <p:nvSpPr>
          <p:cNvPr id="6" name="Slide Number Placeholder 3">
            <a:extLst>
              <a:ext uri="{FF2B5EF4-FFF2-40B4-BE49-F238E27FC236}">
                <a16:creationId xmlns:a16="http://schemas.microsoft.com/office/drawing/2014/main" id="{979E79FF-A728-47F2-819B-07BB68A70768}"/>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9238987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69FCE-DF76-4111-A684-0946FEBB271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Producers and Consumers</a:t>
            </a:r>
          </a:p>
        </p:txBody>
      </p:sp>
      <p:sp>
        <p:nvSpPr>
          <p:cNvPr id="3" name="Content Placeholder 2">
            <a:extLst>
              <a:ext uri="{FF2B5EF4-FFF2-40B4-BE49-F238E27FC236}">
                <a16:creationId xmlns:a16="http://schemas.microsoft.com/office/drawing/2014/main" id="{5710D1F0-63E9-4A41-8F97-4AF7C4D4D82A}"/>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Trophic levels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Primary producers: autotrophs.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Consumers: heterotrophs.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Herbivores: first consumer level.</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Primary carnivores: eat herbivores.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Secondary carnivores: eat primary carnivores or herbivores.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Detritivores: eat decaying matter.</a:t>
            </a:r>
          </a:p>
          <a:p>
            <a:pPr marL="1005840" lvl="3" indent="-283464">
              <a:spcBef>
                <a:spcPts val="12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Decomposers: microbes that break up dead matter.</a:t>
            </a:r>
          </a:p>
        </p:txBody>
      </p:sp>
      <p:sp>
        <p:nvSpPr>
          <p:cNvPr id="6" name="Slide Number Placeholder 3">
            <a:extLst>
              <a:ext uri="{FF2B5EF4-FFF2-40B4-BE49-F238E27FC236}">
                <a16:creationId xmlns:a16="http://schemas.microsoft.com/office/drawing/2014/main" id="{5901E5A6-32E2-4CFF-9C96-85E95BA26F2F}"/>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8515910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E1C1E-F730-4AD3-A920-B4A00573241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Trophic Cascade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811972DB-EC93-4661-8F09-94EDD3DC3B73}"/>
              </a:ext>
            </a:extLst>
          </p:cNvPr>
          <p:cNvSpPr>
            <a:spLocks noGrp="1"/>
          </p:cNvSpPr>
          <p:nvPr>
            <p:ph sz="quarter" idx="11"/>
          </p:nvPr>
        </p:nvSpPr>
        <p:spPr>
          <a:xfrm>
            <a:off x="0" y="6137910"/>
            <a:ext cx="1421176"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56.8</a:t>
            </a:r>
          </a:p>
        </p:txBody>
      </p:sp>
      <p:pic>
        <p:nvPicPr>
          <p:cNvPr id="10" name="Picture 3" descr="An illustration shows the trophic levels within an ecosystem.">
            <a:extLst>
              <a:ext uri="{FF2B5EF4-FFF2-40B4-BE49-F238E27FC236}">
                <a16:creationId xmlns:a16="http://schemas.microsoft.com/office/drawing/2014/main" id="{B675B375-0DAC-4FA7-84BB-4C6F8C954527}"/>
              </a:ext>
            </a:extLst>
          </p:cNvPr>
          <p:cNvPicPr>
            <a:picLocks noChangeAspect="1" noChangeArrowheads="1"/>
          </p:cNvPicPr>
          <p:nvPr/>
        </p:nvPicPr>
        <p:blipFill>
          <a:blip r:embed="rId3"/>
          <a:stretch>
            <a:fillRect/>
          </a:stretch>
        </p:blipFill>
        <p:spPr bwMode="auto">
          <a:xfrm>
            <a:off x="548640" y="1197541"/>
            <a:ext cx="8046720" cy="48604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A1CE5485-B75A-4EBB-859D-EBD713896230}"/>
              </a:ext>
            </a:extLst>
          </p:cNvPr>
          <p:cNvSpPr>
            <a:spLocks noGrp="1"/>
          </p:cNvSpPr>
          <p:nvPr>
            <p:ph type="body" sz="quarter" idx="40"/>
          </p:nvPr>
        </p:nvSpPr>
        <p:spPr/>
        <p:txBody>
          <a:bodyPr/>
          <a:lstStyle/>
          <a:p>
            <a:r>
              <a:rPr lang="en-US" dirty="0">
                <a:hlinkClick r:id="rId4" action="ppaction://hlinksldjump"/>
              </a:rPr>
              <a:t>Access the text alternative for slide images.</a:t>
            </a:r>
          </a:p>
        </p:txBody>
      </p:sp>
      <p:sp>
        <p:nvSpPr>
          <p:cNvPr id="9" name="Slide Number Placeholder 5">
            <a:extLst>
              <a:ext uri="{FF2B5EF4-FFF2-40B4-BE49-F238E27FC236}">
                <a16:creationId xmlns:a16="http://schemas.microsoft.com/office/drawing/2014/main" id="{48EDBD4E-039B-4370-981C-C60B24073E62}"/>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5919542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6B19C-724F-48CC-938B-B4110C3BD28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Productivity</a:t>
            </a:r>
          </a:p>
        </p:txBody>
      </p:sp>
      <p:sp>
        <p:nvSpPr>
          <p:cNvPr id="3" name="Content Placeholder 2">
            <a:extLst>
              <a:ext uri="{FF2B5EF4-FFF2-40B4-BE49-F238E27FC236}">
                <a16:creationId xmlns:a16="http://schemas.microsoft.com/office/drawing/2014/main" id="{3727D581-C086-4E87-B635-68F8024BB054}"/>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Productivity: the rate at which the organisms in the trophic level collectively synthesize new organic matter</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Primary productivity: productivity of the primary producers.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Respiration: rate at which primary producers break down organic compounds.</a:t>
            </a:r>
          </a:p>
        </p:txBody>
      </p:sp>
      <p:sp>
        <p:nvSpPr>
          <p:cNvPr id="6" name="Slide Number Placeholder 3">
            <a:extLst>
              <a:ext uri="{FF2B5EF4-FFF2-40B4-BE49-F238E27FC236}">
                <a16:creationId xmlns:a16="http://schemas.microsoft.com/office/drawing/2014/main" id="{B11358EF-8772-49A6-9A70-888B4329E56E}"/>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87282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B326C-075B-4EEB-BA65-9376597BA15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Ecosystems and Biogeochemical Cycles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030520-D612-4A00-AFA5-349436FB97D4}"/>
              </a:ext>
            </a:extLst>
          </p:cNvPr>
          <p:cNvSpPr>
            <a:spLocks noGrp="1"/>
          </p:cNvSpPr>
          <p:nvPr>
            <p:ph sz="quarter" idx="11"/>
          </p:nvPr>
        </p:nvSpPr>
        <p:spPr/>
        <p:txBody>
          <a:bodyPr/>
          <a:lstStyle/>
          <a:p>
            <a:pPr lvl="0">
              <a:spcBef>
                <a:spcPts val="624"/>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Ecosystem</a:t>
            </a:r>
          </a:p>
          <a:p>
            <a:pPr marL="347472" lvl="0" indent="-347472">
              <a:spcBef>
                <a:spcPts val="624"/>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Includes all the organisms that live in a particular place, plus the abiotic environment in which they live and interact.</a:t>
            </a:r>
          </a:p>
          <a:p>
            <a:pPr lvl="0">
              <a:spcBef>
                <a:spcPts val="624"/>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Biogeochemical cycles</a:t>
            </a:r>
          </a:p>
          <a:p>
            <a:pPr marL="347472" lvl="0" indent="-347472">
              <a:spcBef>
                <a:spcPts val="624"/>
              </a:spcBef>
              <a:spcAft>
                <a:spcPts val="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Chemicals moving through ecosystems.</a:t>
            </a:r>
          </a:p>
          <a:p>
            <a:pPr marL="347472" lvl="0" indent="-347472">
              <a:spcBef>
                <a:spcPts val="624"/>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Biotic and abiotic processes.</a:t>
            </a:r>
          </a:p>
          <a:p>
            <a:pPr lvl="0">
              <a:spcBef>
                <a:spcPts val="624"/>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Biogeochemical cycles usually cross the boundaries of ecosystem</a:t>
            </a:r>
          </a:p>
          <a:p>
            <a:pPr marL="347472" lvl="0" indent="-347472">
              <a:spcBef>
                <a:spcPts val="624"/>
              </a:spcBef>
              <a:spcAft>
                <a:spcPts val="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One ecosystem might import or export chemicals to another.</a:t>
            </a:r>
          </a:p>
        </p:txBody>
      </p:sp>
      <p:sp>
        <p:nvSpPr>
          <p:cNvPr id="6" name="Slide Number Placeholder 3">
            <a:extLst>
              <a:ext uri="{FF2B5EF4-FFF2-40B4-BE49-F238E27FC236}">
                <a16:creationId xmlns:a16="http://schemas.microsoft.com/office/drawing/2014/main" id="{AA949A38-C25D-4DCE-979D-1BA66BAD646B}"/>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6183956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D4FA-31FA-43F3-A7E0-81BE279C6C2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err="1">
                <a:solidFill>
                  <a:srgbClr val="000000"/>
                </a:solidFill>
                <a:latin typeface="Arial" panose="020B0604020202020204" pitchFamily="34" charset="0"/>
                <a:ea typeface="Verdana" panose="020B0604030504040204" pitchFamily="34" charset="0"/>
                <a:cs typeface="Arial" pitchFamily="34" charset="0"/>
              </a:rPr>
              <a:t>P</a:t>
            </a:r>
            <a:r>
              <a:rPr lang="en-US" dirty="0">
                <a:solidFill>
                  <a:srgbClr val="000000"/>
                </a:solidFill>
                <a:latin typeface="Arial" panose="020B0604020202020204" pitchFamily="34" charset="0"/>
                <a:ea typeface="Verdana" panose="020B0604030504040204" pitchFamily="34" charset="0"/>
                <a:cs typeface="Arial" pitchFamily="34" charset="0"/>
              </a:rPr>
              <a:t> and 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err="1">
                <a:solidFill>
                  <a:srgbClr val="000000"/>
                </a:solidFill>
                <a:latin typeface="Arial" panose="020B0604020202020204" pitchFamily="34" charset="0"/>
                <a:ea typeface="Verdana" panose="020B0604030504040204" pitchFamily="34" charset="0"/>
                <a:cs typeface="Arial" pitchFamily="34" charset="0"/>
              </a:rPr>
              <a:t>P</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BDDDFB1-86ED-4F7F-9C63-9B54BCD0C663}"/>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Gross primary productivity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raw rate at which primary producers synthesize new organic matter</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Net primary productivity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is the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P</a:t>
            </a:r>
            <a:r>
              <a:rPr lang="en-US" dirty="0">
                <a:solidFill>
                  <a:srgbClr val="000000"/>
                </a:solidFill>
                <a:latin typeface="Arial" panose="020B0604020202020204" pitchFamily="34" charset="0"/>
                <a:ea typeface="Verdana" panose="020B0604030504040204" pitchFamily="34" charset="0"/>
              </a:rPr>
              <a:t> less the respiration of the primary producers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Secondary productivity: productivity of a heterotroph trophic level</a:t>
            </a:r>
          </a:p>
        </p:txBody>
      </p:sp>
      <p:sp>
        <p:nvSpPr>
          <p:cNvPr id="6" name="Slide Number Placeholder 3">
            <a:extLst>
              <a:ext uri="{FF2B5EF4-FFF2-40B4-BE49-F238E27FC236}">
                <a16:creationId xmlns:a16="http://schemas.microsoft.com/office/drawing/2014/main" id="{5218CD25-DC5E-4FEE-942B-E4B55FC93AC0}"/>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1454750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DC2C8-D8F0-438B-AB02-05898DD48F3F}"/>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Processing Energy</a:t>
            </a:r>
          </a:p>
        </p:txBody>
      </p:sp>
      <p:sp>
        <p:nvSpPr>
          <p:cNvPr id="3" name="Content Placeholder 2">
            <a:extLst>
              <a:ext uri="{FF2B5EF4-FFF2-40B4-BE49-F238E27FC236}">
                <a16:creationId xmlns:a16="http://schemas.microsoft.com/office/drawing/2014/main" id="{96CAF4F2-8C42-462E-BD9A-F11734876984}"/>
              </a:ext>
            </a:extLst>
          </p:cNvPr>
          <p:cNvSpPr>
            <a:spLocks noGrp="1"/>
          </p:cNvSpPr>
          <p:nvPr>
            <p:ph sz="quarter" idx="11"/>
          </p:nvPr>
        </p:nvSpPr>
        <p:spPr/>
        <p:txBody>
          <a:bodyPr/>
          <a:lstStyle/>
          <a:p>
            <a:pPr>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Fraction of incoming solar radiant energy captured by producers</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Something around 1% per year.</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Primary producers capture this in chemical bond energy.</a:t>
            </a:r>
          </a:p>
          <a:p>
            <a:pPr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Carry out their own respiration.</a:t>
            </a:r>
          </a:p>
          <a:p>
            <a:pPr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Losses to heat.</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Heterotrophs have only chemical-bond energy left in primary producers.</a:t>
            </a:r>
          </a:p>
        </p:txBody>
      </p:sp>
      <p:sp>
        <p:nvSpPr>
          <p:cNvPr id="6" name="Slide Number Placeholder 3">
            <a:extLst>
              <a:ext uri="{FF2B5EF4-FFF2-40B4-BE49-F238E27FC236}">
                <a16:creationId xmlns:a16="http://schemas.microsoft.com/office/drawing/2014/main" id="{24F45250-ED51-448D-AC3F-3C9BCBF83DDB}"/>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6238449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76475-0053-41E8-9130-3AD681C99B13}"/>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Fate of Ingested Energy</a:t>
            </a:r>
          </a:p>
        </p:txBody>
      </p:sp>
      <p:sp>
        <p:nvSpPr>
          <p:cNvPr id="3" name="Content Placeholder 2">
            <a:extLst>
              <a:ext uri="{FF2B5EF4-FFF2-40B4-BE49-F238E27FC236}">
                <a16:creationId xmlns:a16="http://schemas.microsoft.com/office/drawing/2014/main" id="{A2F573B1-D370-4631-AB9F-32CC79DF8EDB}"/>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Amount of chemical-bond energy decreases as energy is passed from one trophic level to the next</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50% of chemical-bond energy is not assimilated and is egested in feces.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33% of ingested energy is used for cellular respiration.</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17% ingested energy is converted into insect biomass.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Some is available to next consumer.</a:t>
            </a:r>
          </a:p>
        </p:txBody>
      </p:sp>
      <p:sp>
        <p:nvSpPr>
          <p:cNvPr id="6" name="Slide Number Placeholder 3">
            <a:extLst>
              <a:ext uri="{FF2B5EF4-FFF2-40B4-BE49-F238E27FC236}">
                <a16:creationId xmlns:a16="http://schemas.microsoft.com/office/drawing/2014/main" id="{53924D76-160E-46BA-B8DA-1DE8D057A132}"/>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894060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283DE-2F38-4C7F-993A-D2982E6D7CE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Loss of Chemical-Bond Energy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9BE4D508-8E61-43A0-84C0-ECFCCB677CD8}"/>
              </a:ext>
            </a:extLst>
          </p:cNvPr>
          <p:cNvSpPr>
            <a:spLocks noGrp="1"/>
          </p:cNvSpPr>
          <p:nvPr>
            <p:ph sz="quarter" idx="11"/>
          </p:nvPr>
        </p:nvSpPr>
        <p:spPr>
          <a:xfrm>
            <a:off x="0" y="6137910"/>
            <a:ext cx="1432193"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56.9</a:t>
            </a:r>
          </a:p>
        </p:txBody>
      </p:sp>
      <p:pic>
        <p:nvPicPr>
          <p:cNvPr id="10" name="Picture 3" descr="An illustration shows a grasshopper on a leaf with 17 percent growth, 33 percent cellular respiration, and 50 percent feces.">
            <a:extLst>
              <a:ext uri="{FF2B5EF4-FFF2-40B4-BE49-F238E27FC236}">
                <a16:creationId xmlns:a16="http://schemas.microsoft.com/office/drawing/2014/main" id="{8EF11414-0F4C-4D59-8853-AC60F93F5A5B}"/>
              </a:ext>
            </a:extLst>
          </p:cNvPr>
          <p:cNvPicPr>
            <a:picLocks noChangeAspect="1" noChangeArrowheads="1"/>
          </p:cNvPicPr>
          <p:nvPr/>
        </p:nvPicPr>
        <p:blipFill rotWithShape="1">
          <a:blip r:embed="rId2"/>
          <a:srcRect l="7361" t="4427" r="14306" b="19058"/>
          <a:stretch/>
        </p:blipFill>
        <p:spPr bwMode="auto">
          <a:xfrm>
            <a:off x="502920" y="1641796"/>
            <a:ext cx="8138160" cy="37804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3A587401-D3D0-4B37-95BC-6BC41A05BCBD}"/>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8675334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998AF-3009-4CE6-8B8E-80F8F88B37B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Available Chemical Bond Energy</a:t>
            </a:r>
          </a:p>
        </p:txBody>
      </p:sp>
      <p:sp>
        <p:nvSpPr>
          <p:cNvPr id="3" name="Content Placeholder 2">
            <a:extLst>
              <a:ext uri="{FF2B5EF4-FFF2-40B4-BE49-F238E27FC236}">
                <a16:creationId xmlns:a16="http://schemas.microsoft.com/office/drawing/2014/main" id="{8887821C-AC27-4D69-9E3F-A67A8ED94832}"/>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Ecologists figure as a rule of thumb that the amount of chemical-bond energy available to a trophic level over time is about 10% of that available to the preceding level over the same period of time</a:t>
            </a:r>
          </a:p>
        </p:txBody>
      </p:sp>
      <p:sp>
        <p:nvSpPr>
          <p:cNvPr id="6" name="Slide Number Placeholder 3">
            <a:extLst>
              <a:ext uri="{FF2B5EF4-FFF2-40B4-BE49-F238E27FC236}">
                <a16:creationId xmlns:a16="http://schemas.microsoft.com/office/drawing/2014/main" id="{C646C486-19CB-408A-B139-D9011DF5A3DF}"/>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40151758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F4529-9916-417A-A78F-CC62FE9B1D2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Flow of Energy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6CF30F4C-DA0A-4D2F-B24C-4F485F1314E4}"/>
              </a:ext>
            </a:extLst>
          </p:cNvPr>
          <p:cNvSpPr>
            <a:spLocks noGrp="1"/>
          </p:cNvSpPr>
          <p:nvPr>
            <p:ph sz="quarter" idx="11"/>
          </p:nvPr>
        </p:nvSpPr>
        <p:spPr>
          <a:xfrm>
            <a:off x="0" y="6137910"/>
            <a:ext cx="1611116"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56.10</a:t>
            </a:r>
          </a:p>
        </p:txBody>
      </p:sp>
      <p:pic>
        <p:nvPicPr>
          <p:cNvPr id="10" name="Picture 3" descr="An illustration shows the flow of energy through an ecosystem from its source to eventual conversion to heat.">
            <a:extLst>
              <a:ext uri="{FF2B5EF4-FFF2-40B4-BE49-F238E27FC236}">
                <a16:creationId xmlns:a16="http://schemas.microsoft.com/office/drawing/2014/main" id="{D6B249EC-2C2D-473B-8331-F2D75343A3BC}"/>
              </a:ext>
            </a:extLst>
          </p:cNvPr>
          <p:cNvPicPr>
            <a:picLocks noChangeAspect="1" noChangeArrowheads="1"/>
          </p:cNvPicPr>
          <p:nvPr/>
        </p:nvPicPr>
        <p:blipFill>
          <a:blip r:embed="rId2"/>
          <a:stretch>
            <a:fillRect/>
          </a:stretch>
        </p:blipFill>
        <p:spPr bwMode="auto">
          <a:xfrm>
            <a:off x="1611116" y="1334028"/>
            <a:ext cx="6096000" cy="46530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4603E56C-F2D7-44EA-B5A5-435918EEEB5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A724E017-EB6B-4194-BBB0-AEAFB9EF0655}"/>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5236270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79124-AA50-4812-97C1-3EE46D78540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Ecosystem Productivity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3CC11896-F8F9-4B6D-A8C6-85D4E02E6DE8}"/>
              </a:ext>
            </a:extLst>
          </p:cNvPr>
          <p:cNvSpPr>
            <a:spLocks noGrp="1"/>
          </p:cNvSpPr>
          <p:nvPr>
            <p:ph sz="quarter" idx="11"/>
          </p:nvPr>
        </p:nvSpPr>
        <p:spPr>
          <a:xfrm>
            <a:off x="0" y="6137910"/>
            <a:ext cx="1575412"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56.11</a:t>
            </a:r>
          </a:p>
        </p:txBody>
      </p:sp>
      <p:pic>
        <p:nvPicPr>
          <p:cNvPr id="10" name="Picture 3" descr="A graph illustrates the net primary productivity of an ecosystem.">
            <a:extLst>
              <a:ext uri="{FF2B5EF4-FFF2-40B4-BE49-F238E27FC236}">
                <a16:creationId xmlns:a16="http://schemas.microsoft.com/office/drawing/2014/main" id="{4E43DA19-A19F-4F87-A1CF-0D2BB0342D01}"/>
              </a:ext>
            </a:extLst>
          </p:cNvPr>
          <p:cNvPicPr>
            <a:picLocks noChangeAspect="1" noChangeArrowheads="1"/>
          </p:cNvPicPr>
          <p:nvPr/>
        </p:nvPicPr>
        <p:blipFill>
          <a:blip r:embed="rId2"/>
          <a:stretch>
            <a:fillRect/>
          </a:stretch>
        </p:blipFill>
        <p:spPr bwMode="auto">
          <a:xfrm>
            <a:off x="731520" y="1070232"/>
            <a:ext cx="7680960" cy="501274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A5656461-6E65-4495-B914-58DC047D8BB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2A5DDB05-0BF4-4F29-8806-8DAB4F8DB457}"/>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0814383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AA67A7-3C13-48F7-B751-D82AAFF3A5F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Limits on Top Carnivores</a:t>
            </a:r>
          </a:p>
        </p:txBody>
      </p:sp>
      <p:sp>
        <p:nvSpPr>
          <p:cNvPr id="3" name="Content Placeholder 2">
            <a:extLst>
              <a:ext uri="{FF2B5EF4-FFF2-40B4-BE49-F238E27FC236}">
                <a16:creationId xmlns:a16="http://schemas.microsoft.com/office/drawing/2014/main" id="{04AB4095-A7ED-4B79-8513-2DD856C29211}"/>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Number of trophic levels is limited by energy availability</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Limits on top carnivores: exponential decline of chemical-bond energy limits the lengths of trophic chains and the numbers of top carnivores an ecosystem can support.</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Only about 1/1000 of the energy captured by photosynthesis passes all the way through to secondary carnivores.</a:t>
            </a:r>
          </a:p>
        </p:txBody>
      </p:sp>
      <p:sp>
        <p:nvSpPr>
          <p:cNvPr id="6" name="Slide Number Placeholder 3">
            <a:extLst>
              <a:ext uri="{FF2B5EF4-FFF2-40B4-BE49-F238E27FC236}">
                <a16:creationId xmlns:a16="http://schemas.microsoft.com/office/drawing/2014/main" id="{527A8E06-0EE5-4900-833A-29FA70CEE6E3}"/>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5095183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28DB30-CD5C-4B9F-9961-3E63D227BE3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Energy Flow Through Trophic Levels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C89AB757-3714-4DCA-9AAC-F0AF25D0CD5A}"/>
              </a:ext>
            </a:extLst>
          </p:cNvPr>
          <p:cNvSpPr>
            <a:spLocks noGrp="1"/>
          </p:cNvSpPr>
          <p:nvPr>
            <p:ph sz="quarter" idx="11"/>
          </p:nvPr>
        </p:nvSpPr>
        <p:spPr>
          <a:xfrm>
            <a:off x="0" y="6137910"/>
            <a:ext cx="1619480"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56.12</a:t>
            </a:r>
          </a:p>
        </p:txBody>
      </p:sp>
      <p:pic>
        <p:nvPicPr>
          <p:cNvPr id="10" name="Picture 3" descr="An illustration shows the energy flow through the trophic levels of Cayuga lake.">
            <a:extLst>
              <a:ext uri="{FF2B5EF4-FFF2-40B4-BE49-F238E27FC236}">
                <a16:creationId xmlns:a16="http://schemas.microsoft.com/office/drawing/2014/main" id="{71259B00-2D4E-4BAB-A7DA-038023C948E4}"/>
              </a:ext>
            </a:extLst>
          </p:cNvPr>
          <p:cNvPicPr>
            <a:picLocks noChangeAspect="1" noChangeArrowheads="1"/>
          </p:cNvPicPr>
          <p:nvPr/>
        </p:nvPicPr>
        <p:blipFill>
          <a:blip r:embed="rId2"/>
          <a:stretch>
            <a:fillRect/>
          </a:stretch>
        </p:blipFill>
        <p:spPr bwMode="auto">
          <a:xfrm>
            <a:off x="2560320" y="1216966"/>
            <a:ext cx="4023360" cy="49685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21BBFA94-B175-45DB-8E5E-3220B75A304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26D9F913-FDF8-4549-AB20-982D7C54C2FC}"/>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8902450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E3F3E-E81C-4897-B132-9424F619E49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Ecological Pyramids</a:t>
            </a:r>
          </a:p>
        </p:txBody>
      </p:sp>
      <p:sp>
        <p:nvSpPr>
          <p:cNvPr id="3" name="Content Placeholder 2">
            <a:extLst>
              <a:ext uri="{FF2B5EF4-FFF2-40B4-BE49-F238E27FC236}">
                <a16:creationId xmlns:a16="http://schemas.microsoft.com/office/drawing/2014/main" id="{B134DE65-C0CB-4401-9681-B7EA3584475A}"/>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Pyramid of energy flow or pyramid of productivity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Pyramid of biomass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be inverted.</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Pyramid of numbers</a:t>
            </a:r>
          </a:p>
        </p:txBody>
      </p:sp>
      <p:sp>
        <p:nvSpPr>
          <p:cNvPr id="6" name="Slide Number Placeholder 3">
            <a:extLst>
              <a:ext uri="{FF2B5EF4-FFF2-40B4-BE49-F238E27FC236}">
                <a16:creationId xmlns:a16="http://schemas.microsoft.com/office/drawing/2014/main" id="{760CA94A-B61A-4C0A-8696-862460CA0CE1}"/>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36459212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4D552-05A0-47E6-9F48-E9A8C6B8C89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Carbon Cycle</a:t>
            </a:r>
          </a:p>
        </p:txBody>
      </p:sp>
      <p:sp>
        <p:nvSpPr>
          <p:cNvPr id="3" name="Content Placeholder 2">
            <a:extLst>
              <a:ext uri="{FF2B5EF4-FFF2-40B4-BE49-F238E27FC236}">
                <a16:creationId xmlns:a16="http://schemas.microsoft.com/office/drawing/2014/main" id="{54C570F3-8D85-470E-A014-BD57A3D2D2B3}"/>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Carbon is a major constituent of the bodies of organisms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Carbon fixation: metabolic reactions that make nongaseous compounds from gaseous ones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Aerobic cellular respiration releases CO</a:t>
            </a:r>
            <a:r>
              <a:rPr lang="en-US" baseline="-25000" dirty="0">
                <a:solidFill>
                  <a:srgbClr val="000000"/>
                </a:solidFill>
                <a:latin typeface="Arial" panose="020B0604020202020204" pitchFamily="34" charset="0"/>
                <a:ea typeface="Verdana" panose="020B0604030504040204" pitchFamily="34" charset="0"/>
              </a:rPr>
              <a:t>2</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Methanogens: produce methane (CH</a:t>
            </a:r>
            <a:r>
              <a:rPr lang="en-US" baseline="-25000" dirty="0">
                <a:solidFill>
                  <a:srgbClr val="000000"/>
                </a:solidFill>
                <a:latin typeface="Arial" panose="020B0604020202020204" pitchFamily="34" charset="0"/>
                <a:ea typeface="Verdana" panose="020B0604030504040204" pitchFamily="34" charset="0"/>
              </a:rPr>
              <a:t>4</a:t>
            </a:r>
            <a:r>
              <a:rPr lang="en-US" dirty="0">
                <a:solidFill>
                  <a:srgbClr val="000000"/>
                </a:solidFill>
                <a:latin typeface="Arial" panose="020B0604020202020204" pitchFamily="34" charset="0"/>
                <a:ea typeface="Verdana" panose="020B0604030504040204" pitchFamily="34" charset="0"/>
              </a:rPr>
              <a:t>) by anaerobic cellular respiration</a:t>
            </a:r>
          </a:p>
        </p:txBody>
      </p:sp>
      <p:sp>
        <p:nvSpPr>
          <p:cNvPr id="6" name="Slide Number Placeholder 3">
            <a:extLst>
              <a:ext uri="{FF2B5EF4-FFF2-40B4-BE49-F238E27FC236}">
                <a16:creationId xmlns:a16="http://schemas.microsoft.com/office/drawing/2014/main" id="{2D6A746E-C23D-4BD0-A672-99610EA8A319}"/>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664039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9368C-A050-41DA-B01A-908F51CCDE2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Example Pyramids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84C5AFEB-3678-4B80-A117-DB97BD7AFCC3}"/>
              </a:ext>
            </a:extLst>
          </p:cNvPr>
          <p:cNvSpPr>
            <a:spLocks noGrp="1"/>
          </p:cNvSpPr>
          <p:nvPr>
            <p:ph sz="quarter" idx="11"/>
          </p:nvPr>
        </p:nvSpPr>
        <p:spPr>
          <a:xfrm>
            <a:off x="0" y="6137910"/>
            <a:ext cx="1630496"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56.13</a:t>
            </a:r>
          </a:p>
        </p:txBody>
      </p:sp>
      <p:pic>
        <p:nvPicPr>
          <p:cNvPr id="10" name="Picture 3" descr="An illustration shows 4 ecological pyramids, which include productivity, biomass, inverted biomass, and numbers.">
            <a:extLst>
              <a:ext uri="{FF2B5EF4-FFF2-40B4-BE49-F238E27FC236}">
                <a16:creationId xmlns:a16="http://schemas.microsoft.com/office/drawing/2014/main" id="{BB9E1FB3-E9CC-4D54-B9ED-3CA6B867FDC7}"/>
              </a:ext>
            </a:extLst>
          </p:cNvPr>
          <p:cNvPicPr>
            <a:picLocks noChangeAspect="1" noChangeArrowheads="1"/>
          </p:cNvPicPr>
          <p:nvPr/>
        </p:nvPicPr>
        <p:blipFill>
          <a:blip r:embed="rId2"/>
          <a:stretch>
            <a:fillRect/>
          </a:stretch>
        </p:blipFill>
        <p:spPr bwMode="auto">
          <a:xfrm>
            <a:off x="1475286" y="1083185"/>
            <a:ext cx="6876543" cy="4920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7128B2E0-8762-4C83-A2C7-0181A18811D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53E59430-3509-46EA-8757-C98ED8047A88}"/>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19577192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3A896-FF24-44BD-A9A1-1275E3873E5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Trophic-level interactions</a:t>
            </a:r>
          </a:p>
        </p:txBody>
      </p:sp>
      <p:sp>
        <p:nvSpPr>
          <p:cNvPr id="3" name="Content Placeholder 2">
            <a:extLst>
              <a:ext uri="{FF2B5EF4-FFF2-40B4-BE49-F238E27FC236}">
                <a16:creationId xmlns:a16="http://schemas.microsoft.com/office/drawing/2014/main" id="{81BA2E02-0C49-4623-880D-33539E497FC8}"/>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Trophic cascade: process by which effects exerted at an upper level flow down to influence two or more lower levels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Top-down effects: when effects flow down.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Bottom-up effects: when effect flows up through a trophic chain.</a:t>
            </a:r>
          </a:p>
        </p:txBody>
      </p:sp>
      <p:sp>
        <p:nvSpPr>
          <p:cNvPr id="6" name="Slide Number Placeholder 3">
            <a:extLst>
              <a:ext uri="{FF2B5EF4-FFF2-40B4-BE49-F238E27FC236}">
                <a16:creationId xmlns:a16="http://schemas.microsoft.com/office/drawing/2014/main" id="{DD460CAA-2251-4ECB-9386-550D748B5496}"/>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1346843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4B5C1-98FF-4708-B684-54F076EE505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Top-Down Effects: Simple</a:t>
            </a:r>
          </a:p>
        </p:txBody>
      </p:sp>
      <p:sp>
        <p:nvSpPr>
          <p:cNvPr id="3" name="Content Placeholder 2">
            <a:extLst>
              <a:ext uri="{FF2B5EF4-FFF2-40B4-BE49-F238E27FC236}">
                <a16:creationId xmlns:a16="http://schemas.microsoft.com/office/drawing/2014/main" id="{8644518F-1C12-4388-ABF8-D7C5E5B3A12E}"/>
              </a:ext>
            </a:extLst>
          </p:cNvPr>
          <p:cNvSpPr>
            <a:spLocks noGrp="1"/>
          </p:cNvSpPr>
          <p:nvPr>
            <p:ph sz="quarter" idx="11"/>
          </p:nvPr>
        </p:nvSpPr>
        <p:spPr>
          <a:xfrm>
            <a:off x="342900" y="1276710"/>
            <a:ext cx="8458200" cy="1272180"/>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Stream enclosures with large carnivorous fish have fewer primary carnivores, more herbivorous insects, and a lower level of algae</a:t>
            </a:r>
          </a:p>
        </p:txBody>
      </p:sp>
      <p:pic>
        <p:nvPicPr>
          <p:cNvPr id="10" name="Picture 3" descr="In the example, there are 4500 invertebrates in streams without fish and less than 3000 in those with trout.">
            <a:extLst>
              <a:ext uri="{FF2B5EF4-FFF2-40B4-BE49-F238E27FC236}">
                <a16:creationId xmlns:a16="http://schemas.microsoft.com/office/drawing/2014/main" id="{48FFA56A-D87A-4EEC-8889-C4DFB75C91AF}"/>
              </a:ext>
            </a:extLst>
          </p:cNvPr>
          <p:cNvPicPr>
            <a:picLocks noChangeAspect="1" noChangeArrowheads="1"/>
          </p:cNvPicPr>
          <p:nvPr/>
        </p:nvPicPr>
        <p:blipFill>
          <a:blip r:embed="rId2"/>
          <a:stretch>
            <a:fillRect/>
          </a:stretch>
        </p:blipFill>
        <p:spPr bwMode="auto">
          <a:xfrm>
            <a:off x="1962983" y="2621430"/>
            <a:ext cx="5218035" cy="35210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A7292C43-4E3C-4F1D-9061-3624CBBDD1E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C78D0AFC-790E-48FD-8100-9EDAEEB72ED7}"/>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29204235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30199-BD8C-489E-9C8C-EC4D2F545B1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Top-Down Effects: Four-Level</a:t>
            </a:r>
          </a:p>
        </p:txBody>
      </p:sp>
      <p:sp>
        <p:nvSpPr>
          <p:cNvPr id="6" name="Content Placeholder 2">
            <a:extLst>
              <a:ext uri="{FF2B5EF4-FFF2-40B4-BE49-F238E27FC236}">
                <a16:creationId xmlns:a16="http://schemas.microsoft.com/office/drawing/2014/main" id="{780B1B84-9069-47AE-9677-1E4D630F6E97}"/>
              </a:ext>
            </a:extLst>
          </p:cNvPr>
          <p:cNvSpPr>
            <a:spLocks noGrp="1"/>
          </p:cNvSpPr>
          <p:nvPr>
            <p:ph sz="quarter" idx="11"/>
          </p:nvPr>
        </p:nvSpPr>
        <p:spPr>
          <a:xfrm>
            <a:off x="0" y="6137910"/>
            <a:ext cx="1575412" cy="457200"/>
          </a:xfrm>
        </p:spPr>
        <p:txBody>
          <a:bodyPr/>
          <a:lstStyle/>
          <a:p>
            <a:pPr lvl="0">
              <a:spcBef>
                <a:spcPct val="20000"/>
              </a:spcBef>
              <a:spcAft>
                <a:spcPts val="0"/>
              </a:spcAft>
              <a:buClr>
                <a:srgbClr val="003B48"/>
              </a:buClr>
            </a:pPr>
            <a:r>
              <a:rPr lang="en-US" sz="1800" dirty="0">
                <a:solidFill>
                  <a:srgbClr val="000000"/>
                </a:solidFill>
                <a:latin typeface="Arial" panose="020B0604020202020204" pitchFamily="34" charset="0"/>
                <a:ea typeface="Verdana" panose="020B0604030504040204" pitchFamily="34" charset="0"/>
              </a:rPr>
              <a:t>Figure 56.15</a:t>
            </a:r>
          </a:p>
        </p:txBody>
      </p:sp>
      <p:pic>
        <p:nvPicPr>
          <p:cNvPr id="10" name="Picture 3" descr="The results of an experiment in which fish were excluded or allowed in stream sections containing algae, herbivorous and carnivorous insects.">
            <a:extLst>
              <a:ext uri="{FF2B5EF4-FFF2-40B4-BE49-F238E27FC236}">
                <a16:creationId xmlns:a16="http://schemas.microsoft.com/office/drawing/2014/main" id="{D405A39F-D6D9-4E87-93FF-E91619541B1E}"/>
              </a:ext>
            </a:extLst>
          </p:cNvPr>
          <p:cNvPicPr>
            <a:picLocks noChangeAspect="1" noChangeArrowheads="1"/>
          </p:cNvPicPr>
          <p:nvPr/>
        </p:nvPicPr>
        <p:blipFill>
          <a:blip r:embed="rId2"/>
          <a:stretch>
            <a:fillRect/>
          </a:stretch>
        </p:blipFill>
        <p:spPr bwMode="auto">
          <a:xfrm>
            <a:off x="393130" y="1484985"/>
            <a:ext cx="8539718" cy="37092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Text Placeholder 4">
            <a:extLst>
              <a:ext uri="{FF2B5EF4-FFF2-40B4-BE49-F238E27FC236}">
                <a16:creationId xmlns:a16="http://schemas.microsoft.com/office/drawing/2014/main" id="{6208AC4E-7EA7-4AAA-8EF9-699B10A89EB6}"/>
              </a:ext>
            </a:extLst>
          </p:cNvPr>
          <p:cNvSpPr>
            <a:spLocks noGrp="1"/>
          </p:cNvSpPr>
          <p:nvPr>
            <p:ph type="body" sz="quarter" idx="40"/>
          </p:nvPr>
        </p:nvSpPr>
        <p:spPr/>
        <p:txBody>
          <a:bodyPr/>
          <a:lstStyle/>
          <a:p>
            <a:r>
              <a:rPr lang="en-US" dirty="0">
                <a:latin typeface="Arial" panose="020B0604020202020204" pitchFamily="34" charset="0"/>
                <a:ea typeface="Verdana" panose="020B0604030504040204" pitchFamily="34" charset="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2624CBAE-18E3-489D-80EA-546E5FF30AA3}"/>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28807621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1ED32-F21D-4E78-8699-90D75980F024}"/>
              </a:ext>
            </a:extLst>
          </p:cNvPr>
          <p:cNvSpPr>
            <a:spLocks noGrp="1"/>
          </p:cNvSpPr>
          <p:nvPr>
            <p:ph type="title"/>
          </p:nvPr>
        </p:nvSpPr>
        <p:spPr/>
        <p:txBody>
          <a:bodyPr/>
          <a:lstStyle/>
          <a:p>
            <a:r>
              <a:rPr lang="en-US" dirty="0"/>
              <a:t>Trophic Cascade: Two States</a:t>
            </a:r>
          </a:p>
        </p:txBody>
      </p:sp>
      <p:sp>
        <p:nvSpPr>
          <p:cNvPr id="3" name="Content Placeholder 2">
            <a:extLst>
              <a:ext uri="{FF2B5EF4-FFF2-40B4-BE49-F238E27FC236}">
                <a16:creationId xmlns:a16="http://schemas.microsoft.com/office/drawing/2014/main" id="{01043457-AC52-4F16-8818-542CBE7EBAAF}"/>
              </a:ext>
            </a:extLst>
          </p:cNvPr>
          <p:cNvSpPr>
            <a:spLocks noGrp="1"/>
          </p:cNvSpPr>
          <p:nvPr>
            <p:ph sz="quarter" idx="11"/>
          </p:nvPr>
        </p:nvSpPr>
        <p:spPr>
          <a:xfrm>
            <a:off x="342900" y="1276710"/>
            <a:ext cx="3646170" cy="2377440"/>
          </a:xfrm>
        </p:spPr>
        <p:txBody>
          <a:bodyPr/>
          <a:lstStyle/>
          <a:p>
            <a:r>
              <a:rPr lang="en-US" dirty="0"/>
              <a:t>Along the West Coast of North America, the sea otter/sea urchin/kelp system exists with low or high sea otter populations</a:t>
            </a:r>
          </a:p>
        </p:txBody>
      </p:sp>
      <p:sp>
        <p:nvSpPr>
          <p:cNvPr id="4" name="Content Placeholder 3">
            <a:extLst>
              <a:ext uri="{FF2B5EF4-FFF2-40B4-BE49-F238E27FC236}">
                <a16:creationId xmlns:a16="http://schemas.microsoft.com/office/drawing/2014/main" id="{710C4109-7102-4086-A484-BFD61573A591}"/>
              </a:ext>
            </a:extLst>
          </p:cNvPr>
          <p:cNvSpPr>
            <a:spLocks noGrp="1"/>
          </p:cNvSpPr>
          <p:nvPr>
            <p:ph sz="quarter" idx="15"/>
          </p:nvPr>
        </p:nvSpPr>
        <p:spPr>
          <a:xfrm>
            <a:off x="0" y="6137910"/>
            <a:ext cx="1542361" cy="457200"/>
          </a:xfrm>
        </p:spPr>
        <p:txBody>
          <a:bodyPr/>
          <a:lstStyle/>
          <a:p>
            <a:r>
              <a:rPr lang="en-US" sz="1800" dirty="0"/>
              <a:t>Figure 56.16</a:t>
            </a:r>
          </a:p>
        </p:txBody>
      </p:sp>
      <p:pic>
        <p:nvPicPr>
          <p:cNvPr id="9" name="Picture 4" descr="Two graphs show the trophic cascade in a large-scale ecosystem.">
            <a:extLst>
              <a:ext uri="{FF2B5EF4-FFF2-40B4-BE49-F238E27FC236}">
                <a16:creationId xmlns:a16="http://schemas.microsoft.com/office/drawing/2014/main" id="{446F8516-26F9-4CF8-ADDB-2E7A80FA9F22}"/>
              </a:ext>
            </a:extLst>
          </p:cNvPr>
          <p:cNvPicPr>
            <a:picLocks noChangeAspect="1" noChangeArrowheads="1"/>
          </p:cNvPicPr>
          <p:nvPr/>
        </p:nvPicPr>
        <p:blipFill>
          <a:blip r:embed="rId2"/>
          <a:stretch>
            <a:fillRect/>
          </a:stretch>
        </p:blipFill>
        <p:spPr bwMode="auto">
          <a:xfrm>
            <a:off x="4050929" y="1276710"/>
            <a:ext cx="4743422" cy="42283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 Placeholder 5">
            <a:extLst>
              <a:ext uri="{FF2B5EF4-FFF2-40B4-BE49-F238E27FC236}">
                <a16:creationId xmlns:a16="http://schemas.microsoft.com/office/drawing/2014/main" id="{E1149010-3AC6-42E5-A5AE-0F9BFCFD7F38}"/>
              </a:ext>
            </a:extLst>
          </p:cNvPr>
          <p:cNvSpPr>
            <a:spLocks noGrp="1"/>
          </p:cNvSpPr>
          <p:nvPr>
            <p:ph type="body" sz="quarter" idx="40"/>
          </p:nvPr>
        </p:nvSpPr>
        <p:spPr/>
        <p:txBody>
          <a:bodyPr/>
          <a:lstStyle/>
          <a:p>
            <a:r>
              <a:rPr lang="en-US" dirty="0">
                <a:latin typeface="Arial" panose="020B0604020202020204" pitchFamily="34" charset="0"/>
                <a:ea typeface="Verdana" panose="020B0604030504040204" pitchFamily="34" charset="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D4235C64-3982-48FA-B605-7DC15463E5D3}"/>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5023614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BB1DA-4E56-4CC3-AA11-3F56AD96338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Human Removal of Carnivores</a:t>
            </a:r>
          </a:p>
        </p:txBody>
      </p:sp>
      <p:sp>
        <p:nvSpPr>
          <p:cNvPr id="3" name="Content Placeholder 2">
            <a:extLst>
              <a:ext uri="{FF2B5EF4-FFF2-40B4-BE49-F238E27FC236}">
                <a16:creationId xmlns:a16="http://schemas.microsoft.com/office/drawing/2014/main" id="{7EF39036-0C24-41AE-9CC1-067BB04697F3}"/>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Human removal of carnivores produces top-down effects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Aldo Leopold: posited effects long before scientific hypothesis articulated.</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Overfishing of cod – 10% their previous numbers.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Prey of cod have become more abundant.</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Jaguars and mountain lions absent on Barro Colorado Island.</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Smaller predators become abundant.</a:t>
            </a:r>
          </a:p>
        </p:txBody>
      </p:sp>
      <p:sp>
        <p:nvSpPr>
          <p:cNvPr id="6" name="Slide Number Placeholder 3">
            <a:extLst>
              <a:ext uri="{FF2B5EF4-FFF2-40B4-BE49-F238E27FC236}">
                <a16:creationId xmlns:a16="http://schemas.microsoft.com/office/drawing/2014/main" id="{3A6F07F0-4894-4B9F-AEB5-98A4B1A3876C}"/>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42571501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F669F-5C5A-42A6-9E31-B12C082CC11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Bottom-Up Effects</a:t>
            </a:r>
          </a:p>
        </p:txBody>
      </p:sp>
      <p:sp>
        <p:nvSpPr>
          <p:cNvPr id="3" name="Content Placeholder 2">
            <a:extLst>
              <a:ext uri="{FF2B5EF4-FFF2-40B4-BE49-F238E27FC236}">
                <a16:creationId xmlns:a16="http://schemas.microsoft.com/office/drawing/2014/main" id="{2A82EF0A-BCB4-47E9-9137-04D96A8B2225}"/>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To predict bottom-up effects, must take into account life history of the organisms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primary productivity is low, producer populations cannot support herbivore populations.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 primary productivity increases, herbivore populations increase.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Increased herbivore populations lead to carnivore populations increasing.</a:t>
            </a:r>
          </a:p>
        </p:txBody>
      </p:sp>
      <p:sp>
        <p:nvSpPr>
          <p:cNvPr id="6" name="Slide Number Placeholder 3">
            <a:extLst>
              <a:ext uri="{FF2B5EF4-FFF2-40B4-BE49-F238E27FC236}">
                <a16:creationId xmlns:a16="http://schemas.microsoft.com/office/drawing/2014/main" id="{E132A695-3824-452D-B4C9-5E78DD2F6A04}"/>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23354563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72545-BA1B-4916-BBC8-0D7C5FC99F4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Model and Study of Bottom-Up Effects</a:t>
            </a:r>
          </a:p>
        </p:txBody>
      </p:sp>
      <p:sp>
        <p:nvSpPr>
          <p:cNvPr id="4" name="Content Placeholder 2">
            <a:extLst>
              <a:ext uri="{FF2B5EF4-FFF2-40B4-BE49-F238E27FC236}">
                <a16:creationId xmlns:a16="http://schemas.microsoft.com/office/drawing/2014/main" id="{B84FDE95-99EA-45BF-AFBD-D827D5C6F603}"/>
              </a:ext>
            </a:extLst>
          </p:cNvPr>
          <p:cNvSpPr>
            <a:spLocks noGrp="1"/>
          </p:cNvSpPr>
          <p:nvPr>
            <p:ph sz="quarter" idx="11"/>
          </p:nvPr>
        </p:nvSpPr>
        <p:spPr>
          <a:xfrm>
            <a:off x="0" y="6137910"/>
            <a:ext cx="1920240" cy="457200"/>
          </a:xfrm>
        </p:spPr>
        <p:txBody>
          <a:bodyPr/>
          <a:lstStyle/>
          <a:p>
            <a:pPr lvl="0">
              <a:spcBef>
                <a:spcPct val="20000"/>
              </a:spcBef>
              <a:spcAft>
                <a:spcPts val="0"/>
              </a:spcAft>
              <a:buClr>
                <a:srgbClr val="003B48"/>
              </a:buClr>
            </a:pPr>
            <a:r>
              <a:rPr lang="en-US" sz="1800" dirty="0">
                <a:solidFill>
                  <a:srgbClr val="000000"/>
                </a:solidFill>
                <a:latin typeface="Arial" panose="020B0604020202020204" pitchFamily="34" charset="0"/>
                <a:ea typeface="Verdana" panose="020B0604030504040204" pitchFamily="34" charset="0"/>
              </a:rPr>
              <a:t>Figure 56.17</a:t>
            </a:r>
          </a:p>
        </p:txBody>
      </p:sp>
      <p:pic>
        <p:nvPicPr>
          <p:cNvPr id="13" name="Picture 3" descr="Three graphs show a model of bottom-up effects.">
            <a:extLst>
              <a:ext uri="{FF2B5EF4-FFF2-40B4-BE49-F238E27FC236}">
                <a16:creationId xmlns:a16="http://schemas.microsoft.com/office/drawing/2014/main" id="{4755C034-DC6B-46CF-936A-B19A72951D08}"/>
              </a:ext>
            </a:extLst>
          </p:cNvPr>
          <p:cNvPicPr>
            <a:picLocks noChangeAspect="1" noChangeArrowheads="1"/>
          </p:cNvPicPr>
          <p:nvPr/>
        </p:nvPicPr>
        <p:blipFill>
          <a:blip r:embed="rId2"/>
          <a:stretch>
            <a:fillRect/>
          </a:stretch>
        </p:blipFill>
        <p:spPr bwMode="auto">
          <a:xfrm>
            <a:off x="732866" y="1363979"/>
            <a:ext cx="3601566" cy="4622531"/>
          </a:xfrm>
          <a:prstGeom prst="rect">
            <a:avLst/>
          </a:prstGeom>
          <a:noFill/>
          <a:extLst>
            <a:ext uri="{909E8E84-426E-40dd-AFC4-6F175D3DCCD1}">
              <a14:hiddenFill xmlns="" xmlns:a14="http://schemas.microsoft.com/office/drawing/2010/main">
                <a:solidFill>
                  <a:srgbClr val="FFFFFF"/>
                </a:solidFill>
              </a14:hiddenFill>
            </a:ext>
          </a:extLst>
        </p:spPr>
      </p:pic>
      <p:sp>
        <p:nvSpPr>
          <p:cNvPr id="6" name="Content Placeholder 4">
            <a:extLst>
              <a:ext uri="{FF2B5EF4-FFF2-40B4-BE49-F238E27FC236}">
                <a16:creationId xmlns:a16="http://schemas.microsoft.com/office/drawing/2014/main" id="{355AD31B-F2D3-41E1-B7D3-176A8A7DCE52}"/>
              </a:ext>
            </a:extLst>
          </p:cNvPr>
          <p:cNvSpPr>
            <a:spLocks noGrp="1"/>
          </p:cNvSpPr>
          <p:nvPr>
            <p:ph sz="quarter" idx="15"/>
          </p:nvPr>
        </p:nvSpPr>
        <p:spPr>
          <a:xfrm>
            <a:off x="7223760" y="6137910"/>
            <a:ext cx="1920240"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ＭＳ Ｐゴシック" panose="020B0600070205080204" pitchFamily="34" charset="-128"/>
              </a:rPr>
              <a:t>Figure 56.18</a:t>
            </a:r>
            <a:endParaRPr lang="en-US" sz="1800" dirty="0">
              <a:solidFill>
                <a:srgbClr val="000000"/>
              </a:solidFill>
              <a:latin typeface="Arial" panose="020B0604020202020204" pitchFamily="34" charset="0"/>
              <a:ea typeface="ＭＳ Ｐゴシック" panose="020B0600070205080204" pitchFamily="34" charset="-128"/>
            </a:endParaRPr>
          </a:p>
        </p:txBody>
      </p:sp>
      <p:pic>
        <p:nvPicPr>
          <p:cNvPr id="14" name="Picture 5" descr="Three scatterplot graphs show an experimental study of bottom-up effects in a river ecosystem.">
            <a:extLst>
              <a:ext uri="{FF2B5EF4-FFF2-40B4-BE49-F238E27FC236}">
                <a16:creationId xmlns:a16="http://schemas.microsoft.com/office/drawing/2014/main" id="{2363A76E-E130-4271-8948-2BFAB1DDD018}"/>
              </a:ext>
            </a:extLst>
          </p:cNvPr>
          <p:cNvPicPr>
            <a:picLocks noChangeAspect="1" noChangeArrowheads="1"/>
          </p:cNvPicPr>
          <p:nvPr/>
        </p:nvPicPr>
        <p:blipFill>
          <a:blip r:embed="rId3"/>
          <a:stretch>
            <a:fillRect/>
          </a:stretch>
        </p:blipFill>
        <p:spPr bwMode="auto">
          <a:xfrm>
            <a:off x="4847666" y="1363978"/>
            <a:ext cx="3601566" cy="4622531"/>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Text Placeholder 6">
            <a:extLst>
              <a:ext uri="{FF2B5EF4-FFF2-40B4-BE49-F238E27FC236}">
                <a16:creationId xmlns:a16="http://schemas.microsoft.com/office/drawing/2014/main" id="{90D53348-0B70-49CF-B0BA-9CFDF6BD0A7D}"/>
              </a:ext>
            </a:extLst>
          </p:cNvPr>
          <p:cNvSpPr>
            <a:spLocks noGrp="1"/>
          </p:cNvSpPr>
          <p:nvPr>
            <p:ph type="body" sz="quarter" idx="40"/>
          </p:nvPr>
        </p:nvSpPr>
        <p:spPr/>
        <p:txBody>
          <a:bodyPr/>
          <a:lstStyle/>
          <a:p>
            <a:r>
              <a:rPr lang="en-US" dirty="0">
                <a:hlinkClick r:id="rId4" action="ppaction://hlinksldjump"/>
              </a:rPr>
              <a:t>Access the text alternative for slide images.</a:t>
            </a:r>
          </a:p>
        </p:txBody>
      </p:sp>
      <p:sp>
        <p:nvSpPr>
          <p:cNvPr id="12" name="Slide Number Placeholder 7">
            <a:extLst>
              <a:ext uri="{FF2B5EF4-FFF2-40B4-BE49-F238E27FC236}">
                <a16:creationId xmlns:a16="http://schemas.microsoft.com/office/drawing/2014/main" id="{C2B70D1A-6C8A-4532-A9E0-BE3F8579D93C}"/>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41262975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8E917-6DF3-4D5C-A262-CD19237F89F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Biodiversity and Stability</a:t>
            </a:r>
          </a:p>
        </p:txBody>
      </p:sp>
      <p:sp>
        <p:nvSpPr>
          <p:cNvPr id="3" name="Content Placeholder 2">
            <a:extLst>
              <a:ext uri="{FF2B5EF4-FFF2-40B4-BE49-F238E27FC236}">
                <a16:creationId xmlns:a16="http://schemas.microsoft.com/office/drawing/2014/main" id="{54ED52D7-3DDD-44D8-8088-461F67F2AFFD}"/>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theory is that species richness may increase stability of an ecosystem</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Plots with more species showed less year-to-year variation in biomass</a:t>
            </a:r>
          </a:p>
          <a:p>
            <a:pPr marL="342900" lvl="0" indent="-342900">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Drought: decline in biomass negatively related to species richness</a:t>
            </a:r>
          </a:p>
        </p:txBody>
      </p:sp>
      <p:sp>
        <p:nvSpPr>
          <p:cNvPr id="6" name="Slide Number Placeholder 3">
            <a:extLst>
              <a:ext uri="{FF2B5EF4-FFF2-40B4-BE49-F238E27FC236}">
                <a16:creationId xmlns:a16="http://schemas.microsoft.com/office/drawing/2014/main" id="{E0076110-6A63-4E99-A190-2E812E7C86F7}"/>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34203887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F6B93-BFB9-4698-B2E8-7FD143FCA23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Ecosystem Stability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EE7EFCAC-0101-4CE2-B859-CB14C2AE6189}"/>
              </a:ext>
            </a:extLst>
          </p:cNvPr>
          <p:cNvSpPr>
            <a:spLocks noGrp="1"/>
          </p:cNvSpPr>
          <p:nvPr>
            <p:ph sz="quarter" idx="11"/>
          </p:nvPr>
        </p:nvSpPr>
        <p:spPr>
          <a:xfrm>
            <a:off x="0" y="6137910"/>
            <a:ext cx="1685581"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56.19</a:t>
            </a:r>
          </a:p>
        </p:txBody>
      </p:sp>
      <p:pic>
        <p:nvPicPr>
          <p:cNvPr id="9" name="Picture 3" descr="An experiment studies the relationship between the invading community and its species richness.">
            <a:extLst>
              <a:ext uri="{FF2B5EF4-FFF2-40B4-BE49-F238E27FC236}">
                <a16:creationId xmlns:a16="http://schemas.microsoft.com/office/drawing/2014/main" id="{CD8F881E-13A1-4F7C-917D-BB3442EEA33F}"/>
              </a:ext>
            </a:extLst>
          </p:cNvPr>
          <p:cNvPicPr>
            <a:picLocks noChangeAspect="1" noChangeArrowheads="1"/>
          </p:cNvPicPr>
          <p:nvPr/>
        </p:nvPicPr>
        <p:blipFill>
          <a:blip r:embed="rId2"/>
          <a:stretch>
            <a:fillRect/>
          </a:stretch>
        </p:blipFill>
        <p:spPr bwMode="auto">
          <a:xfrm>
            <a:off x="3125375" y="1086720"/>
            <a:ext cx="2893251" cy="4846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5CB603C2-DA2C-42F2-9918-44F152BC753A}"/>
              </a:ext>
            </a:extLst>
          </p:cNvPr>
          <p:cNvSpPr>
            <a:spLocks noGrp="1"/>
          </p:cNvSpPr>
          <p:nvPr>
            <p:ph type="body" sz="quarter" idx="39"/>
          </p:nvPr>
        </p:nvSpPr>
        <p:spPr>
          <a:xfrm>
            <a:off x="3657600" y="5986349"/>
            <a:ext cx="1828800" cy="181356"/>
          </a:xfrm>
        </p:spPr>
        <p:txBody>
          <a:bodyPr/>
          <a:lstStyle/>
          <a:p>
            <a:pPr algn="ctr"/>
            <a:r>
              <a:rPr lang="en-US" dirty="0">
                <a:solidFill>
                  <a:schemeClr val="tx1"/>
                </a:solidFill>
              </a:rPr>
              <a:t>(a) Layne Kennedy/Getty Images </a:t>
            </a:r>
          </a:p>
        </p:txBody>
      </p:sp>
      <p:sp>
        <p:nvSpPr>
          <p:cNvPr id="11" name="Text Placeholder 5">
            <a:extLst>
              <a:ext uri="{FF2B5EF4-FFF2-40B4-BE49-F238E27FC236}">
                <a16:creationId xmlns:a16="http://schemas.microsoft.com/office/drawing/2014/main" id="{8D08647C-54F7-4123-95A0-CEE912F610F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F3D241F2-BCCF-4F3A-AAC1-D90527B5FF70}"/>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20829383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A790C-FA90-41A2-8A71-E8F162284B0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Carbon Cycling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D91892D6-EC60-4A02-BCD0-53B68DF7B427}"/>
              </a:ext>
            </a:extLst>
          </p:cNvPr>
          <p:cNvSpPr>
            <a:spLocks noGrp="1"/>
          </p:cNvSpPr>
          <p:nvPr>
            <p:ph sz="quarter" idx="11"/>
          </p:nvPr>
        </p:nvSpPr>
        <p:spPr>
          <a:xfrm>
            <a:off x="0" y="6137910"/>
            <a:ext cx="1443210"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56.1</a:t>
            </a:r>
          </a:p>
        </p:txBody>
      </p:sp>
      <p:pic>
        <p:nvPicPr>
          <p:cNvPr id="10" name="Picture 3" descr="An illustration shows the carbon cycle.">
            <a:extLst>
              <a:ext uri="{FF2B5EF4-FFF2-40B4-BE49-F238E27FC236}">
                <a16:creationId xmlns:a16="http://schemas.microsoft.com/office/drawing/2014/main" id="{1CD7988B-17D5-475E-AFCE-5E147320FE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097280" y="1165734"/>
            <a:ext cx="6949440" cy="48299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 name="Text Placeholder 4">
            <a:extLst>
              <a:ext uri="{FF2B5EF4-FFF2-40B4-BE49-F238E27FC236}">
                <a16:creationId xmlns:a16="http://schemas.microsoft.com/office/drawing/2014/main" id="{D74D0347-C189-4817-A120-9CA9F29F943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1E8DA9F9-E882-4296-99AE-E68387010D3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2890620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1ECAB-3F6E-4398-8018-F3C96B7F81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Healthy Ecosystems and Biodiversity</a:t>
            </a:r>
          </a:p>
        </p:txBody>
      </p:sp>
      <p:sp>
        <p:nvSpPr>
          <p:cNvPr id="3" name="Content Placeholder 2">
            <a:extLst>
              <a:ext uri="{FF2B5EF4-FFF2-40B4-BE49-F238E27FC236}">
                <a16:creationId xmlns:a16="http://schemas.microsoft.com/office/drawing/2014/main" id="{B1E15D04-A4DD-4B99-B90A-F168B7741A6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conclusion that healthy ecosystems depend on diversity is not accepted by all ecologists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Critics question the validity and relevance: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more species are added to a plot, the greater the probability that one species will be highly productive.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Plots would have to exhibit “overyielding”.</a:t>
            </a:r>
          </a:p>
        </p:txBody>
      </p:sp>
      <p:sp>
        <p:nvSpPr>
          <p:cNvPr id="6" name="Slide Number Placeholder 3">
            <a:extLst>
              <a:ext uri="{FF2B5EF4-FFF2-40B4-BE49-F238E27FC236}">
                <a16:creationId xmlns:a16="http://schemas.microsoft.com/office/drawing/2014/main" id="{B824993C-1CC5-4E01-9CEE-C7DDBDAB6AF9}"/>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724369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CFAA3-0D93-4141-9BF6-A1640D88794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Species Richness</a:t>
            </a:r>
          </a:p>
        </p:txBody>
      </p:sp>
      <p:sp>
        <p:nvSpPr>
          <p:cNvPr id="3" name="Content Placeholder 2">
            <a:extLst>
              <a:ext uri="{FF2B5EF4-FFF2-40B4-BE49-F238E27FC236}">
                <a16:creationId xmlns:a16="http://schemas.microsoft.com/office/drawing/2014/main" id="{C5AA7A0A-D759-47BF-B3BF-C40CAB314F66}"/>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Species richness is influenced by ecosystem characteristics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Primary productivity.</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Habitat heterogeneity.</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Accommodate more species.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Climatic factors.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More species might be expected to coexist in seasonal environment.</a:t>
            </a:r>
          </a:p>
        </p:txBody>
      </p:sp>
      <p:sp>
        <p:nvSpPr>
          <p:cNvPr id="6" name="Slide Number Placeholder 3">
            <a:extLst>
              <a:ext uri="{FF2B5EF4-FFF2-40B4-BE49-F238E27FC236}">
                <a16:creationId xmlns:a16="http://schemas.microsoft.com/office/drawing/2014/main" id="{92285971-AF39-4E17-BE5A-615932F5F7DF}"/>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10602374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30199-BD8C-489E-9C8C-EC4D2F545B1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Factors Affecting Species Richness</a:t>
            </a:r>
          </a:p>
        </p:txBody>
      </p:sp>
      <p:sp>
        <p:nvSpPr>
          <p:cNvPr id="6" name="Content Placeholder 2">
            <a:extLst>
              <a:ext uri="{FF2B5EF4-FFF2-40B4-BE49-F238E27FC236}">
                <a16:creationId xmlns:a16="http://schemas.microsoft.com/office/drawing/2014/main" id="{780B1B84-9069-47AE-9677-1E4D630F6E97}"/>
              </a:ext>
            </a:extLst>
          </p:cNvPr>
          <p:cNvSpPr>
            <a:spLocks noGrp="1"/>
          </p:cNvSpPr>
          <p:nvPr>
            <p:ph sz="quarter" idx="11"/>
          </p:nvPr>
        </p:nvSpPr>
        <p:spPr>
          <a:xfrm>
            <a:off x="0" y="6137910"/>
            <a:ext cx="1597446"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56.20</a:t>
            </a:r>
          </a:p>
        </p:txBody>
      </p:sp>
      <p:pic>
        <p:nvPicPr>
          <p:cNvPr id="10" name="Picture 3" descr="Three scatter plot graphs show the factors that affect the species richness of plants, lizards, and mammals.">
            <a:extLst>
              <a:ext uri="{FF2B5EF4-FFF2-40B4-BE49-F238E27FC236}">
                <a16:creationId xmlns:a16="http://schemas.microsoft.com/office/drawing/2014/main" id="{D405A39F-D6D9-4E87-93FF-E91619541B1E}"/>
              </a:ext>
            </a:extLst>
          </p:cNvPr>
          <p:cNvPicPr>
            <a:picLocks noChangeAspect="1" noChangeArrowheads="1"/>
          </p:cNvPicPr>
          <p:nvPr/>
        </p:nvPicPr>
        <p:blipFill>
          <a:blip r:embed="rId2"/>
          <a:stretch>
            <a:fillRect/>
          </a:stretch>
        </p:blipFill>
        <p:spPr bwMode="auto">
          <a:xfrm>
            <a:off x="393130" y="2173136"/>
            <a:ext cx="8539718" cy="2332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9" name="Text Placeholder 4">
            <a:extLst>
              <a:ext uri="{FF2B5EF4-FFF2-40B4-BE49-F238E27FC236}">
                <a16:creationId xmlns:a16="http://schemas.microsoft.com/office/drawing/2014/main" id="{6208AC4E-7EA7-4AAA-8EF9-699B10A89EB6}"/>
              </a:ext>
            </a:extLst>
          </p:cNvPr>
          <p:cNvSpPr>
            <a:spLocks noGrp="1"/>
          </p:cNvSpPr>
          <p:nvPr>
            <p:ph type="body" sz="quarter" idx="40"/>
          </p:nvPr>
        </p:nvSpPr>
        <p:spPr/>
        <p:txBody>
          <a:bodyPr/>
          <a:lstStyle/>
          <a:p>
            <a:r>
              <a:rPr lang="en-US" dirty="0">
                <a:latin typeface="Arial" panose="020B0604020202020204" pitchFamily="34" charset="0"/>
                <a:ea typeface="Verdana" panose="020B0604030504040204" pitchFamily="34" charset="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2624CBAE-18E3-489D-80EA-546E5FF30AA3}"/>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37392009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5C9D8-B34E-4AC7-8A02-A80667FBAC2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Tropical Regions</a:t>
            </a:r>
          </a:p>
        </p:txBody>
      </p:sp>
      <p:sp>
        <p:nvSpPr>
          <p:cNvPr id="3" name="Content Placeholder 2">
            <a:extLst>
              <a:ext uri="{FF2B5EF4-FFF2-40B4-BE49-F238E27FC236}">
                <a16:creationId xmlns:a16="http://schemas.microsoft.com/office/drawing/2014/main" id="{D0066F02-9963-43A0-A521-68247B1996ED}"/>
              </a:ext>
            </a:extLst>
          </p:cNvPr>
          <p:cNvSpPr>
            <a:spLocks noGrp="1"/>
          </p:cNvSpPr>
          <p:nvPr>
            <p:ph sz="quarter" idx="11"/>
          </p:nvPr>
        </p:nvSpPr>
        <p:spPr/>
        <p:txBody>
          <a:bodyPr/>
          <a:lstStyle/>
          <a:p>
            <a:pPr>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Tropical regions have the highest diversity</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Species diversity cline: biogeographic gradient in number of species correlated with latitude.</a:t>
            </a:r>
          </a:p>
          <a:p>
            <a:pPr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Reported for plants and animals.</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Evolutionary age of tropical regions.</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Increased productivity.</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Stability/constancy of conditions.</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Predation.</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Spatial heterogeneity.</a:t>
            </a:r>
          </a:p>
        </p:txBody>
      </p:sp>
      <p:sp>
        <p:nvSpPr>
          <p:cNvPr id="6" name="Slide Number Placeholder 3">
            <a:extLst>
              <a:ext uri="{FF2B5EF4-FFF2-40B4-BE49-F238E27FC236}">
                <a16:creationId xmlns:a16="http://schemas.microsoft.com/office/drawing/2014/main" id="{61CA675B-75E0-41D8-AFE6-C901F1384C9D}"/>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0889164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F6B93-BFB9-4698-B2E8-7FD143FCA23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Latitudinal Gradient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EE7EFCAC-0101-4CE2-B859-CB14C2AE6189}"/>
              </a:ext>
            </a:extLst>
          </p:cNvPr>
          <p:cNvSpPr>
            <a:spLocks noGrp="1"/>
          </p:cNvSpPr>
          <p:nvPr>
            <p:ph sz="quarter" idx="11"/>
          </p:nvPr>
        </p:nvSpPr>
        <p:spPr>
          <a:xfrm>
            <a:off x="0" y="6137910"/>
            <a:ext cx="1619480"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56.21</a:t>
            </a:r>
          </a:p>
        </p:txBody>
      </p:sp>
      <p:pic>
        <p:nvPicPr>
          <p:cNvPr id="9" name="Picture 3" descr="An illustration shows a latitudinal gradient in species richness in the north and central America.">
            <a:extLst>
              <a:ext uri="{FF2B5EF4-FFF2-40B4-BE49-F238E27FC236}">
                <a16:creationId xmlns:a16="http://schemas.microsoft.com/office/drawing/2014/main" id="{CD8F881E-13A1-4F7C-917D-BB3442EEA33F}"/>
              </a:ext>
            </a:extLst>
          </p:cNvPr>
          <p:cNvPicPr>
            <a:picLocks noChangeAspect="1" noChangeArrowheads="1"/>
          </p:cNvPicPr>
          <p:nvPr/>
        </p:nvPicPr>
        <p:blipFill>
          <a:blip r:embed="rId2"/>
          <a:stretch>
            <a:fillRect/>
          </a:stretch>
        </p:blipFill>
        <p:spPr bwMode="auto">
          <a:xfrm>
            <a:off x="2319960" y="1234190"/>
            <a:ext cx="4504081" cy="47782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F3D241F2-BCCF-4F3A-AAC1-D90527B5FF70}"/>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6847340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7A5E-2E24-4DBE-B672-E9C5E5869C9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Island Biogeography</a:t>
            </a:r>
          </a:p>
        </p:txBody>
      </p:sp>
      <p:sp>
        <p:nvSpPr>
          <p:cNvPr id="3" name="Content Placeholder 2">
            <a:extLst>
              <a:ext uri="{FF2B5EF4-FFF2-40B4-BE49-F238E27FC236}">
                <a16:creationId xmlns:a16="http://schemas.microsoft.com/office/drawing/2014/main" id="{4FC4A1A5-909A-4987-B599-0A0376A553B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Robert MacArthur and Edward O. Wilson proposed that species–area relationship was a result of the effect of geographic area and isolation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Islands have a tendency to accumulate more and more species through dispersion.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Rate of colonization must decrease as the pool of potential colonizing species becomes depleted.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rate of extinction should increase with more species on an island.</a:t>
            </a:r>
          </a:p>
        </p:txBody>
      </p:sp>
      <p:sp>
        <p:nvSpPr>
          <p:cNvPr id="6" name="Slide Number Placeholder 3">
            <a:extLst>
              <a:ext uri="{FF2B5EF4-FFF2-40B4-BE49-F238E27FC236}">
                <a16:creationId xmlns:a16="http://schemas.microsoft.com/office/drawing/2014/main" id="{6C322678-3599-46E7-BD2E-AE48C9D195FF}"/>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28238602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07A5E-2E24-4DBE-B672-E9C5E5869C9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MacArthur and Wilson Equilibrium Model </a:t>
            </a:r>
          </a:p>
        </p:txBody>
      </p:sp>
      <p:sp>
        <p:nvSpPr>
          <p:cNvPr id="3" name="Content Placeholder 2">
            <a:extLst>
              <a:ext uri="{FF2B5EF4-FFF2-40B4-BE49-F238E27FC236}">
                <a16:creationId xmlns:a16="http://schemas.microsoft.com/office/drawing/2014/main" id="{4FC4A1A5-909A-4987-B599-0A0376A553BC}"/>
              </a:ext>
            </a:extLst>
          </p:cNvPr>
          <p:cNvSpPr>
            <a:spLocks noGrp="1"/>
          </p:cNvSpPr>
          <p:nvPr>
            <p:ph sz="quarter" idx="11"/>
          </p:nvPr>
        </p:nvSpPr>
        <p:spPr/>
        <p:txBody>
          <a:bodyPr/>
          <a:lstStyle/>
          <a:p>
            <a:pPr>
              <a:spcAft>
                <a:spcPts val="1200"/>
              </a:spcAft>
            </a:pPr>
            <a:r>
              <a:rPr lang="en-US" dirty="0"/>
              <a:t>At some point, extinctions and </a:t>
            </a:r>
            <a:r>
              <a:rPr lang="en-US" dirty="0" err="1"/>
              <a:t>colonizations</a:t>
            </a:r>
            <a:r>
              <a:rPr lang="en-US" dirty="0"/>
              <a:t> should be equal</a:t>
            </a:r>
          </a:p>
          <a:p>
            <a:pPr>
              <a:spcAft>
                <a:spcPts val="1200"/>
              </a:spcAft>
            </a:pPr>
            <a:r>
              <a:rPr lang="en-US" dirty="0"/>
              <a:t>MacArthur and Wilson equilibrium model</a:t>
            </a:r>
          </a:p>
          <a:p>
            <a:pPr marL="342900" indent="-342900">
              <a:buFont typeface="Arial" panose="020B0604020202020204" pitchFamily="34" charset="0"/>
              <a:buChar char="•"/>
            </a:pPr>
            <a:r>
              <a:rPr lang="en-US" dirty="0"/>
              <a:t>Island species richness is a dynamic equilibrium between colonization and extinction.</a:t>
            </a:r>
          </a:p>
          <a:p>
            <a:pPr marL="342900" indent="-342900">
              <a:buFont typeface="Arial" panose="020B0604020202020204" pitchFamily="34" charset="0"/>
              <a:buChar char="•"/>
            </a:pPr>
            <a:r>
              <a:rPr lang="en-US" dirty="0"/>
              <a:t>Island size and distance from the mainland would affect colonization and extinction.</a:t>
            </a:r>
          </a:p>
        </p:txBody>
      </p:sp>
      <p:sp>
        <p:nvSpPr>
          <p:cNvPr id="6" name="Slide Number Placeholder 3">
            <a:extLst>
              <a:ext uri="{FF2B5EF4-FFF2-40B4-BE49-F238E27FC236}">
                <a16:creationId xmlns:a16="http://schemas.microsoft.com/office/drawing/2014/main" id="{6C322678-3599-46E7-BD2E-AE48C9D195FF}"/>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34847166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AA090-F8D7-406D-A736-D02FEE13553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Field Studies</a:t>
            </a:r>
          </a:p>
        </p:txBody>
      </p:sp>
      <p:sp>
        <p:nvSpPr>
          <p:cNvPr id="3" name="Content Placeholder 2">
            <a:extLst>
              <a:ext uri="{FF2B5EF4-FFF2-40B4-BE49-F238E27FC236}">
                <a16:creationId xmlns:a16="http://schemas.microsoft.com/office/drawing/2014/main" id="{5323A161-5709-44F7-A2D4-E40AA2329E57}"/>
              </a:ext>
            </a:extLst>
          </p:cNvPr>
          <p:cNvSpPr>
            <a:spLocks noGrp="1"/>
          </p:cNvSpPr>
          <p:nvPr>
            <p:ph sz="quarter" idx="11"/>
          </p:nvPr>
        </p:nvSpPr>
        <p:spPr>
          <a:xfrm>
            <a:off x="342900" y="1276710"/>
            <a:ext cx="8458200" cy="997860"/>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Long-term experimental field studies are suggesting that the situation is more complicated than first believed</a:t>
            </a:r>
          </a:p>
        </p:txBody>
      </p:sp>
      <p:pic>
        <p:nvPicPr>
          <p:cNvPr id="7" name="Picture 3" descr="Three graphs show the equilibrium model of island biogeography.">
            <a:extLst>
              <a:ext uri="{FF2B5EF4-FFF2-40B4-BE49-F238E27FC236}">
                <a16:creationId xmlns:a16="http://schemas.microsoft.com/office/drawing/2014/main" id="{70D17D06-C5DC-4C26-A736-5E6BA94D0808}"/>
              </a:ext>
            </a:extLst>
          </p:cNvPr>
          <p:cNvPicPr>
            <a:picLocks noChangeAspect="1" noChangeArrowheads="1"/>
          </p:cNvPicPr>
          <p:nvPr/>
        </p:nvPicPr>
        <p:blipFill>
          <a:blip r:embed="rId2"/>
          <a:stretch>
            <a:fillRect/>
          </a:stretch>
        </p:blipFill>
        <p:spPr bwMode="auto">
          <a:xfrm>
            <a:off x="364472" y="2852873"/>
            <a:ext cx="8521380" cy="20950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Content Placeholder 4">
            <a:extLst>
              <a:ext uri="{FF2B5EF4-FFF2-40B4-BE49-F238E27FC236}">
                <a16:creationId xmlns:a16="http://schemas.microsoft.com/office/drawing/2014/main" id="{D222D525-558F-412D-A971-0DF015A4A6D2}"/>
              </a:ext>
            </a:extLst>
          </p:cNvPr>
          <p:cNvSpPr>
            <a:spLocks noGrp="1"/>
          </p:cNvSpPr>
          <p:nvPr>
            <p:ph sz="quarter" idx="15"/>
          </p:nvPr>
        </p:nvSpPr>
        <p:spPr>
          <a:xfrm>
            <a:off x="0" y="6137910"/>
            <a:ext cx="1696598" cy="457200"/>
          </a:xfrm>
        </p:spPr>
        <p:txBody>
          <a:bodyPr/>
          <a:lstStyle/>
          <a:p>
            <a:r>
              <a:rPr lang="en-US" sz="1800" dirty="0"/>
              <a:t>Figure 56.22</a:t>
            </a:r>
          </a:p>
        </p:txBody>
      </p:sp>
      <p:sp>
        <p:nvSpPr>
          <p:cNvPr id="6" name="Text Placeholder 5">
            <a:extLst>
              <a:ext uri="{FF2B5EF4-FFF2-40B4-BE49-F238E27FC236}">
                <a16:creationId xmlns:a16="http://schemas.microsoft.com/office/drawing/2014/main" id="{89917419-7390-49AD-B58C-7B8D681D324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9D0D2BAB-5BB3-4043-A365-A7142535EC7D}"/>
              </a:ext>
            </a:extLst>
          </p:cNvPr>
          <p:cNvSpPr>
            <a:spLocks noGrp="1"/>
          </p:cNvSpPr>
          <p:nvPr>
            <p:ph type="sldNum" sz="quarter" idx="10"/>
          </p:nvPr>
        </p:nvSpPr>
        <p:spPr>
          <a:xfrm>
            <a:off x="8647432" y="6684041"/>
            <a:ext cx="355840" cy="161396"/>
          </a:xfrm>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33184148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977C4-1E2C-4158-A74D-485DEFCEEC8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Changes in the Carbon Cycle</a:t>
            </a:r>
          </a:p>
        </p:txBody>
      </p:sp>
      <p:sp>
        <p:nvSpPr>
          <p:cNvPr id="3" name="Content Placeholder 2">
            <a:extLst>
              <a:ext uri="{FF2B5EF4-FFF2-40B4-BE49-F238E27FC236}">
                <a16:creationId xmlns:a16="http://schemas.microsoft.com/office/drawing/2014/main" id="{0ADB6BE9-ECCC-490E-ABCD-15BE71F773D8}"/>
              </a:ext>
            </a:extLst>
          </p:cNvPr>
          <p:cNvSpPr>
            <a:spLocks noGrp="1"/>
          </p:cNvSpPr>
          <p:nvPr>
            <p:ph sz="quarter" idx="11"/>
          </p:nvPr>
        </p:nvSpPr>
        <p:spPr/>
        <p:txBody>
          <a:bodyPr/>
          <a:lstStyle/>
          <a:p>
            <a:pPr lvl="0">
              <a:lnSpc>
                <a:spcPct val="110000"/>
              </a:lnSpc>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Over time, globally, the carbon cycle may proceed faster in one direction</a:t>
            </a:r>
          </a:p>
          <a:p>
            <a:pPr marL="347472" lvl="0" indent="-347472">
              <a:lnSpc>
                <a:spcPct val="110000"/>
              </a:lnSpc>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can cause large consequences if continued for many years.</a:t>
            </a:r>
          </a:p>
          <a:p>
            <a:pPr marL="347472" lvl="0" indent="-347472">
              <a:lnSpc>
                <a:spcPct val="110000"/>
              </a:lnSpc>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Earth’s present reserves of coal, and other fossil fuels were built up over geological time.</a:t>
            </a:r>
          </a:p>
          <a:p>
            <a:pPr marL="347472" lvl="0" indent="-347472">
              <a:lnSpc>
                <a:spcPct val="110000"/>
              </a:lnSpc>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 burning of fossil fuels is creating large imbalances in the carbon cycle.</a:t>
            </a:r>
          </a:p>
          <a:p>
            <a:pPr marL="347472" lvl="0" indent="-347472">
              <a:lnSpc>
                <a:spcPct val="110000"/>
              </a:lnSpc>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concentration of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 the atmosphere is going up year by year.</a:t>
            </a:r>
          </a:p>
        </p:txBody>
      </p:sp>
      <p:sp>
        <p:nvSpPr>
          <p:cNvPr id="6" name="Slide Number Placeholder 3">
            <a:extLst>
              <a:ext uri="{FF2B5EF4-FFF2-40B4-BE49-F238E27FC236}">
                <a16:creationId xmlns:a16="http://schemas.microsoft.com/office/drawing/2014/main" id="{76465810-8E18-477D-8B71-C33690F2B78C}"/>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9403582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Carbon Cycling</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carbon dioxide from the atmosphere reaches the ground through plants and animals. The carbon in dead organic matter forms the carbon in fossil fuels. The exchange between water and the atmosphere forms the dissolved carbon dioxide and forms the carbon in algae and plants. The release of methane and oxidation of methane forms the carbon dioxide in the atmosphere.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Water Cycling</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water from trees reaches the atmosphere as water vapor through transpiration. The gaseous water in the atmosphere forms the water droplet through condensation and forms the water in rivers, lakes, and groundwater through precipitation. The water in oceans evaporates and forms the gaseous water in the atmosphere.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943880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Nitrogen Cycling</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nitrogen in animal tissues forms the urea through excretion and forms the soil NH3 and NO3 negative through decomposition and microbial metabolism. The plant takes the soil and releases it into the atmosphere through the food chain. The nitrogen in the tissues of algae and plants forms the nitrogen in animal tissue, dissolved NH3 and NO3 negative. The nitrogen in the atmosphere forms the soil and dissolved NH3 and NO3 negative.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476693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Phosphorus Cycling</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phosphates in animal tissues form the soluble phosphates in the soil through decomposition and excretion. The phosphates in plant tissues form the phosphates in animal tissues, phosphates in solution, and phosphates in sediment. The soluble phosphates in soil form the phosphates in solution.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116057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Trophic Cascade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illustration shows four trophic levels and Detritivores. Trophic level 1 are primary producers such as plants. Trophic level 2 are herbivores such as plant-eating insects like a grasshopper. Trophic level 3 are Primary carnivores such as shrews. Trophic Level 4 are Secondary carnivores such as owls. Detritivores are worms such as earthworms, blowflies, and maggots.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98438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Flow of Energy</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Primary producers use only about 1 percent of solar energy to yield chemical bond energy, and the other 99 percent of solar energy is absorbed by the earth as heat. The food chain consists of primary producers, herbivores, primary carnivores, and secondary carnivores. At each step in the food chain, organisms respire and release heat energy. After death, the biomass of primary producers is utilized by detritivores. Herbivores, primary and secondary carnivores, release some chemical energy in the feces. The energy in their biomass is eaten by detritivores. Detritivores utilize the feces and dead biomass of other detritivores and release heat energy during their respiratory activities.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568299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Ecosystem Productivity</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Net primary productivity is expressed by units of grams of dry matter per square meter per year. Algal beds and reefs have the greatest NPP with 2500 units. The others are tropical rainforests with 2200, wetlands with 2000, tropical seasonal forests with 1550, estuaries with 1500, temperate evergreen forests with 1290, temperate deciduous forests with 1200, savannas with 900, boreal forests with 800, woodlands and shrublands with 750, cultivated lands with 700, temperate grasslands with 600, continental shelves with 300, lakes and streams with 250, </a:t>
            </a:r>
            <a:r>
              <a:rPr lang="en-US" sz="1600" dirty="0" err="1"/>
              <a:t>tundras</a:t>
            </a:r>
            <a:r>
              <a:rPr lang="en-US" sz="1600" dirty="0"/>
              <a:t> and alpine areas around 150, open ocean with 100, deserts and semideserts around 100, and extreme deserts around 0. Note all values are approximate. Since there are different quantities of each of these ecosystems around the world, NPP per unit area differs from the absolute worldwide NPP for the ecosystem. For example, the open ocean has relatively low NPP, but because the open ocean covers the majority of the Earth’s surface, it is responsible for the greatest absolute value of net primary production globally at over 40 times 10 to the 12th kilograms of dry matter per year. Similarly, algal beds and reefs have the greatest NPP on an area basis, yet they cover very little of the Earth’s surface area, so when aggregated across the globe, they are responsible for very little global NPP at less than 3 times 10 to the 12th kilograms of dry matter per year.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07308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Energy Flow Through Trophic Levels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flow is from the primary producers with 1000 calories leads to herbivores with 150 calories, smelt with 30 calories, trout with 6 calories, and humans with 1.2 calories.</a:t>
            </a:r>
            <a:r>
              <a:rPr lang="en-US" sz="16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400467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Example Pyramids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An ecological pyramid of productivity or energy flow has a large base of photosynthetic plankton that fix 36380 kilocalories per square meter per year. 596 kilocalories per square meter per year of herbivore productivity is supported by the primary production, and 48 kilocalories per square meter per year of primary carnivore productivity is supported. An ecological pyramid of biomass has a large base of photosynthetic plankton that constitute 807 grams of biomass per square meter. 37 grams per square meter of herbivore and 11 grams per square meter of a primary carnivore are supported by the biomass of the primary producer plankton. In an example of an inverted pyramid of biomass, there is a small base of phytoplankton that constitutes 4 grams per square meter of biomass and much larger herbivorous zooplankton and bottom fauna with 21 grams per square meter of biomass. A pyramid of numbers represents the number of individual organisms in each category and has a large base containing 4 billion photosynthetic plankton. On this base sits 11 herbivores and only 1 carnivore.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2522008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Top-Down Effects: Simple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Streams enclosures without fish had 0.4 micrograms of chlorophyll per square centimeter, while stream enclosures with trout had nearly 2 micrograms of chlorophyll per square centimeter.</a:t>
            </a:r>
            <a:r>
              <a:rPr lang="en-US" sz="1800" dirty="0"/>
              <a:t>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87691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9E3DC-0501-431E-B015-E80C59D6AA9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Availability of Water</a:t>
            </a:r>
          </a:p>
        </p:txBody>
      </p:sp>
      <p:sp>
        <p:nvSpPr>
          <p:cNvPr id="3" name="Content Placeholder 2">
            <a:extLst>
              <a:ext uri="{FF2B5EF4-FFF2-40B4-BE49-F238E27FC236}">
                <a16:creationId xmlns:a16="http://schemas.microsoft.com/office/drawing/2014/main" id="{82E98BE2-BD7B-432A-908F-05245557EE3E}"/>
              </a:ext>
            </a:extLst>
          </p:cNvPr>
          <p:cNvSpPr>
            <a:spLocks noGrp="1"/>
          </p:cNvSpPr>
          <p:nvPr>
            <p:ph sz="quarter" idx="11"/>
          </p:nvPr>
        </p:nvSpPr>
        <p:spPr/>
        <p:txBody>
          <a:bodyPr/>
          <a:lstStyle/>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All life depends on the presence of water</a:t>
            </a:r>
          </a:p>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60% of the adult human body weight is water</a:t>
            </a:r>
          </a:p>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Amount of water available determines the nature and abundance of organisms present</a:t>
            </a:r>
          </a:p>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It can be synthesized and broken down</a:t>
            </a:r>
          </a:p>
          <a:p>
            <a:pPr marL="347472" lvl="0" indent="-347472">
              <a:spcBef>
                <a:spcPts val="624"/>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Synthesized during cellular respiration.</a:t>
            </a:r>
          </a:p>
          <a:p>
            <a:pPr marL="347472" lvl="0" indent="-347472">
              <a:spcBef>
                <a:spcPts val="624"/>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Broken down during photosynthesis.</a:t>
            </a:r>
          </a:p>
        </p:txBody>
      </p:sp>
      <p:sp>
        <p:nvSpPr>
          <p:cNvPr id="6" name="Slide Number Placeholder 3">
            <a:extLst>
              <a:ext uri="{FF2B5EF4-FFF2-40B4-BE49-F238E27FC236}">
                <a16:creationId xmlns:a16="http://schemas.microsoft.com/office/drawing/2014/main" id="{CEDC65E8-47B2-4034-B010-36E4EA4A0829}"/>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6290570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Top-Down Effects: Four-Level</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stream sections where fish was excluded, the carnivorous damselfly nymph population rose, herbivorous insect populations fell, and algae populations rose. In the stream sections where fish was allowed, the carnivorous damselfly nymph population fell, herbivorous insect populations exploded, and algae populations fell.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071993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Trophic Cascade: Two States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population size from low to high. The x-axis shows the sea otters, sea urchins, and kelp. The first and second graph shows the high bar on sea urchin and kelp.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4411553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Model and Study of Bottom-Up Effects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biomass of carnivores, herbivores, and primary producers from low to high. The x-axis shows the primary productivity from low to high. The graph shows the sections. The first graph shows a diagonal line in the last section. The second graph shows the diagonal in the second section and a stable line in the third section. The third graph shows a diagonal line in the first and third sections and a stable line in the second section. </a:t>
            </a:r>
          </a:p>
          <a:p>
            <a:r>
              <a:rPr lang="en-US" dirty="0"/>
              <a:t>The y-axis shows the biomass of carnivores, herbivores, and primary producers biomass from 0 to 10. The x-axis shows the intensity of illumination from 0 to 1500. The first graph shows a diagonal line from (0,0.3) to (1500,0.8). The second graph shows a line from (0,0.4) to (1500,0.8). The third graph shows a diagonal line from (0,2) to (1500,10). Points lie scattered around the lines in all three graphs. Note all values are approximate.</a:t>
            </a:r>
            <a:r>
              <a:rPr lang="en-US" sz="14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8304614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Ecosystem Stability</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Researchers hypothesized that the rate of successful invasion would be lower in communities with greater richness. To test this, they added seeds from the same number of nonnative plants to experimental plants that differed in their number of plant species. The researchers documented much variability but found a negative relationship between the number of invading species and the number of species originally in their plots. More species-rich plots, on average, were invaded by fewer species.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1476082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Factors Affecting Species Richness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first graph, the y-axis shows the plant species richness from 0 to 30. The x-axis shows the primary productivity from 0 to 400. The graph shows a peak at (200,25). In the second graph, the y-axis shows the number of lizard species from 4 to 10. The x-axis shows the plant structural complexity from 0 to 0.8. The graph shows a diagonal line from (0,4) to (0.8,10). In the third graph, the y-axis shows the number of mammals species from 0 to 150. The x-axis shows a temperature range from 0 to 25. The graph shows a declining curve from (4,150) to (25,40). Note all points are approximate.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393752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Field Studies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first graph, the y-axis shows the rate, and the x-axis shows the number of species. The graph shows an x-shaped line with the colonization rate of new species and the extinction rate of island species. In the second graph, the y-axis shows the colonization rate, and the x-axis shows the number of species. The graph shows islands near the mainland, an island far from the mainland, a small island, and a large island. In the third scatterplot graph, the y-axis shows the number of bird species from 0 to 100, and the x-axis shows island size from 10 to 100,000. Bird species more than 3200 km from New Guinea show no species at 40 km square and 20 at 11000 km square. Bird species 800 to 3200 km from New Guinea show 10 species at 100 km square and 90 species at 11000 km square. Bird species less than 800 km from New Guinea show 100 species at 1000 km square and 900 at 150000 km square. Note all values are approximate.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651423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5F482-24BC-4361-A9EF-78FC4465E3F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Basic Water Cycle</a:t>
            </a:r>
          </a:p>
        </p:txBody>
      </p:sp>
      <p:sp>
        <p:nvSpPr>
          <p:cNvPr id="3" name="Content Placeholder 2">
            <a:extLst>
              <a:ext uri="{FF2B5EF4-FFF2-40B4-BE49-F238E27FC236}">
                <a16:creationId xmlns:a16="http://schemas.microsoft.com/office/drawing/2014/main" id="{59002DDF-0CA8-46B7-927E-63C701DB5091}"/>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Liquid water from the Earth’s surface evaporates into the atmosphere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Occurs directly from the surfaces of oceans, lakes, and rivers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Terrestrial ecosystems: 90% of evaporation is through plants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in the atmosphere is a gas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Cools and falls to the surface as precipitation</a:t>
            </a:r>
          </a:p>
        </p:txBody>
      </p:sp>
      <p:sp>
        <p:nvSpPr>
          <p:cNvPr id="6" name="Slide Number Placeholder 3">
            <a:extLst>
              <a:ext uri="{FF2B5EF4-FFF2-40B4-BE49-F238E27FC236}">
                <a16:creationId xmlns:a16="http://schemas.microsoft.com/office/drawing/2014/main" id="{10F29CF7-B9DC-4643-A3CE-75F48E339AE9}"/>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595972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F9DE7-C377-449E-AE22-F5690CE0474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Water Cycling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F1CF5814-8D0B-44DD-A3B2-F245B5B2A616}"/>
              </a:ext>
            </a:extLst>
          </p:cNvPr>
          <p:cNvSpPr>
            <a:spLocks noGrp="1"/>
          </p:cNvSpPr>
          <p:nvPr>
            <p:ph sz="quarter" idx="11"/>
          </p:nvPr>
        </p:nvSpPr>
        <p:spPr>
          <a:xfrm>
            <a:off x="0" y="6137910"/>
            <a:ext cx="1410159" cy="457200"/>
          </a:xfrm>
        </p:spPr>
        <p:txBody>
          <a:bodyPr/>
          <a:lstStyle/>
          <a:p>
            <a:pPr lvl="0">
              <a:spcBef>
                <a:spcPct val="20000"/>
              </a:spcBef>
              <a:spcAft>
                <a:spcPts val="0"/>
              </a:spcAft>
              <a:buClr>
                <a:srgbClr val="003B48"/>
              </a:buClr>
            </a:pPr>
            <a:r>
              <a:rPr lang="en-US" altLang="en-US" sz="1800" dirty="0">
                <a:solidFill>
                  <a:srgbClr val="000000"/>
                </a:solidFill>
                <a:latin typeface="Arial" panose="020B0604020202020204" pitchFamily="34" charset="0"/>
                <a:ea typeface="Microsoft YaHei" panose="020B0503020204020204" pitchFamily="34" charset="-122"/>
              </a:rPr>
              <a:t>Figure 56.2</a:t>
            </a:r>
          </a:p>
        </p:txBody>
      </p:sp>
      <p:pic>
        <p:nvPicPr>
          <p:cNvPr id="10" name="Picture 3" descr="An illustration shows the water cycle.">
            <a:extLst>
              <a:ext uri="{FF2B5EF4-FFF2-40B4-BE49-F238E27FC236}">
                <a16:creationId xmlns:a16="http://schemas.microsoft.com/office/drawing/2014/main" id="{924BBD8A-A31A-42DE-B3D4-5C803707E5A1}"/>
              </a:ext>
            </a:extLst>
          </p:cNvPr>
          <p:cNvPicPr>
            <a:picLocks noChangeAspect="1" noChangeArrowheads="1"/>
          </p:cNvPicPr>
          <p:nvPr/>
        </p:nvPicPr>
        <p:blipFill rotWithShape="1">
          <a:blip r:embed="rId2"/>
          <a:srcRect l="6923" t="11571" r="6450" b="12182"/>
          <a:stretch/>
        </p:blipFill>
        <p:spPr bwMode="auto">
          <a:xfrm>
            <a:off x="548640" y="1143048"/>
            <a:ext cx="8046720" cy="49243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32BA3B4C-32B0-4438-AC4A-E9BB34AD828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5982DD62-2445-4712-B709-1D799DDC5A12}"/>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59299056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5108</TotalTime>
  <Words>4085</Words>
  <Application>Microsoft Office PowerPoint</Application>
  <PresentationFormat>On-screen Show (4:3)</PresentationFormat>
  <Paragraphs>415</Paragraphs>
  <Slides>75</Slides>
  <Notes>1</Notes>
  <HiddenSlides>17</HiddenSlides>
  <MMClips>0</MMClips>
  <ScaleCrop>false</ScaleCrop>
  <HeadingPairs>
    <vt:vector size="8" baseType="variant">
      <vt:variant>
        <vt:lpstr>Fonts Used</vt:lpstr>
      </vt:variant>
      <vt:variant>
        <vt:i4>6</vt:i4>
      </vt:variant>
      <vt:variant>
        <vt:lpstr>Theme</vt:lpstr>
      </vt:variant>
      <vt:variant>
        <vt:i4>6</vt:i4>
      </vt:variant>
      <vt:variant>
        <vt:lpstr>Embedded OLE Servers</vt:lpstr>
      </vt:variant>
      <vt:variant>
        <vt:i4>1</vt:i4>
      </vt:variant>
      <vt:variant>
        <vt:lpstr>Slide Titles</vt:lpstr>
      </vt:variant>
      <vt:variant>
        <vt:i4>75</vt:i4>
      </vt:variant>
    </vt:vector>
  </HeadingPairs>
  <TitlesOfParts>
    <vt:vector size="88" baseType="lpstr">
      <vt:lpstr>Microsoft YaHei</vt:lpstr>
      <vt:lpstr>ＭＳ Ｐゴシック</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56</vt:lpstr>
      <vt:lpstr>Lecture Outline</vt:lpstr>
      <vt:lpstr>Ecosystems and Biogeochemical Cycles</vt:lpstr>
      <vt:lpstr>Carbon Cycle</vt:lpstr>
      <vt:lpstr>Carbon Cycling</vt:lpstr>
      <vt:lpstr>Changes in the Carbon Cycle</vt:lpstr>
      <vt:lpstr>Availability of Water</vt:lpstr>
      <vt:lpstr>Basic Water Cycle</vt:lpstr>
      <vt:lpstr>Water Cycling</vt:lpstr>
      <vt:lpstr>Groundwater</vt:lpstr>
      <vt:lpstr>Changes in Water Supply</vt:lpstr>
      <vt:lpstr>Deforestation</vt:lpstr>
      <vt:lpstr>Nitrogen Cycle</vt:lpstr>
      <vt:lpstr>Nitrogen Fixation</vt:lpstr>
      <vt:lpstr>Nitrogen Cycling</vt:lpstr>
      <vt:lpstr>Phosphorus</vt:lpstr>
      <vt:lpstr>Phosphorus Cycling</vt:lpstr>
      <vt:lpstr>Limiting Nutrient</vt:lpstr>
      <vt:lpstr>Iron as a Limiting Nutrient</vt:lpstr>
      <vt:lpstr>Saharan Dust and Pacific Algae</vt:lpstr>
      <vt:lpstr>Hubbard Brook Experiment</vt:lpstr>
      <vt:lpstr>Results from the Hubbard Brook Experiment</vt:lpstr>
      <vt:lpstr>First Law of Thermodynamics</vt:lpstr>
      <vt:lpstr>Second Law of Thermodynamics</vt:lpstr>
      <vt:lpstr>Incoming and Outgoing Energy</vt:lpstr>
      <vt:lpstr>Trophic Levels</vt:lpstr>
      <vt:lpstr>Producers and Consumers</vt:lpstr>
      <vt:lpstr>Trophic Cascade</vt:lpstr>
      <vt:lpstr>Productivity</vt:lpstr>
      <vt:lpstr>G P P and N P P</vt:lpstr>
      <vt:lpstr>Processing Energy</vt:lpstr>
      <vt:lpstr>Fate of Ingested Energy</vt:lpstr>
      <vt:lpstr>Loss of Chemical-Bond Energy</vt:lpstr>
      <vt:lpstr>Available Chemical Bond Energy</vt:lpstr>
      <vt:lpstr>Flow of Energy</vt:lpstr>
      <vt:lpstr>Ecosystem Productivity</vt:lpstr>
      <vt:lpstr>Limits on Top Carnivores</vt:lpstr>
      <vt:lpstr>Energy Flow Through Trophic Levels</vt:lpstr>
      <vt:lpstr>Ecological Pyramids</vt:lpstr>
      <vt:lpstr>Example Pyramids</vt:lpstr>
      <vt:lpstr>Trophic-level interactions</vt:lpstr>
      <vt:lpstr>Top-Down Effects: Simple</vt:lpstr>
      <vt:lpstr>Top-Down Effects: Four-Level</vt:lpstr>
      <vt:lpstr>Trophic Cascade: Two States</vt:lpstr>
      <vt:lpstr>Human Removal of Carnivores</vt:lpstr>
      <vt:lpstr>Bottom-Up Effects</vt:lpstr>
      <vt:lpstr>Model and Study of Bottom-Up Effects</vt:lpstr>
      <vt:lpstr>Biodiversity and Stability</vt:lpstr>
      <vt:lpstr>Ecosystem Stability</vt:lpstr>
      <vt:lpstr>Healthy Ecosystems and Biodiversity</vt:lpstr>
      <vt:lpstr>Species Richness</vt:lpstr>
      <vt:lpstr>Factors Affecting Species Richness</vt:lpstr>
      <vt:lpstr>Tropical Regions</vt:lpstr>
      <vt:lpstr>Latitudinal Gradient</vt:lpstr>
      <vt:lpstr>Island Biogeography</vt:lpstr>
      <vt:lpstr>MacArthur and Wilson Equilibrium Model </vt:lpstr>
      <vt:lpstr>Field Studies</vt:lpstr>
      <vt:lpstr>End of Main Content</vt:lpstr>
      <vt:lpstr>Accessibility Content: Text Alternatives for Images</vt:lpstr>
      <vt:lpstr>Carbon Cycling - Text Alternative</vt:lpstr>
      <vt:lpstr>Water Cycling - Text Alternative</vt:lpstr>
      <vt:lpstr>Nitrogen Cycling - Text Alternative</vt:lpstr>
      <vt:lpstr>Phosphorus Cycling - Text Alternative</vt:lpstr>
      <vt:lpstr>Trophic Cascade - Text Alternative</vt:lpstr>
      <vt:lpstr>Flow of Energy - Text Alternative</vt:lpstr>
      <vt:lpstr>Ecosystem Productivity - Text Alternative</vt:lpstr>
      <vt:lpstr>Energy Flow Through Trophic Levels - Text Alternative</vt:lpstr>
      <vt:lpstr>Example Pyramids - Text Alternative</vt:lpstr>
      <vt:lpstr>Top-Down Effects: Simple - Text Alternative</vt:lpstr>
      <vt:lpstr>Top-Down Effects: Four-Level - Text Alternative</vt:lpstr>
      <vt:lpstr>Trophic Cascade: Two States - Text Alternative</vt:lpstr>
      <vt:lpstr>Model and Study of Bottom-Up Effects - Text Alternative</vt:lpstr>
      <vt:lpstr>Ecosystem Stability - Text Alternative</vt:lpstr>
      <vt:lpstr>Factors Affecting Species Richness - Text Alternative</vt:lpstr>
      <vt:lpstr>Field Studies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56: Dynamics of Ecosystems</dc:subject>
  <dc:creator>Raven, Johnson, Mason, Losos, Duncan</dc:creator>
  <cp:keywords>Accessible PPT</cp:keywords>
  <cp:lastModifiedBy>Krishna Makhloga</cp:lastModifiedBy>
  <cp:revision>980</cp:revision>
  <dcterms:created xsi:type="dcterms:W3CDTF">2019-07-27T05:34:11Z</dcterms:created>
  <dcterms:modified xsi:type="dcterms:W3CDTF">2022-05-05T12:05:08Z</dcterms:modified>
</cp:coreProperties>
</file>