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5"/>
  </p:notesMasterIdLst>
  <p:sldIdLst>
    <p:sldId id="406" r:id="rId7"/>
    <p:sldId id="407" r:id="rId8"/>
    <p:sldId id="310" r:id="rId9"/>
    <p:sldId id="311" r:id="rId10"/>
    <p:sldId id="408" r:id="rId11"/>
    <p:sldId id="414" r:id="rId12"/>
    <p:sldId id="313" r:id="rId13"/>
    <p:sldId id="314" r:id="rId14"/>
    <p:sldId id="410" r:id="rId15"/>
    <p:sldId id="411" r:id="rId16"/>
    <p:sldId id="317" r:id="rId17"/>
    <p:sldId id="412" r:id="rId18"/>
    <p:sldId id="457" r:id="rId19"/>
    <p:sldId id="415" r:id="rId20"/>
    <p:sldId id="416" r:id="rId21"/>
    <p:sldId id="320" r:id="rId22"/>
    <p:sldId id="321" r:id="rId23"/>
    <p:sldId id="417" r:id="rId24"/>
    <p:sldId id="418" r:id="rId25"/>
    <p:sldId id="419" r:id="rId26"/>
    <p:sldId id="420" r:id="rId27"/>
    <p:sldId id="326" r:id="rId28"/>
    <p:sldId id="327" r:id="rId29"/>
    <p:sldId id="328" r:id="rId30"/>
    <p:sldId id="421" r:id="rId31"/>
    <p:sldId id="330" r:id="rId32"/>
    <p:sldId id="331" r:id="rId33"/>
    <p:sldId id="422" r:id="rId34"/>
    <p:sldId id="333" r:id="rId35"/>
    <p:sldId id="423" r:id="rId36"/>
    <p:sldId id="424" r:id="rId37"/>
    <p:sldId id="425" r:id="rId38"/>
    <p:sldId id="426" r:id="rId39"/>
    <p:sldId id="427" r:id="rId40"/>
    <p:sldId id="453" r:id="rId41"/>
    <p:sldId id="338" r:id="rId42"/>
    <p:sldId id="339" r:id="rId43"/>
    <p:sldId id="454" r:id="rId44"/>
    <p:sldId id="341" r:id="rId45"/>
    <p:sldId id="342" r:id="rId46"/>
    <p:sldId id="343" r:id="rId47"/>
    <p:sldId id="431" r:id="rId48"/>
    <p:sldId id="345" r:id="rId49"/>
    <p:sldId id="346" r:id="rId50"/>
    <p:sldId id="347" r:id="rId51"/>
    <p:sldId id="432" r:id="rId52"/>
    <p:sldId id="433" r:id="rId53"/>
    <p:sldId id="434" r:id="rId54"/>
    <p:sldId id="350" r:id="rId55"/>
    <p:sldId id="351" r:id="rId56"/>
    <p:sldId id="455" r:id="rId57"/>
    <p:sldId id="353" r:id="rId58"/>
    <p:sldId id="436" r:id="rId59"/>
    <p:sldId id="355" r:id="rId60"/>
    <p:sldId id="356" r:id="rId61"/>
    <p:sldId id="357" r:id="rId62"/>
    <p:sldId id="358" r:id="rId63"/>
    <p:sldId id="437" r:id="rId64"/>
    <p:sldId id="438" r:id="rId65"/>
    <p:sldId id="361" r:id="rId66"/>
    <p:sldId id="362" r:id="rId67"/>
    <p:sldId id="363" r:id="rId68"/>
    <p:sldId id="364" r:id="rId69"/>
    <p:sldId id="439" r:id="rId70"/>
    <p:sldId id="366" r:id="rId71"/>
    <p:sldId id="440" r:id="rId72"/>
    <p:sldId id="368" r:id="rId73"/>
    <p:sldId id="369" r:id="rId74"/>
    <p:sldId id="441" r:id="rId75"/>
    <p:sldId id="371" r:id="rId76"/>
    <p:sldId id="442" r:id="rId77"/>
    <p:sldId id="373" r:id="rId78"/>
    <p:sldId id="374" r:id="rId79"/>
    <p:sldId id="375" r:id="rId80"/>
    <p:sldId id="456" r:id="rId81"/>
    <p:sldId id="377" r:id="rId82"/>
    <p:sldId id="378" r:id="rId83"/>
    <p:sldId id="444" r:id="rId84"/>
    <p:sldId id="380" r:id="rId85"/>
    <p:sldId id="381" r:id="rId86"/>
    <p:sldId id="382" r:id="rId87"/>
    <p:sldId id="383" r:id="rId88"/>
    <p:sldId id="384" r:id="rId89"/>
    <p:sldId id="303" r:id="rId90"/>
    <p:sldId id="289" r:id="rId91"/>
    <p:sldId id="458" r:id="rId92"/>
    <p:sldId id="264" r:id="rId93"/>
    <p:sldId id="459" r:id="rId94"/>
    <p:sldId id="445" r:id="rId95"/>
    <p:sldId id="460" r:id="rId96"/>
    <p:sldId id="446" r:id="rId97"/>
    <p:sldId id="447" r:id="rId98"/>
    <p:sldId id="461" r:id="rId99"/>
    <p:sldId id="448" r:id="rId100"/>
    <p:sldId id="449" r:id="rId101"/>
    <p:sldId id="452" r:id="rId102"/>
    <p:sldId id="450" r:id="rId103"/>
    <p:sldId id="451"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07"/>
            <p14:sldId id="310"/>
            <p14:sldId id="311"/>
            <p14:sldId id="408"/>
            <p14:sldId id="414"/>
            <p14:sldId id="313"/>
            <p14:sldId id="314"/>
            <p14:sldId id="410"/>
            <p14:sldId id="411"/>
            <p14:sldId id="317"/>
            <p14:sldId id="412"/>
            <p14:sldId id="457"/>
            <p14:sldId id="415"/>
            <p14:sldId id="416"/>
            <p14:sldId id="320"/>
            <p14:sldId id="321"/>
            <p14:sldId id="417"/>
            <p14:sldId id="418"/>
            <p14:sldId id="419"/>
            <p14:sldId id="420"/>
            <p14:sldId id="326"/>
            <p14:sldId id="327"/>
            <p14:sldId id="328"/>
            <p14:sldId id="421"/>
            <p14:sldId id="330"/>
            <p14:sldId id="331"/>
            <p14:sldId id="422"/>
            <p14:sldId id="333"/>
            <p14:sldId id="423"/>
            <p14:sldId id="424"/>
            <p14:sldId id="425"/>
            <p14:sldId id="426"/>
            <p14:sldId id="427"/>
            <p14:sldId id="453"/>
            <p14:sldId id="338"/>
            <p14:sldId id="339"/>
            <p14:sldId id="454"/>
            <p14:sldId id="341"/>
            <p14:sldId id="342"/>
            <p14:sldId id="343"/>
            <p14:sldId id="431"/>
            <p14:sldId id="345"/>
            <p14:sldId id="346"/>
            <p14:sldId id="347"/>
            <p14:sldId id="432"/>
            <p14:sldId id="433"/>
            <p14:sldId id="434"/>
            <p14:sldId id="350"/>
            <p14:sldId id="351"/>
            <p14:sldId id="455"/>
            <p14:sldId id="353"/>
            <p14:sldId id="436"/>
            <p14:sldId id="355"/>
            <p14:sldId id="356"/>
            <p14:sldId id="357"/>
            <p14:sldId id="358"/>
            <p14:sldId id="437"/>
            <p14:sldId id="438"/>
            <p14:sldId id="361"/>
            <p14:sldId id="362"/>
            <p14:sldId id="363"/>
            <p14:sldId id="364"/>
            <p14:sldId id="439"/>
            <p14:sldId id="366"/>
            <p14:sldId id="440"/>
            <p14:sldId id="368"/>
            <p14:sldId id="369"/>
            <p14:sldId id="441"/>
            <p14:sldId id="371"/>
            <p14:sldId id="442"/>
            <p14:sldId id="373"/>
            <p14:sldId id="374"/>
            <p14:sldId id="375"/>
            <p14:sldId id="456"/>
            <p14:sldId id="377"/>
            <p14:sldId id="378"/>
            <p14:sldId id="444"/>
            <p14:sldId id="380"/>
            <p14:sldId id="381"/>
            <p14:sldId id="382"/>
            <p14:sldId id="383"/>
            <p14:sldId id="384"/>
            <p14:sldId id="303"/>
          </p14:sldIdLst>
        </p14:section>
        <p14:section name="Appendix: Image Descriptions for Unsighted Students" id="{07080632-B756-45AF-BBF3-52DB3854CA65}">
          <p14:sldIdLst>
            <p14:sldId id="289"/>
            <p14:sldId id="458"/>
            <p14:sldId id="264"/>
            <p14:sldId id="459"/>
            <p14:sldId id="445"/>
            <p14:sldId id="460"/>
            <p14:sldId id="446"/>
            <p14:sldId id="447"/>
            <p14:sldId id="461"/>
            <p14:sldId id="448"/>
            <p14:sldId id="449"/>
            <p14:sldId id="452"/>
            <p14:sldId id="450"/>
            <p14:sldId id="45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58" autoAdjust="0"/>
    <p:restoredTop sz="93185" autoAdjust="0"/>
  </p:normalViewPr>
  <p:slideViewPr>
    <p:cSldViewPr snapToGrid="0" showGuides="1">
      <p:cViewPr varScale="1">
        <p:scale>
          <a:sx n="84" d="100"/>
          <a:sy n="84" d="100"/>
        </p:scale>
        <p:origin x="990" y="90"/>
      </p:cViewPr>
      <p:guideLst>
        <p:guide pos="3264"/>
        <p:guide orient="horz" pos="2256"/>
        <p:guide pos="5640"/>
      </p:guideLst>
    </p:cSldViewPr>
  </p:slideViewPr>
  <p:outlineViewPr>
    <p:cViewPr>
      <p:scale>
        <a:sx n="33" d="100"/>
        <a:sy n="33" d="100"/>
      </p:scale>
      <p:origin x="0" y="-518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98</a:t>
            </a:fld>
            <a:endParaRPr lang="en-US"/>
          </a:p>
        </p:txBody>
      </p:sp>
    </p:spTree>
    <p:extLst>
      <p:ext uri="{BB962C8B-B14F-4D97-AF65-F5344CB8AC3E}">
        <p14:creationId xmlns:p14="http://schemas.microsoft.com/office/powerpoint/2010/main" val="1120374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3.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26.jpg"/><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8.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slide" Target="slide8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0.xml"/><Relationship Id="rId4" Type="http://schemas.openxmlformats.org/officeDocument/2006/relationships/slide" Target="slide9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31.jpg"/><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32.jpg"/><Relationship Id="rId1" Type="http://schemas.openxmlformats.org/officeDocument/2006/relationships/slideLayout" Target="../slideLayouts/slideLayout11.xml"/><Relationship Id="rId4" Type="http://schemas.openxmlformats.org/officeDocument/2006/relationships/slide" Target="slide8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slide" Target="slide64.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 Target="slide66.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57</a:t>
            </a:r>
            <a:endParaRPr lang="en-US" dirty="0">
              <a:latin typeface="+mj-lt"/>
            </a:endParaRP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3" name="Subtitle 3">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Biosphere and Human Impacts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Global Patterns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6" name="Content Placeholder 2">
            <a:extLst>
              <a:ext uri="{FF2B5EF4-FFF2-40B4-BE49-F238E27FC236}">
                <a16:creationId xmlns:a16="http://schemas.microsoft.com/office/drawing/2014/main" id="{A28C0436-06C3-479B-AA20-6B6D8A553E6F}"/>
              </a:ext>
            </a:extLst>
          </p:cNvPr>
          <p:cNvSpPr>
            <a:spLocks noGrp="1"/>
          </p:cNvSpPr>
          <p:nvPr>
            <p:ph sz="quarter" idx="11"/>
          </p:nvPr>
        </p:nvSpPr>
        <p:spPr>
          <a:xfrm>
            <a:off x="262890" y="6139724"/>
            <a:ext cx="1500414" cy="393702"/>
          </a:xfrm>
        </p:spPr>
        <p:txBody>
          <a:bodyPr/>
          <a:lstStyle/>
          <a:p>
            <a:r>
              <a:rPr lang="en-US" altLang="en-US" sz="1800" dirty="0">
                <a:ea typeface="Microsoft YaHei" panose="020B0503020204020204" pitchFamily="34" charset="-122"/>
              </a:rPr>
              <a:t>Figure 57.3</a:t>
            </a:r>
            <a:endParaRPr lang="en-US" sz="1800" dirty="0"/>
          </a:p>
        </p:txBody>
      </p:sp>
      <p:pic>
        <p:nvPicPr>
          <p:cNvPr id="10" name="Picture 3" descr="An illustration shows the global patterns of atmospheric circulation.">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096910" y="1150938"/>
            <a:ext cx="4950181"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4">
            <a:extLst>
              <a:ext uri="{FF2B5EF4-FFF2-40B4-BE49-F238E27FC236}">
                <a16:creationId xmlns:a16="http://schemas.microsoft.com/office/drawing/2014/main" id="{D160E066-DF0B-49B1-8DF8-ABF25BC2B5B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91974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019A7-1766-41B7-A185-4333C9419E9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Coriolis Effect</a:t>
            </a:r>
          </a:p>
        </p:txBody>
      </p:sp>
      <p:sp>
        <p:nvSpPr>
          <p:cNvPr id="3" name="Content Placeholder 2">
            <a:extLst>
              <a:ext uri="{FF2B5EF4-FFF2-40B4-BE49-F238E27FC236}">
                <a16:creationId xmlns:a16="http://schemas.microsoft.com/office/drawing/2014/main" id="{43D01041-D70D-4E78-81B9-1BEC6C003D95}"/>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Coriolis effect: the curvature of the paths of the winds due to Earth’s rotation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Northern hemisphere: counterclockwise – winds curve to the right of their direction of motion.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Southern hemisphere: clockwise –winds curve to the left; blow westward as well as toward the equator.</a:t>
            </a:r>
          </a:p>
        </p:txBody>
      </p:sp>
      <p:sp>
        <p:nvSpPr>
          <p:cNvPr id="6" name="Slide Number Placeholder 3">
            <a:extLst>
              <a:ext uri="{FF2B5EF4-FFF2-40B4-BE49-F238E27FC236}">
                <a16:creationId xmlns:a16="http://schemas.microsoft.com/office/drawing/2014/main" id="{7727E222-3572-4004-92B8-BAD30C77EA82}"/>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839688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Ocean Circulation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of the world map with the ocean circulation depicted on it.">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585842" y="1314673"/>
            <a:ext cx="7972316" cy="412852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1"/>
          </p:nvPr>
        </p:nvSpPr>
        <p:spPr>
          <a:xfrm>
            <a:off x="342900" y="6108215"/>
            <a:ext cx="1554480" cy="365760"/>
          </a:xfrm>
        </p:spPr>
        <p:txBody>
          <a:bodyPr/>
          <a:lstStyle/>
          <a:p>
            <a:r>
              <a:rPr lang="en-US" altLang="en-US" sz="1800" dirty="0">
                <a:ea typeface="Microsoft YaHei" panose="020B0503020204020204" pitchFamily="34" charset="-122"/>
              </a:rPr>
              <a:t>Figure 57.4</a:t>
            </a:r>
            <a:endParaRPr lang="en-US" sz="1800" dirty="0"/>
          </a:p>
        </p:txBody>
      </p:sp>
      <p:sp>
        <p:nvSpPr>
          <p:cNvPr id="4" name="Text Placeholder 4">
            <a:extLst>
              <a:ext uri="{FF2B5EF4-FFF2-40B4-BE49-F238E27FC236}">
                <a16:creationId xmlns:a16="http://schemas.microsoft.com/office/drawing/2014/main" id="{8ADD11AC-B0C7-4279-9792-31642C45A9F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465698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Regional and Local Effects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10"/>
            <a:ext cx="4533661" cy="3513004"/>
          </a:xfrm>
        </p:spPr>
        <p:txBody>
          <a:bodyPr/>
          <a:lstStyle/>
          <a:p>
            <a:pPr>
              <a:spcAft>
                <a:spcPts val="1200"/>
              </a:spcAft>
            </a:pPr>
            <a:r>
              <a:rPr lang="en-US" dirty="0"/>
              <a:t>Regional and local differences affect terrestrial ecosystems</a:t>
            </a:r>
          </a:p>
          <a:p>
            <a:pPr>
              <a:spcAft>
                <a:spcPts val="1200"/>
              </a:spcAft>
            </a:pPr>
            <a:r>
              <a:rPr lang="en-US" dirty="0"/>
              <a:t>Rain shadows</a:t>
            </a:r>
          </a:p>
          <a:p>
            <a:pPr marL="342900" indent="-342900">
              <a:buFont typeface="Arial" panose="020B0604020202020204" pitchFamily="34" charset="0"/>
              <a:buChar char="•"/>
            </a:pPr>
            <a:r>
              <a:rPr lang="en-US" dirty="0"/>
              <a:t>Rain falls as air rises.</a:t>
            </a:r>
          </a:p>
          <a:p>
            <a:pPr marL="342900" indent="-342900">
              <a:buFont typeface="Arial" panose="020B0604020202020204" pitchFamily="34" charset="0"/>
              <a:buChar char="•"/>
            </a:pPr>
            <a:r>
              <a:rPr lang="en-US" dirty="0"/>
              <a:t>Remains dry on the leeward side of the mountain.</a:t>
            </a:r>
          </a:p>
        </p:txBody>
      </p:sp>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342900" y="5793673"/>
            <a:ext cx="1398814" cy="457373"/>
          </a:xfrm>
        </p:spPr>
        <p:txBody>
          <a:bodyPr/>
          <a:lstStyle/>
          <a:p>
            <a:r>
              <a:rPr lang="en-US" altLang="en-US" sz="1800" dirty="0">
                <a:ea typeface="Microsoft YaHei" panose="020B0503020204020204" pitchFamily="34" charset="-122"/>
              </a:rPr>
              <a:t>Figure 57.5</a:t>
            </a:r>
            <a:endParaRPr lang="en-US" sz="1800" dirty="0"/>
          </a:p>
        </p:txBody>
      </p:sp>
      <p:pic>
        <p:nvPicPr>
          <p:cNvPr id="10" name="Picture 4" descr="An illustration shows the effect of the rain shadow in California.">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4876561" y="1405658"/>
            <a:ext cx="3964797" cy="4204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5">
            <a:extLst>
              <a:ext uri="{FF2B5EF4-FFF2-40B4-BE49-F238E27FC236}">
                <a16:creationId xmlns:a16="http://schemas.microsoft.com/office/drawing/2014/main" id="{6039A72D-277A-49EB-9692-26733249E08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21478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075F6-DDF2-4778-A5D8-50DD3D1CB7B8}"/>
              </a:ext>
            </a:extLst>
          </p:cNvPr>
          <p:cNvSpPr>
            <a:spLocks noGrp="1"/>
          </p:cNvSpPr>
          <p:nvPr>
            <p:ph type="title"/>
          </p:nvPr>
        </p:nvSpPr>
        <p:spPr/>
        <p:txBody>
          <a:bodyPr/>
          <a:lstStyle/>
          <a:p>
            <a:r>
              <a:rPr lang="en-US" dirty="0"/>
              <a:t>Monsoons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8BDC88F-18B2-478C-94CD-8A609AED72D0}"/>
              </a:ext>
            </a:extLst>
          </p:cNvPr>
          <p:cNvSpPr>
            <a:spLocks noGrp="1"/>
          </p:cNvSpPr>
          <p:nvPr>
            <p:ph sz="quarter" idx="11"/>
          </p:nvPr>
        </p:nvSpPr>
        <p:spPr/>
        <p:txBody>
          <a:bodyPr/>
          <a:lstStyle/>
          <a:p>
            <a:pPr>
              <a:spcBef>
                <a:spcPts val="600"/>
              </a:spcBef>
              <a:spcAft>
                <a:spcPts val="1200"/>
              </a:spcAft>
            </a:pPr>
            <a:r>
              <a:rPr lang="en-US" dirty="0"/>
              <a:t>Monsoons – seasonally shifting winds</a:t>
            </a:r>
          </a:p>
          <a:p>
            <a:pPr marL="342900" indent="-342900">
              <a:spcBef>
                <a:spcPts val="600"/>
              </a:spcBef>
              <a:spcAft>
                <a:spcPts val="1200"/>
              </a:spcAft>
              <a:buFont typeface="Arial" panose="020B0604020202020204" pitchFamily="34" charset="0"/>
              <a:buChar char="•"/>
            </a:pPr>
            <a:r>
              <a:rPr lang="en-US" dirty="0"/>
              <a:t>Asia is so huge that heating and cooling of its surface causes massive regional shifts in wind patterns.</a:t>
            </a:r>
          </a:p>
          <a:p>
            <a:pPr lvl="2">
              <a:spcBef>
                <a:spcPts val="600"/>
              </a:spcBef>
              <a:spcAft>
                <a:spcPts val="1200"/>
              </a:spcAft>
            </a:pPr>
            <a:r>
              <a:rPr lang="en-US" dirty="0"/>
              <a:t>Winds blow off the water into the interior in the summer.</a:t>
            </a:r>
          </a:p>
          <a:p>
            <a:pPr lvl="2">
              <a:spcBef>
                <a:spcPts val="600"/>
              </a:spcBef>
              <a:spcAft>
                <a:spcPts val="1200"/>
              </a:spcAft>
            </a:pPr>
            <a:r>
              <a:rPr lang="en-US" dirty="0"/>
              <a:t>Winds blow off land onto the water in the winter.</a:t>
            </a:r>
          </a:p>
          <a:p>
            <a:pPr lvl="2">
              <a:spcBef>
                <a:spcPts val="600"/>
              </a:spcBef>
              <a:spcAft>
                <a:spcPts val="1200"/>
              </a:spcAft>
            </a:pPr>
            <a:r>
              <a:rPr lang="en-US" dirty="0"/>
              <a:t>Winds affect rainfall patterns.</a:t>
            </a:r>
          </a:p>
          <a:p>
            <a:pPr marL="914400" lvl="3">
              <a:spcBef>
                <a:spcPts val="600"/>
              </a:spcBef>
              <a:spcAft>
                <a:spcPts val="1200"/>
              </a:spcAft>
            </a:pPr>
            <a:r>
              <a:rPr lang="en-US" sz="1800" dirty="0"/>
              <a:t>Duration.</a:t>
            </a:r>
          </a:p>
          <a:p>
            <a:pPr marL="914400" lvl="3">
              <a:spcBef>
                <a:spcPts val="600"/>
              </a:spcBef>
              <a:spcAft>
                <a:spcPts val="1200"/>
              </a:spcAft>
            </a:pPr>
            <a:r>
              <a:rPr lang="en-US" sz="1800" dirty="0"/>
              <a:t>Strength.</a:t>
            </a:r>
          </a:p>
        </p:txBody>
      </p:sp>
      <p:sp>
        <p:nvSpPr>
          <p:cNvPr id="6" name="Slide Number Placeholder 3">
            <a:extLst>
              <a:ext uri="{FF2B5EF4-FFF2-40B4-BE49-F238E27FC236}">
                <a16:creationId xmlns:a16="http://schemas.microsoft.com/office/drawing/2014/main" id="{D7AEA9EA-56F5-45B9-865E-3CA6F876E03E}"/>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7183348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Elevation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10"/>
            <a:ext cx="3967032" cy="3295290"/>
          </a:xfrm>
        </p:spPr>
        <p:txBody>
          <a:bodyPr/>
          <a:lstStyle/>
          <a:p>
            <a:pPr marL="342900" indent="-342900">
              <a:spcBef>
                <a:spcPts val="1200"/>
              </a:spcBef>
              <a:spcAft>
                <a:spcPts val="1200"/>
              </a:spcAft>
              <a:buFont typeface="Arial" panose="020B0604020202020204" pitchFamily="34" charset="0"/>
              <a:buChar char="•"/>
            </a:pPr>
            <a:r>
              <a:rPr lang="en-US" dirty="0"/>
              <a:t>Elevation: temperature and other conditions change with elevation</a:t>
            </a:r>
          </a:p>
          <a:p>
            <a:pPr marL="342900" indent="-342900">
              <a:spcBef>
                <a:spcPts val="1200"/>
              </a:spcBef>
              <a:spcAft>
                <a:spcPts val="1200"/>
              </a:spcAft>
              <a:buFont typeface="Arial" panose="020B0604020202020204" pitchFamily="34" charset="0"/>
              <a:buChar char="•"/>
            </a:pPr>
            <a:r>
              <a:rPr lang="en-US" dirty="0"/>
              <a:t>Air temperature falls about 6°C for every 1,000 m increase in elevation</a:t>
            </a:r>
          </a:p>
        </p:txBody>
      </p:sp>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342900" y="6097828"/>
            <a:ext cx="1554480" cy="365760"/>
          </a:xfrm>
        </p:spPr>
        <p:txBody>
          <a:bodyPr/>
          <a:lstStyle/>
          <a:p>
            <a:r>
              <a:rPr lang="en-US" altLang="en-US" sz="1800" dirty="0">
                <a:ea typeface="Microsoft YaHei" panose="020B0503020204020204" pitchFamily="34" charset="-122"/>
              </a:rPr>
              <a:t>Figure 57.6</a:t>
            </a:r>
            <a:endParaRPr lang="en-US" sz="1800" dirty="0"/>
          </a:p>
        </p:txBody>
      </p:sp>
      <p:pic>
        <p:nvPicPr>
          <p:cNvPr id="10" name="Picture 4" descr="An illustration shows how elevation affects the distribution of biomes as latitude doe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4892919" y="1053929"/>
            <a:ext cx="3967033"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5">
            <a:extLst>
              <a:ext uri="{FF2B5EF4-FFF2-40B4-BE49-F238E27FC236}">
                <a16:creationId xmlns:a16="http://schemas.microsoft.com/office/drawing/2014/main" id="{B38BB84C-1413-4A84-9100-875EF01E56B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48870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075F6-DDF2-4778-A5D8-50DD3D1CB7B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Microclimates</a:t>
            </a:r>
          </a:p>
        </p:txBody>
      </p:sp>
      <p:sp>
        <p:nvSpPr>
          <p:cNvPr id="3" name="Content Placeholder 2">
            <a:extLst>
              <a:ext uri="{FF2B5EF4-FFF2-40B4-BE49-F238E27FC236}">
                <a16:creationId xmlns:a16="http://schemas.microsoft.com/office/drawing/2014/main" id="{38BDC88F-18B2-478C-94CD-8A609AED72D0}"/>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Microclimates: highly localized sets of climatic conditions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Gaps in forest canopy.</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High air temperature and low humidity.</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Under a log in the forest.</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Low air temperature and high humidity.</a:t>
            </a:r>
          </a:p>
        </p:txBody>
      </p:sp>
      <p:sp>
        <p:nvSpPr>
          <p:cNvPr id="6" name="Slide Number Placeholder 3">
            <a:extLst>
              <a:ext uri="{FF2B5EF4-FFF2-40B4-BE49-F238E27FC236}">
                <a16:creationId xmlns:a16="http://schemas.microsoft.com/office/drawing/2014/main" id="{D7AEA9EA-56F5-45B9-865E-3CA6F876E03E}"/>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4348547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E9CDD-540A-49B6-9C57-89F71D36FDF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Biomes</a:t>
            </a:r>
          </a:p>
        </p:txBody>
      </p:sp>
      <p:sp>
        <p:nvSpPr>
          <p:cNvPr id="3" name="Content Placeholder 2">
            <a:extLst>
              <a:ext uri="{FF2B5EF4-FFF2-40B4-BE49-F238E27FC236}">
                <a16:creationId xmlns:a16="http://schemas.microsoft.com/office/drawing/2014/main" id="{5CA658BE-C929-46BD-A8BC-0080BB4A6CD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Biomes: a major type of ecosystem on land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Each biome has a characteristic appearance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Defined largely by sets of regional climatic conditions.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Biomes are named according to their vegetational structures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8 principle biomes with 6 others</a:t>
            </a:r>
          </a:p>
        </p:txBody>
      </p:sp>
      <p:sp>
        <p:nvSpPr>
          <p:cNvPr id="6" name="Slide Number Placeholder 3">
            <a:extLst>
              <a:ext uri="{FF2B5EF4-FFF2-40B4-BE49-F238E27FC236}">
                <a16:creationId xmlns:a16="http://schemas.microsoft.com/office/drawing/2014/main" id="{2FAC0D99-F517-4ED3-A3D4-3C1AD7A93CC7}"/>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530829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Distribution of Biomes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 map shows the distribution of 14 terrestrial biomes across the continent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349391" y="1347297"/>
            <a:ext cx="8445219" cy="42976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1"/>
          </p:nvPr>
        </p:nvSpPr>
        <p:spPr>
          <a:xfrm>
            <a:off x="342900" y="5805714"/>
            <a:ext cx="1442357" cy="445332"/>
          </a:xfrm>
        </p:spPr>
        <p:txBody>
          <a:bodyPr/>
          <a:lstStyle/>
          <a:p>
            <a:r>
              <a:rPr lang="en-US" altLang="en-US" sz="1800" dirty="0">
                <a:ea typeface="Microsoft YaHei" panose="020B0503020204020204" pitchFamily="34" charset="-122"/>
              </a:rPr>
              <a:t>Figure 57.7</a:t>
            </a:r>
            <a:endParaRPr lang="en-US" sz="1800" dirty="0"/>
          </a:p>
        </p:txBody>
      </p:sp>
      <p:sp>
        <p:nvSpPr>
          <p:cNvPr id="3" name="Text Placeholder 4">
            <a:extLst>
              <a:ext uri="{FF2B5EF4-FFF2-40B4-BE49-F238E27FC236}">
                <a16:creationId xmlns:a16="http://schemas.microsoft.com/office/drawing/2014/main" id="{61E9681A-4106-4450-B999-7B2B1FB89CF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562747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Predictors of Biome Distribution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10"/>
            <a:ext cx="3382260" cy="2377440"/>
          </a:xfrm>
        </p:spPr>
        <p:txBody>
          <a:bodyPr/>
          <a:lstStyle/>
          <a:p>
            <a:pPr>
              <a:spcAft>
                <a:spcPts val="1200"/>
              </a:spcAft>
            </a:pPr>
            <a:r>
              <a:rPr lang="en-US" dirty="0"/>
              <a:t>Predictors of biome distribution: temperature and precipitation</a:t>
            </a:r>
          </a:p>
        </p:txBody>
      </p:sp>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342900" y="5834742"/>
            <a:ext cx="1572986" cy="416303"/>
          </a:xfrm>
        </p:spPr>
        <p:txBody>
          <a:bodyPr/>
          <a:lstStyle/>
          <a:p>
            <a:r>
              <a:rPr lang="en-US" altLang="en-US" sz="1800" dirty="0">
                <a:ea typeface="Microsoft YaHei" panose="020B0503020204020204" pitchFamily="34" charset="-122"/>
              </a:rPr>
              <a:t>Figure 57.8</a:t>
            </a:r>
            <a:endParaRPr lang="en-US" sz="1800" dirty="0"/>
          </a:p>
        </p:txBody>
      </p:sp>
      <p:pic>
        <p:nvPicPr>
          <p:cNvPr id="10" name="Picture 4" descr="A graph shows Biome distributions within a trait space plot of mean annual precipitation on the x-axis and the mean annual temperature on the y-axis.">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3953237" y="1552139"/>
            <a:ext cx="4982959" cy="38404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5">
            <a:extLst>
              <a:ext uri="{FF2B5EF4-FFF2-40B4-BE49-F238E27FC236}">
                <a16:creationId xmlns:a16="http://schemas.microsoft.com/office/drawing/2014/main" id="{6039A72D-277A-49EB-9692-26733249E08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906522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899" y="1276710"/>
            <a:ext cx="4779943" cy="5173894"/>
          </a:xfrm>
        </p:spPr>
        <p:txBody>
          <a:bodyPr/>
          <a:lstStyle/>
          <a:p>
            <a:pPr marL="640080" indent="-640080">
              <a:spcBef>
                <a:spcPts val="800"/>
              </a:spcBef>
            </a:pPr>
            <a:r>
              <a:rPr lang="en-US" b="1" dirty="0"/>
              <a:t>57.1 </a:t>
            </a:r>
            <a:r>
              <a:rPr lang="en-US" dirty="0"/>
              <a:t>Ecosystem Effects of Sun, Wind, and Water </a:t>
            </a:r>
          </a:p>
          <a:p>
            <a:pPr marL="640080" indent="-640080">
              <a:spcBef>
                <a:spcPts val="800"/>
              </a:spcBef>
            </a:pPr>
            <a:r>
              <a:rPr lang="en-IN" b="1" dirty="0"/>
              <a:t>57.2 </a:t>
            </a:r>
            <a:r>
              <a:rPr lang="en-IN" dirty="0"/>
              <a:t>Earth’s Biomes </a:t>
            </a:r>
          </a:p>
          <a:p>
            <a:pPr marL="640080" indent="-640080">
              <a:spcBef>
                <a:spcPts val="800"/>
              </a:spcBef>
            </a:pPr>
            <a:r>
              <a:rPr lang="en-IN" b="1" dirty="0"/>
              <a:t>57.3 </a:t>
            </a:r>
            <a:r>
              <a:rPr lang="en-IN" dirty="0"/>
              <a:t>Freshwater Habitats </a:t>
            </a:r>
          </a:p>
          <a:p>
            <a:pPr marL="640080" indent="-640080">
              <a:spcBef>
                <a:spcPts val="800"/>
              </a:spcBef>
            </a:pPr>
            <a:r>
              <a:rPr lang="en-IN" b="1" dirty="0"/>
              <a:t>57.4 </a:t>
            </a:r>
            <a:r>
              <a:rPr lang="en-IN" dirty="0"/>
              <a:t>Marine Habitats </a:t>
            </a:r>
          </a:p>
          <a:p>
            <a:pPr marL="640080" indent="-640080">
              <a:spcBef>
                <a:spcPts val="800"/>
              </a:spcBef>
            </a:pPr>
            <a:r>
              <a:rPr lang="en-US" b="1" dirty="0"/>
              <a:t>57.5 </a:t>
            </a:r>
            <a:r>
              <a:rPr lang="en-US" dirty="0"/>
              <a:t>Human Impacts on the Biosphere: Pollution and Resource Depletion </a:t>
            </a:r>
          </a:p>
          <a:p>
            <a:pPr marL="640080" indent="-640080">
              <a:spcBef>
                <a:spcPts val="800"/>
              </a:spcBef>
            </a:pPr>
            <a:r>
              <a:rPr lang="en-US" b="1" dirty="0"/>
              <a:t>57.6 </a:t>
            </a:r>
            <a:r>
              <a:rPr lang="en-US" dirty="0"/>
              <a:t>Human Impacts on the Biosphere: Climate Change</a:t>
            </a:r>
          </a:p>
        </p:txBody>
      </p:sp>
      <p:pic>
        <p:nvPicPr>
          <p:cNvPr id="7" name="Picture 3" descr="The photograph shows the thermal map of north and south America with its surrounding seas and oceans.">
            <a:extLst>
              <a:ext uri="{FF2B5EF4-FFF2-40B4-BE49-F238E27FC236}">
                <a16:creationId xmlns:a16="http://schemas.microsoft.com/office/drawing/2014/main" id="{92768BA8-098E-4A7B-B096-39F2A5080ED9}"/>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59053" y="1232693"/>
            <a:ext cx="3544993" cy="4937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6059610" y="6269248"/>
            <a:ext cx="1828800" cy="181356"/>
          </a:xfrm>
        </p:spPr>
        <p:txBody>
          <a:bodyPr/>
          <a:lstStyle/>
          <a:p>
            <a:pPr algn="ctr"/>
            <a:r>
              <a:rPr lang="en-US" dirty="0">
                <a:solidFill>
                  <a:schemeClr val="tx1"/>
                </a:solidFill>
              </a:rPr>
              <a:t>GSFC/NASA</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Productivity, Precipitation, and Temperature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6" name="Content Placeholder 2">
            <a:extLst>
              <a:ext uri="{FF2B5EF4-FFF2-40B4-BE49-F238E27FC236}">
                <a16:creationId xmlns:a16="http://schemas.microsoft.com/office/drawing/2014/main" id="{A28C0436-06C3-479B-AA20-6B6D8A553E6F}"/>
              </a:ext>
            </a:extLst>
          </p:cNvPr>
          <p:cNvSpPr>
            <a:spLocks noGrp="1"/>
          </p:cNvSpPr>
          <p:nvPr>
            <p:ph sz="quarter" idx="11"/>
          </p:nvPr>
        </p:nvSpPr>
        <p:spPr>
          <a:xfrm>
            <a:off x="342900" y="6132929"/>
            <a:ext cx="1554480" cy="365760"/>
          </a:xfrm>
        </p:spPr>
        <p:txBody>
          <a:bodyPr/>
          <a:lstStyle/>
          <a:p>
            <a:r>
              <a:rPr lang="en-US" altLang="en-US" sz="1800" dirty="0">
                <a:ea typeface="Microsoft YaHei" panose="020B0503020204020204" pitchFamily="34" charset="-122"/>
              </a:rPr>
              <a:t>Figure 57.9</a:t>
            </a:r>
            <a:endParaRPr lang="en-US" sz="1800" dirty="0"/>
          </a:p>
        </p:txBody>
      </p:sp>
      <p:pic>
        <p:nvPicPr>
          <p:cNvPr id="10" name="Picture 3" descr="A set of scatterplots show the correlations of primary productivity with precipitation and temperature.">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193883" y="1148096"/>
            <a:ext cx="4756234"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5C7C6092-7E30-4746-A5C8-BF1F3C0C2AB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77761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Tropical Rain Forests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09"/>
            <a:ext cx="3710485" cy="4368545"/>
          </a:xfrm>
        </p:spPr>
        <p:txBody>
          <a:bodyPr/>
          <a:lstStyle/>
          <a:p>
            <a:pPr marL="342900" indent="-342900">
              <a:spcBef>
                <a:spcPts val="600"/>
              </a:spcBef>
              <a:spcAft>
                <a:spcPts val="1200"/>
              </a:spcAft>
              <a:buFont typeface="Arial" panose="020B0604020202020204" pitchFamily="34" charset="0"/>
              <a:buChar char="•"/>
            </a:pPr>
            <a:r>
              <a:rPr lang="en-US" dirty="0"/>
              <a:t>140 to 450 cm rain/</a:t>
            </a:r>
            <a:r>
              <a:rPr lang="en-US" dirty="0" err="1"/>
              <a:t>yr</a:t>
            </a:r>
            <a:endParaRPr lang="en-US" dirty="0"/>
          </a:p>
          <a:p>
            <a:pPr marL="342900" indent="-342900">
              <a:spcBef>
                <a:spcPts val="600"/>
              </a:spcBef>
              <a:spcAft>
                <a:spcPts val="1200"/>
              </a:spcAft>
              <a:buFont typeface="Arial" panose="020B0604020202020204" pitchFamily="34" charset="0"/>
              <a:buChar char="•"/>
            </a:pPr>
            <a:r>
              <a:rPr lang="en-US" dirty="0"/>
              <a:t>Richest ecosystems on land</a:t>
            </a:r>
          </a:p>
          <a:p>
            <a:pPr marL="342900" indent="-342900">
              <a:spcBef>
                <a:spcPts val="600"/>
              </a:spcBef>
              <a:spcAft>
                <a:spcPts val="1200"/>
              </a:spcAft>
              <a:buFont typeface="Arial" panose="020B0604020202020204" pitchFamily="34" charset="0"/>
              <a:buChar char="•"/>
            </a:pPr>
            <a:r>
              <a:rPr lang="en-US" dirty="0"/>
              <a:t>High temperature and high rainfall</a:t>
            </a:r>
          </a:p>
          <a:p>
            <a:pPr marL="342900" indent="-342900">
              <a:spcBef>
                <a:spcPts val="600"/>
              </a:spcBef>
              <a:spcAft>
                <a:spcPts val="1200"/>
              </a:spcAft>
              <a:buFont typeface="Arial" panose="020B0604020202020204" pitchFamily="34" charset="0"/>
              <a:buChar char="•"/>
            </a:pPr>
            <a:r>
              <a:rPr lang="en-US" dirty="0"/>
              <a:t>Very high diversity: 1,200 species of butterflies in a single square mile</a:t>
            </a:r>
          </a:p>
        </p:txBody>
      </p:sp>
      <p:pic>
        <p:nvPicPr>
          <p:cNvPr id="10" name="Picture 3" descr="An image shows trees and other plants in a tropical rainforest.">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4202007" y="1276709"/>
            <a:ext cx="4733025" cy="32004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5716387" y="4662867"/>
            <a:ext cx="1704264" cy="215079"/>
          </a:xfrm>
        </p:spPr>
        <p:txBody>
          <a:bodyPr/>
          <a:lstStyle/>
          <a:p>
            <a:pPr algn="ctr"/>
            <a:r>
              <a:rPr lang="en-IN" sz="800" dirty="0" err="1"/>
              <a:t>Andoni</a:t>
            </a:r>
            <a:r>
              <a:rPr lang="en-IN" sz="800" dirty="0"/>
              <a:t> </a:t>
            </a:r>
            <a:r>
              <a:rPr lang="en-IN" sz="800" dirty="0" err="1"/>
              <a:t>Canela</a:t>
            </a:r>
            <a:r>
              <a:rPr lang="en-IN" sz="800" dirty="0"/>
              <a:t>/age </a:t>
            </a:r>
            <a:r>
              <a:rPr lang="en-IN" sz="800" dirty="0" err="1"/>
              <a:t>fotostock</a:t>
            </a:r>
            <a:r>
              <a:rPr lang="en-IN" sz="800" dirty="0"/>
              <a:t> </a:t>
            </a:r>
            <a:endParaRPr lang="en-US" sz="800" dirty="0"/>
          </a:p>
        </p:txBody>
      </p:sp>
      <p:sp>
        <p:nvSpPr>
          <p:cNvPr id="8" name="Content Placeholder 5">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57.10</a:t>
            </a:r>
            <a:endParaRPr lang="en-US" sz="1800" dirty="0"/>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296596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AC5757-ADDE-48D3-9246-DD92E5FB75B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Savanna</a:t>
            </a:r>
          </a:p>
        </p:txBody>
      </p:sp>
      <p:sp>
        <p:nvSpPr>
          <p:cNvPr id="3" name="Content Placeholder 2">
            <a:extLst>
              <a:ext uri="{FF2B5EF4-FFF2-40B4-BE49-F238E27FC236}">
                <a16:creationId xmlns:a16="http://schemas.microsoft.com/office/drawing/2014/main" id="{67C3237F-10DA-49BE-95BE-C26D1F34C1F5}"/>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50 to 125 cm rainfall/</a:t>
            </a:r>
            <a:r>
              <a:rPr lang="en-US" dirty="0" err="1">
                <a:solidFill>
                  <a:srgbClr val="000000"/>
                </a:solidFill>
                <a:latin typeface="Arial" panose="020B0604020202020204" pitchFamily="34" charset="0"/>
                <a:ea typeface="Verdana" panose="020B0604030504040204" pitchFamily="34" charset="0"/>
              </a:rPr>
              <a:t>yr</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Tropical or subtropical grasslands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Occur as a transition ecosystem between tropical rainforests and deserts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Serengeti of East Africa</a:t>
            </a:r>
          </a:p>
        </p:txBody>
      </p:sp>
      <p:sp>
        <p:nvSpPr>
          <p:cNvPr id="6" name="Slide Number Placeholder 3">
            <a:extLst>
              <a:ext uri="{FF2B5EF4-FFF2-40B4-BE49-F238E27FC236}">
                <a16:creationId xmlns:a16="http://schemas.microsoft.com/office/drawing/2014/main" id="{0F7A1CD2-888A-4EE0-B29B-427DBD3FE029}"/>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176447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B34D9-8043-4BCB-9A93-A98CE19FA1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Deserts</a:t>
            </a:r>
          </a:p>
        </p:txBody>
      </p:sp>
      <p:sp>
        <p:nvSpPr>
          <p:cNvPr id="3" name="Content Placeholder 2">
            <a:extLst>
              <a:ext uri="{FF2B5EF4-FFF2-40B4-BE49-F238E27FC236}">
                <a16:creationId xmlns:a16="http://schemas.microsoft.com/office/drawing/2014/main" id="{EB3351AB-BBFB-405F-B1F3-CFEF9026EF9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25 to 40 cm rainfall/</a:t>
            </a:r>
            <a:r>
              <a:rPr lang="en-US" dirty="0" err="1">
                <a:solidFill>
                  <a:srgbClr val="000000"/>
                </a:solidFill>
                <a:latin typeface="Arial" panose="020B0604020202020204" pitchFamily="34" charset="0"/>
                <a:ea typeface="Verdana" panose="020B0604030504040204" pitchFamily="34" charset="0"/>
              </a:rPr>
              <a:t>yr</a:t>
            </a:r>
            <a:r>
              <a:rPr lang="en-US" dirty="0">
                <a:solidFill>
                  <a:srgbClr val="000000"/>
                </a:solidFill>
                <a:latin typeface="Arial" panose="020B0604020202020204" pitchFamily="34" charset="0"/>
                <a:ea typeface="Verdana" panose="020B0604030504040204" pitchFamily="34" charset="0"/>
              </a:rPr>
              <a:t>; unpredictable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and animals cannot depend on any rainfall.</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30° N and S latitudes – due to global air circulation patterns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Due to rain shadows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Vegetation sparse, animals adapted to little water availability</a:t>
            </a:r>
          </a:p>
        </p:txBody>
      </p:sp>
      <p:sp>
        <p:nvSpPr>
          <p:cNvPr id="6" name="Slide Number Placeholder 3">
            <a:extLst>
              <a:ext uri="{FF2B5EF4-FFF2-40B4-BE49-F238E27FC236}">
                <a16:creationId xmlns:a16="http://schemas.microsoft.com/office/drawing/2014/main" id="{A5542236-3ED2-4834-9ADB-B38F623287CF}"/>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889930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960C07-38B0-4CF1-8A9E-636859533C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Temperate Grasslands or Prairies</a:t>
            </a:r>
          </a:p>
        </p:txBody>
      </p:sp>
      <p:sp>
        <p:nvSpPr>
          <p:cNvPr id="3" name="Content Placeholder 2">
            <a:extLst>
              <a:ext uri="{FF2B5EF4-FFF2-40B4-BE49-F238E27FC236}">
                <a16:creationId xmlns:a16="http://schemas.microsoft.com/office/drawing/2014/main" id="{80440274-821A-4F9E-9E23-8BC869DEDF7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Rich soils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Grasses with roots that penetrate deep into the soil</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North America converted to agricultural use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Adapted to periodic fire</a:t>
            </a:r>
          </a:p>
        </p:txBody>
      </p:sp>
      <p:sp>
        <p:nvSpPr>
          <p:cNvPr id="6" name="Slide Number Placeholder 3">
            <a:extLst>
              <a:ext uri="{FF2B5EF4-FFF2-40B4-BE49-F238E27FC236}">
                <a16:creationId xmlns:a16="http://schemas.microsoft.com/office/drawing/2014/main" id="{A5EF5677-E283-4583-945E-B385FBBB2431}"/>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5796449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Temperate Forests and Taiga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09"/>
            <a:ext cx="4734067" cy="4368545"/>
          </a:xfrm>
        </p:spPr>
        <p:txBody>
          <a:bodyPr/>
          <a:lstStyle/>
          <a:p>
            <a:pPr>
              <a:spcBef>
                <a:spcPts val="300"/>
              </a:spcBef>
              <a:spcAft>
                <a:spcPts val="600"/>
              </a:spcAft>
            </a:pPr>
            <a:r>
              <a:rPr lang="en-US" dirty="0"/>
              <a:t>Temperate deciduous forests</a:t>
            </a:r>
          </a:p>
          <a:p>
            <a:pPr marL="342900" indent="-342900">
              <a:spcBef>
                <a:spcPts val="300"/>
              </a:spcBef>
              <a:spcAft>
                <a:spcPts val="600"/>
              </a:spcAft>
              <a:buFont typeface="Arial" panose="020B0604020202020204" pitchFamily="34" charset="0"/>
              <a:buChar char="•"/>
            </a:pPr>
            <a:r>
              <a:rPr lang="en-US" dirty="0"/>
              <a:t>Mild but seasonal climates (warm summers and cold winters), plus plentiful rains.</a:t>
            </a:r>
          </a:p>
          <a:p>
            <a:pPr>
              <a:spcBef>
                <a:spcPts val="300"/>
              </a:spcBef>
              <a:spcAft>
                <a:spcPts val="600"/>
              </a:spcAft>
            </a:pPr>
            <a:r>
              <a:rPr lang="en-US" dirty="0"/>
              <a:t>Temperate evergreen forests</a:t>
            </a:r>
          </a:p>
          <a:p>
            <a:pPr marL="342900" indent="-342900">
              <a:spcBef>
                <a:spcPts val="300"/>
              </a:spcBef>
              <a:spcAft>
                <a:spcPts val="600"/>
              </a:spcAft>
              <a:buFont typeface="Arial" panose="020B0604020202020204" pitchFamily="34" charset="0"/>
              <a:buChar char="•"/>
            </a:pPr>
            <a:r>
              <a:rPr lang="en-US" dirty="0"/>
              <a:t>Occur along coastlines with temperate climates.</a:t>
            </a:r>
          </a:p>
          <a:p>
            <a:pPr>
              <a:spcBef>
                <a:spcPts val="300"/>
              </a:spcBef>
              <a:spcAft>
                <a:spcPts val="600"/>
              </a:spcAft>
            </a:pPr>
            <a:r>
              <a:rPr lang="en-US" dirty="0"/>
              <a:t>Taiga and tundra</a:t>
            </a:r>
          </a:p>
          <a:p>
            <a:pPr marL="342900" indent="-342900">
              <a:spcBef>
                <a:spcPts val="300"/>
              </a:spcBef>
              <a:buFont typeface="Arial" panose="020B0604020202020204" pitchFamily="34" charset="0"/>
              <a:buChar char="•"/>
            </a:pPr>
            <a:r>
              <a:rPr lang="en-US" dirty="0"/>
              <a:t>Both stretch in unbroken circles around the entire globe.</a:t>
            </a:r>
          </a:p>
        </p:txBody>
      </p:sp>
      <p:pic>
        <p:nvPicPr>
          <p:cNvPr id="10" name="Picture 3" descr="Chlorophyll in the leaves of temperate deciduous forest tree leaves break down in fall and turn from green to red, orange, and yellow.">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5338284" y="1423182"/>
            <a:ext cx="3441242" cy="425973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6206773" y="5802852"/>
            <a:ext cx="1704264" cy="215079"/>
          </a:xfrm>
        </p:spPr>
        <p:txBody>
          <a:bodyPr/>
          <a:lstStyle/>
          <a:p>
            <a:pPr algn="ctr"/>
            <a:r>
              <a:rPr lang="en-IN" sz="800" dirty="0"/>
              <a:t>Fuse/Getty Images </a:t>
            </a:r>
            <a:endParaRPr lang="en-US" sz="800" dirty="0"/>
          </a:p>
        </p:txBody>
      </p:sp>
      <p:sp>
        <p:nvSpPr>
          <p:cNvPr id="8" name="Content Placeholder 5">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57.11</a:t>
            </a:r>
            <a:endParaRPr lang="en-US" sz="1800" dirty="0"/>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046570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C6929-2C62-4BDA-BC10-2B22789577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Freshwater Habitats</a:t>
            </a:r>
          </a:p>
        </p:txBody>
      </p:sp>
      <p:sp>
        <p:nvSpPr>
          <p:cNvPr id="3" name="Content Placeholder 2">
            <a:extLst>
              <a:ext uri="{FF2B5EF4-FFF2-40B4-BE49-F238E27FC236}">
                <a16:creationId xmlns:a16="http://schemas.microsoft.com/office/drawing/2014/main" id="{1EBB8C09-8FD8-4E8E-9CEE-99FBDC91BFC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Fresh water covers only 2% of Earth’s surface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Life depends on oxygen availability</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Oxygen per liter is only 5% of that in the atmosphere.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Oxygen added by photosynthesis and aeration from the atmosphere.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Oxygen is removed by animal and detritivore respiration, and through decaying organic matter.</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Warm water holds less 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than cooler water.</a:t>
            </a:r>
          </a:p>
        </p:txBody>
      </p:sp>
      <p:sp>
        <p:nvSpPr>
          <p:cNvPr id="6" name="Slide Number Placeholder 3">
            <a:extLst>
              <a:ext uri="{FF2B5EF4-FFF2-40B4-BE49-F238E27FC236}">
                <a16:creationId xmlns:a16="http://schemas.microsoft.com/office/drawing/2014/main" id="{C9205345-6E3A-410B-8C0C-53DC6FAD9B3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2940585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FF6ED-2A4B-44DB-8151-358A35F76B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Lakes and Ponds</a:t>
            </a:r>
          </a:p>
        </p:txBody>
      </p:sp>
      <p:sp>
        <p:nvSpPr>
          <p:cNvPr id="3" name="Content Placeholder 2">
            <a:extLst>
              <a:ext uri="{FF2B5EF4-FFF2-40B4-BE49-F238E27FC236}">
                <a16:creationId xmlns:a16="http://schemas.microsoft.com/office/drawing/2014/main" id="{C20CC64C-FEB2-4D64-9FD6-8B2D899279B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Lake and pond habitats change with water depth</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Intensity of light decreases with water depth.</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Photic zone: area where light penetrates and photosynthesis is possible.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Littoral zone: shallows at edge of lake.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Aphotic (benthic) zone: below light penetration level.</a:t>
            </a:r>
          </a:p>
        </p:txBody>
      </p:sp>
      <p:sp>
        <p:nvSpPr>
          <p:cNvPr id="6" name="Slide Number Placeholder 3">
            <a:extLst>
              <a:ext uri="{FF2B5EF4-FFF2-40B4-BE49-F238E27FC236}">
                <a16:creationId xmlns:a16="http://schemas.microsoft.com/office/drawing/2014/main" id="{AEBD331E-5924-4A29-8CE4-37DACFA3639B}"/>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42226305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Lake Productivity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8" name="Content Placeholder 2">
            <a:extLst>
              <a:ext uri="{FF2B5EF4-FFF2-40B4-BE49-F238E27FC236}">
                <a16:creationId xmlns:a16="http://schemas.microsoft.com/office/drawing/2014/main" id="{19778529-9938-4E0D-9722-641B1BBDFD4D}"/>
              </a:ext>
            </a:extLst>
          </p:cNvPr>
          <p:cNvSpPr>
            <a:spLocks noGrp="1"/>
          </p:cNvSpPr>
          <p:nvPr>
            <p:ph sz="quarter" idx="11"/>
          </p:nvPr>
        </p:nvSpPr>
        <p:spPr>
          <a:xfrm>
            <a:off x="342900" y="5793928"/>
            <a:ext cx="1662057" cy="457118"/>
          </a:xfrm>
        </p:spPr>
        <p:txBody>
          <a:bodyPr/>
          <a:lstStyle/>
          <a:p>
            <a:r>
              <a:rPr lang="en-US" altLang="en-US" sz="1800" dirty="0">
                <a:ea typeface="Microsoft YaHei" panose="020B0503020204020204" pitchFamily="34" charset="-122"/>
              </a:rPr>
              <a:t>Figure 57.12</a:t>
            </a:r>
            <a:endParaRPr lang="en-US" sz="1800" dirty="0"/>
          </a:p>
        </p:txBody>
      </p:sp>
      <p:pic>
        <p:nvPicPr>
          <p:cNvPr id="10" name="Picture 3" descr="Illustration shows Littoral zone on surface, Photic zone till region of light, and Aphotic zones on lake bed. Productivity is in Photic and Aphotic.">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2741" r="2380" b="5831"/>
          <a:stretch/>
        </p:blipFill>
        <p:spPr bwMode="auto">
          <a:xfrm>
            <a:off x="2004957" y="1064072"/>
            <a:ext cx="5134086"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724739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BD4F7-25A8-49F6-977B-ADC0F02C973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Thermal Stratification</a:t>
            </a:r>
          </a:p>
        </p:txBody>
      </p:sp>
      <p:sp>
        <p:nvSpPr>
          <p:cNvPr id="3" name="Content Placeholder 2">
            <a:extLst>
              <a:ext uri="{FF2B5EF4-FFF2-40B4-BE49-F238E27FC236}">
                <a16:creationId xmlns:a16="http://schemas.microsoft.com/office/drawing/2014/main" id="{B6AF5D01-E2BC-4C40-86C7-B2D281F21F9B}"/>
              </a:ext>
            </a:extLst>
          </p:cNvPr>
          <p:cNvSpPr>
            <a:spLocks noGrp="1"/>
          </p:cNvSpPr>
          <p:nvPr>
            <p:ph sz="quarter" idx="11"/>
          </p:nvPr>
        </p:nvSpPr>
        <p:spPr>
          <a:xfrm>
            <a:off x="342900" y="1276710"/>
            <a:ext cx="8458200" cy="5096794"/>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Thermal stratification: warm water is less dense than cold water and tends to float on top; layering is stratification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Thermocline: a transition layer between warm and cold waters.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is most dense at 4°C and least dense at 0°C.</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Thermal stratification tends to cut off the oxygen supply to bottom waters.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Anoxia: oxygen depleted waters.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Wind can force the layers to mix – fall overturn.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Annual cycle of thermal stratification in a temperate-zone lake.</a:t>
            </a:r>
          </a:p>
        </p:txBody>
      </p:sp>
      <p:sp>
        <p:nvSpPr>
          <p:cNvPr id="6" name="Slide Number Placeholder 3">
            <a:extLst>
              <a:ext uri="{FF2B5EF4-FFF2-40B4-BE49-F238E27FC236}">
                <a16:creationId xmlns:a16="http://schemas.microsoft.com/office/drawing/2014/main" id="{BC720CCC-D5F7-4412-975A-A762E27B6223}"/>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918488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F5BA7-9D89-4088-8410-B0DF4FF7FC31}"/>
              </a:ext>
            </a:extLst>
          </p:cNvPr>
          <p:cNvSpPr>
            <a:spLocks noGrp="1"/>
          </p:cNvSpPr>
          <p:nvPr>
            <p:ph type="title"/>
          </p:nvPr>
        </p:nvSpPr>
        <p:spPr/>
        <p:txBody>
          <a:bodyPr/>
          <a:lstStyle/>
          <a:p>
            <a:pPr lvl="0"/>
            <a:r>
              <a:rPr lang="en-US" altLang="en-US">
                <a:solidFill>
                  <a:srgbClr val="000000"/>
                </a:solidFill>
                <a:latin typeface="Arial" panose="020B0604020202020204" pitchFamily="34" charset="0"/>
                <a:ea typeface="Microsoft YaHei" panose="020B0503020204020204" pitchFamily="34" charset="-122"/>
                <a:cs typeface="Arial" pitchFamily="34" charset="0"/>
              </a:rPr>
              <a:t>Effects of Sun, Wind, Water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3260F6E-3DD1-44CC-B2F4-FEC35E73EDE1}"/>
              </a:ext>
            </a:extLst>
          </p:cNvPr>
          <p:cNvSpPr>
            <a:spLocks noGrp="1"/>
          </p:cNvSpPr>
          <p:nvPr>
            <p:ph sz="quarter" idx="11"/>
          </p:nvPr>
        </p:nvSpPr>
        <p:spPr/>
        <p:txBody>
          <a:bodyPr/>
          <a:lstStyle/>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Biosphere: includes all living communities on Earth</a:t>
            </a:r>
          </a:p>
          <a:p>
            <a:pPr lvl="0">
              <a:spcBef>
                <a:spcPct val="200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Global patterns of life on Earth are influenced by</a:t>
            </a:r>
          </a:p>
          <a:p>
            <a:pPr marL="457200" lvl="0" indent="-457200">
              <a:spcBef>
                <a:spcPct val="20000"/>
              </a:spcBef>
              <a:spcAft>
                <a:spcPts val="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The amount of solar radiation that reaches different areas</a:t>
            </a:r>
          </a:p>
          <a:p>
            <a:pPr marL="457200" lvl="0" indent="-457200">
              <a:spcBef>
                <a:spcPct val="20000"/>
              </a:spcBef>
              <a:spcAft>
                <a:spcPts val="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Patterns of global atmospheric circulation which influence oceanic circulation</a:t>
            </a:r>
          </a:p>
        </p:txBody>
      </p:sp>
      <p:sp>
        <p:nvSpPr>
          <p:cNvPr id="6" name="Slide Number Placeholder 3">
            <a:extLst>
              <a:ext uri="{FF2B5EF4-FFF2-40B4-BE49-F238E27FC236}">
                <a16:creationId xmlns:a16="http://schemas.microsoft.com/office/drawing/2014/main" id="{CE8E346A-7042-494E-8B6A-968FF4E9B1A4}"/>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2452906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Annual Cycle – Temperate Zone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8" name="Content Placeholder 2">
            <a:extLst>
              <a:ext uri="{FF2B5EF4-FFF2-40B4-BE49-F238E27FC236}">
                <a16:creationId xmlns:a16="http://schemas.microsoft.com/office/drawing/2014/main" id="{19778529-9938-4E0D-9722-641B1BBDFD4D}"/>
              </a:ext>
            </a:extLst>
          </p:cNvPr>
          <p:cNvSpPr>
            <a:spLocks noGrp="1"/>
          </p:cNvSpPr>
          <p:nvPr>
            <p:ph sz="quarter" idx="11"/>
          </p:nvPr>
        </p:nvSpPr>
        <p:spPr>
          <a:xfrm>
            <a:off x="342900" y="5878286"/>
            <a:ext cx="1703614" cy="372760"/>
          </a:xfrm>
        </p:spPr>
        <p:txBody>
          <a:bodyPr/>
          <a:lstStyle/>
          <a:p>
            <a:r>
              <a:rPr lang="en-US" altLang="en-US" sz="1800" dirty="0">
                <a:ea typeface="Microsoft YaHei" panose="020B0503020204020204" pitchFamily="34" charset="-122"/>
              </a:rPr>
              <a:t>Figure 57.13</a:t>
            </a:r>
            <a:endParaRPr lang="en-US" sz="1800" dirty="0"/>
          </a:p>
        </p:txBody>
      </p:sp>
      <p:pic>
        <p:nvPicPr>
          <p:cNvPr id="10" name="Picture 3" descr="Lakes that freeze form an upper epilimnion, middle thermocline, and lower hypolimnion. They overturn in the spring and fall.">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2592280" y="1273406"/>
            <a:ext cx="3959439" cy="5120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28518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Oligotrophic Lake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09"/>
            <a:ext cx="4734067" cy="4368545"/>
          </a:xfrm>
        </p:spPr>
        <p:txBody>
          <a:bodyPr/>
          <a:lstStyle/>
          <a:p>
            <a:pPr>
              <a:spcBef>
                <a:spcPts val="624"/>
              </a:spcBef>
              <a:spcAft>
                <a:spcPts val="1200"/>
              </a:spcAft>
            </a:pPr>
            <a:r>
              <a:rPr lang="en-US" dirty="0"/>
              <a:t>Oligotrophic water: low in nutrients, usually high in oxygen</a:t>
            </a:r>
          </a:p>
          <a:p>
            <a:pPr marL="342900" indent="-342900">
              <a:spcBef>
                <a:spcPts val="624"/>
              </a:spcBef>
              <a:spcAft>
                <a:spcPts val="1200"/>
              </a:spcAft>
              <a:buFont typeface="Arial" panose="020B0604020202020204" pitchFamily="34" charset="0"/>
              <a:buChar char="•"/>
            </a:pPr>
            <a:r>
              <a:rPr lang="en-US" dirty="0"/>
              <a:t>Crystal clear conditions because of the low amount of organic matter.</a:t>
            </a:r>
          </a:p>
          <a:p>
            <a:pPr marL="342900" indent="-342900">
              <a:spcBef>
                <a:spcPts val="624"/>
              </a:spcBef>
              <a:spcAft>
                <a:spcPts val="1200"/>
              </a:spcAft>
              <a:buFont typeface="Arial" panose="020B0604020202020204" pitchFamily="34" charset="0"/>
              <a:buChar char="•"/>
            </a:pPr>
            <a:r>
              <a:rPr lang="en-US" dirty="0"/>
              <a:t>Light penetrates deep in the water column.</a:t>
            </a:r>
          </a:p>
        </p:txBody>
      </p:sp>
      <p:pic>
        <p:nvPicPr>
          <p:cNvPr id="10" name="Picture 3" descr="An image shows an Oligotrophic lake, a clear lake.">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r="50679"/>
          <a:stretch/>
        </p:blipFill>
        <p:spPr bwMode="auto">
          <a:xfrm>
            <a:off x="4967780" y="1696387"/>
            <a:ext cx="3942993" cy="30175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6087145" y="4860556"/>
            <a:ext cx="1704264" cy="215079"/>
          </a:xfrm>
        </p:spPr>
        <p:txBody>
          <a:bodyPr/>
          <a:lstStyle/>
          <a:p>
            <a:pPr algn="ctr"/>
            <a:r>
              <a:rPr lang="en-US" sz="800" dirty="0"/>
              <a:t>(a) Art Wolfe/Science Source </a:t>
            </a:r>
          </a:p>
        </p:txBody>
      </p:sp>
      <p:sp>
        <p:nvSpPr>
          <p:cNvPr id="8" name="Content Placeholder 5">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57.14</a:t>
            </a:r>
            <a:endParaRPr lang="en-US" sz="1800" dirty="0"/>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1774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Eutrophic Lake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1" y="1276709"/>
            <a:ext cx="4133566" cy="4368545"/>
          </a:xfrm>
        </p:spPr>
        <p:txBody>
          <a:bodyPr/>
          <a:lstStyle/>
          <a:p>
            <a:pPr>
              <a:spcBef>
                <a:spcPts val="624"/>
              </a:spcBef>
              <a:spcAft>
                <a:spcPts val="1200"/>
              </a:spcAft>
            </a:pPr>
            <a:r>
              <a:rPr lang="en-US" dirty="0"/>
              <a:t>Eutrophic water: high in nutrients, densely populated with algae and plant material</a:t>
            </a:r>
          </a:p>
          <a:p>
            <a:pPr marL="342900" indent="-342900">
              <a:spcBef>
                <a:spcPts val="624"/>
              </a:spcBef>
              <a:spcAft>
                <a:spcPts val="1200"/>
              </a:spcAft>
              <a:buFont typeface="Arial" panose="020B0604020202020204" pitchFamily="34" charset="0"/>
              <a:buChar char="•"/>
            </a:pPr>
            <a:r>
              <a:rPr lang="en-US" dirty="0"/>
              <a:t>Low in dissolved oxygen in summer.</a:t>
            </a:r>
          </a:p>
          <a:p>
            <a:pPr marL="342900" indent="-342900">
              <a:spcBef>
                <a:spcPts val="624"/>
              </a:spcBef>
              <a:spcAft>
                <a:spcPts val="1200"/>
              </a:spcAft>
              <a:buFont typeface="Arial" panose="020B0604020202020204" pitchFamily="34" charset="0"/>
              <a:buChar char="•"/>
            </a:pPr>
            <a:r>
              <a:rPr lang="en-US" dirty="0"/>
              <a:t>Light does not penetrate the water column.</a:t>
            </a:r>
          </a:p>
        </p:txBody>
      </p:sp>
      <p:pic>
        <p:nvPicPr>
          <p:cNvPr id="10" name="Picture 3" descr="An image shows a Eutrophic lake with an algal bloom.">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l="50000"/>
          <a:stretch/>
        </p:blipFill>
        <p:spPr bwMode="auto">
          <a:xfrm>
            <a:off x="4564442" y="1586574"/>
            <a:ext cx="4333494" cy="327132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5879057" y="4997036"/>
            <a:ext cx="1704264" cy="215079"/>
          </a:xfrm>
        </p:spPr>
        <p:txBody>
          <a:bodyPr/>
          <a:lstStyle/>
          <a:p>
            <a:pPr algn="ctr"/>
            <a:r>
              <a:rPr lang="en-US" sz="800" dirty="0"/>
              <a:t>(b) Pat Watson/McGraw Hill</a:t>
            </a:r>
          </a:p>
        </p:txBody>
      </p:sp>
      <p:sp>
        <p:nvSpPr>
          <p:cNvPr id="8" name="Content Placeholder 5">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57.14</a:t>
            </a:r>
            <a:endParaRPr lang="en-US" sz="1800" dirty="0"/>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43045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90A95-A05A-4516-8D6E-23B46662FD62}"/>
              </a:ext>
            </a:extLst>
          </p:cNvPr>
          <p:cNvSpPr>
            <a:spLocks noGrp="1"/>
          </p:cNvSpPr>
          <p:nvPr>
            <p:ph type="title"/>
          </p:nvPr>
        </p:nvSpPr>
        <p:spPr/>
        <p:txBody>
          <a:bodyPr/>
          <a:lstStyle/>
          <a:p>
            <a:pPr lvl="0"/>
            <a:r>
              <a:rPr lang="en-US" dirty="0"/>
              <a:t>Marine Habitats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A292F2A-A99E-4BEC-A02B-9389A138F22A}"/>
              </a:ext>
            </a:extLst>
          </p:cNvPr>
          <p:cNvSpPr>
            <a:spLocks noGrp="1"/>
          </p:cNvSpPr>
          <p:nvPr>
            <p:ph sz="quarter" idx="11"/>
          </p:nvPr>
        </p:nvSpPr>
        <p:spPr/>
        <p:txBody>
          <a:bodyPr/>
          <a:lstStyle/>
          <a:p>
            <a:pPr>
              <a:spcBef>
                <a:spcPts val="600"/>
              </a:spcBef>
              <a:spcAft>
                <a:spcPts val="1200"/>
              </a:spcAft>
            </a:pPr>
            <a:r>
              <a:rPr lang="en-US" dirty="0"/>
              <a:t>71% of the Earth’s surface is covered by ocean</a:t>
            </a:r>
          </a:p>
          <a:p>
            <a:pPr>
              <a:spcBef>
                <a:spcPts val="600"/>
              </a:spcBef>
              <a:spcAft>
                <a:spcPts val="1200"/>
              </a:spcAft>
            </a:pPr>
            <a:r>
              <a:rPr lang="en-US" dirty="0"/>
              <a:t>Continental shelves: near coastlines, water is not especially deep</a:t>
            </a:r>
          </a:p>
          <a:p>
            <a:pPr marL="342900" indent="-342900">
              <a:spcBef>
                <a:spcPts val="600"/>
              </a:spcBef>
              <a:spcAft>
                <a:spcPts val="1200"/>
              </a:spcAft>
              <a:buFont typeface="Arial" panose="020B0604020202020204" pitchFamily="34" charset="0"/>
              <a:buChar char="•"/>
            </a:pPr>
            <a:r>
              <a:rPr lang="en-US" dirty="0"/>
              <a:t>~ 80 km wide and up to 130 m deep.</a:t>
            </a:r>
          </a:p>
          <a:p>
            <a:pPr>
              <a:spcBef>
                <a:spcPts val="600"/>
              </a:spcBef>
              <a:spcAft>
                <a:spcPts val="1200"/>
              </a:spcAft>
            </a:pPr>
            <a:r>
              <a:rPr lang="en-US" dirty="0"/>
              <a:t>Average depth of the open ocean is 4,000 to 5,000 m deep</a:t>
            </a:r>
          </a:p>
          <a:p>
            <a:pPr marL="342900" indent="-342900">
              <a:spcBef>
                <a:spcPts val="600"/>
              </a:spcBef>
              <a:spcAft>
                <a:spcPts val="1200"/>
              </a:spcAft>
              <a:buFont typeface="Arial" panose="020B0604020202020204" pitchFamily="34" charset="0"/>
              <a:buChar char="•"/>
            </a:pPr>
            <a:r>
              <a:rPr lang="en-US" dirty="0"/>
              <a:t>Trenches:  May be 11,000 m deep.</a:t>
            </a:r>
          </a:p>
          <a:p>
            <a:pPr>
              <a:spcBef>
                <a:spcPts val="600"/>
              </a:spcBef>
              <a:spcAft>
                <a:spcPts val="1200"/>
              </a:spcAft>
            </a:pPr>
            <a:r>
              <a:rPr lang="en-US" dirty="0"/>
              <a:t>Principle primary producers are phytoplankton (single cell or colonial)</a:t>
            </a:r>
          </a:p>
        </p:txBody>
      </p:sp>
      <p:sp>
        <p:nvSpPr>
          <p:cNvPr id="6" name="Slide Number Placeholder 3">
            <a:extLst>
              <a:ext uri="{FF2B5EF4-FFF2-40B4-BE49-F238E27FC236}">
                <a16:creationId xmlns:a16="http://schemas.microsoft.com/office/drawing/2014/main" id="{2B23AD3A-18D1-472E-A31B-60C84253D53F}"/>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3449170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Oceanic Zones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10"/>
            <a:ext cx="3982357" cy="2377440"/>
          </a:xfrm>
        </p:spPr>
        <p:txBody>
          <a:bodyPr/>
          <a:lstStyle/>
          <a:p>
            <a:pPr marL="342900" indent="-342900">
              <a:spcBef>
                <a:spcPts val="600"/>
              </a:spcBef>
              <a:spcAft>
                <a:spcPts val="1200"/>
              </a:spcAft>
              <a:buFont typeface="Arial" panose="020B0604020202020204" pitchFamily="34" charset="0"/>
              <a:buChar char="•"/>
            </a:pPr>
            <a:r>
              <a:rPr lang="en-US" dirty="0"/>
              <a:t>Open oceans have low primary productivity</a:t>
            </a:r>
          </a:p>
          <a:p>
            <a:pPr marL="342900" indent="-342900">
              <a:spcBef>
                <a:spcPts val="600"/>
              </a:spcBef>
              <a:spcAft>
                <a:spcPts val="1200"/>
              </a:spcAft>
              <a:buFont typeface="Arial" panose="020B0604020202020204" pitchFamily="34" charset="0"/>
              <a:buChar char="•"/>
            </a:pPr>
            <a:r>
              <a:rPr lang="en-US" dirty="0"/>
              <a:t>Oligotrophic ocean: Low nutrient levels, “biological deserts”</a:t>
            </a:r>
          </a:p>
        </p:txBody>
      </p:sp>
      <p:sp>
        <p:nvSpPr>
          <p:cNvPr id="8" name="Content Placeholder 3">
            <a:extLst>
              <a:ext uri="{FF2B5EF4-FFF2-40B4-BE49-F238E27FC236}">
                <a16:creationId xmlns:a16="http://schemas.microsoft.com/office/drawing/2014/main" id="{19778529-9938-4E0D-9722-641B1BBDFD4D}"/>
              </a:ext>
            </a:extLst>
          </p:cNvPr>
          <p:cNvSpPr>
            <a:spLocks noGrp="1"/>
          </p:cNvSpPr>
          <p:nvPr>
            <p:ph sz="quarter" idx="15"/>
          </p:nvPr>
        </p:nvSpPr>
        <p:spPr>
          <a:xfrm>
            <a:off x="342900" y="5907314"/>
            <a:ext cx="1718129" cy="343732"/>
          </a:xfrm>
        </p:spPr>
        <p:txBody>
          <a:bodyPr/>
          <a:lstStyle/>
          <a:p>
            <a:r>
              <a:rPr lang="en-US" altLang="en-US" sz="1800" dirty="0">
                <a:ea typeface="Microsoft YaHei" panose="020B0503020204020204" pitchFamily="34" charset="-122"/>
              </a:rPr>
              <a:t>Figure 57.15</a:t>
            </a:r>
            <a:endParaRPr lang="en-US" sz="1800" dirty="0"/>
          </a:p>
        </p:txBody>
      </p:sp>
      <p:pic>
        <p:nvPicPr>
          <p:cNvPr id="10" name="Picture 4" descr="An illustration shows marine ecosystem including the Continental shelf, Benthic zone, Pelagic zone, Photic zone, Intertidal zone, and Neritic zone.">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4567164" y="1458979"/>
            <a:ext cx="4280468" cy="39319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709855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4E355-4249-4BE2-A492-C36CE7E87FAE}"/>
              </a:ext>
            </a:extLst>
          </p:cNvPr>
          <p:cNvSpPr>
            <a:spLocks noGrp="1"/>
          </p:cNvSpPr>
          <p:nvPr>
            <p:ph type="title"/>
          </p:nvPr>
        </p:nvSpPr>
        <p:spPr/>
        <p:txBody>
          <a:bodyPr/>
          <a:lstStyle/>
          <a:p>
            <a:r>
              <a:rPr lang="en-US" altLang="en-US" dirty="0">
                <a:ea typeface="Microsoft YaHei" panose="020B0503020204020204" pitchFamily="34" charset="-122"/>
              </a:rPr>
              <a:t>Upwelling Regions</a:t>
            </a:r>
            <a:endParaRPr lang="en-IN" dirty="0"/>
          </a:p>
        </p:txBody>
      </p:sp>
      <p:sp>
        <p:nvSpPr>
          <p:cNvPr id="3" name="Content Placeholder 2">
            <a:extLst>
              <a:ext uri="{FF2B5EF4-FFF2-40B4-BE49-F238E27FC236}">
                <a16:creationId xmlns:a16="http://schemas.microsoft.com/office/drawing/2014/main" id="{43DBEA81-F097-4311-9B43-D01B9C031E01}"/>
              </a:ext>
            </a:extLst>
          </p:cNvPr>
          <p:cNvSpPr>
            <a:spLocks noGrp="1"/>
          </p:cNvSpPr>
          <p:nvPr>
            <p:ph sz="quarter" idx="11"/>
          </p:nvPr>
        </p:nvSpPr>
        <p:spPr>
          <a:xfrm>
            <a:off x="342900" y="1276710"/>
            <a:ext cx="8458200" cy="837840"/>
          </a:xfrm>
        </p:spPr>
        <p:txBody>
          <a:bodyPr/>
          <a:lstStyle/>
          <a:p>
            <a:r>
              <a:rPr lang="en-US" dirty="0"/>
              <a:t>Upwelling regions: localized places where deep water is drawn consistently to the surface</a:t>
            </a:r>
          </a:p>
        </p:txBody>
      </p:sp>
      <p:sp>
        <p:nvSpPr>
          <p:cNvPr id="4" name="Content Placeholder 3">
            <a:extLst>
              <a:ext uri="{FF2B5EF4-FFF2-40B4-BE49-F238E27FC236}">
                <a16:creationId xmlns:a16="http://schemas.microsoft.com/office/drawing/2014/main" id="{0FF6E202-5760-4941-A253-A43AE15681A6}"/>
              </a:ext>
            </a:extLst>
          </p:cNvPr>
          <p:cNvSpPr>
            <a:spLocks noGrp="1"/>
          </p:cNvSpPr>
          <p:nvPr>
            <p:ph sz="quarter" idx="15"/>
          </p:nvPr>
        </p:nvSpPr>
        <p:spPr>
          <a:xfrm>
            <a:off x="91440" y="6174486"/>
            <a:ext cx="1577340" cy="408792"/>
          </a:xfrm>
        </p:spPr>
        <p:txBody>
          <a:bodyPr/>
          <a:lstStyle/>
          <a:p>
            <a:pPr lvl="0"/>
            <a:r>
              <a:rPr lang="en-US" altLang="en-US" sz="1800" dirty="0">
                <a:solidFill>
                  <a:srgbClr val="000000"/>
                </a:solidFill>
                <a:ea typeface="Microsoft YaHei" panose="020B0503020204020204" pitchFamily="34" charset="-122"/>
              </a:rPr>
              <a:t>Figure 57.16</a:t>
            </a:r>
            <a:endParaRPr lang="en-US" sz="1800" dirty="0">
              <a:solidFill>
                <a:srgbClr val="000000"/>
              </a:solidFill>
            </a:endParaRPr>
          </a:p>
        </p:txBody>
      </p:sp>
      <p:pic>
        <p:nvPicPr>
          <p:cNvPr id="10" name="Picture 4" descr="The vast central regions of the oceans away from the tropics and continents are oligotrophic. Cold and near continental regions are more productive.">
            <a:extLst>
              <a:ext uri="{FF2B5EF4-FFF2-40B4-BE49-F238E27FC236}">
                <a16:creationId xmlns:a16="http://schemas.microsoft.com/office/drawing/2014/main" id="{AB489593-4AC3-485F-B4A5-B251499A22E8}"/>
              </a:ext>
            </a:extLst>
          </p:cNvPr>
          <p:cNvPicPr>
            <a:picLocks noChangeAspect="1" noChangeArrowheads="1"/>
          </p:cNvPicPr>
          <p:nvPr/>
        </p:nvPicPr>
        <p:blipFill>
          <a:blip r:embed="rId2"/>
          <a:stretch>
            <a:fillRect/>
          </a:stretch>
        </p:blipFill>
        <p:spPr bwMode="auto">
          <a:xfrm>
            <a:off x="1543713" y="2195295"/>
            <a:ext cx="6056575" cy="36576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5">
            <a:extLst>
              <a:ext uri="{FF2B5EF4-FFF2-40B4-BE49-F238E27FC236}">
                <a16:creationId xmlns:a16="http://schemas.microsoft.com/office/drawing/2014/main" id="{11ED6488-4BF7-4B0C-BA5D-3DB1290B78AA}"/>
              </a:ext>
            </a:extLst>
          </p:cNvPr>
          <p:cNvSpPr>
            <a:spLocks noGrp="1"/>
          </p:cNvSpPr>
          <p:nvPr>
            <p:ph sz="quarter" idx="17"/>
          </p:nvPr>
        </p:nvSpPr>
        <p:spPr>
          <a:xfrm>
            <a:off x="2194560" y="5832751"/>
            <a:ext cx="4754880" cy="282299"/>
          </a:xfrm>
        </p:spPr>
        <p:txBody>
          <a:bodyPr/>
          <a:lstStyle/>
          <a:p>
            <a:pPr lvl="0" algn="ctr"/>
            <a:r>
              <a:rPr lang="en-US" sz="800" dirty="0">
                <a:solidFill>
                  <a:srgbClr val="000000"/>
                </a:solidFill>
              </a:rPr>
              <a:t>Source: Provided by the </a:t>
            </a:r>
            <a:r>
              <a:rPr lang="en-US" sz="800" dirty="0" err="1">
                <a:solidFill>
                  <a:srgbClr val="000000"/>
                </a:solidFill>
              </a:rPr>
              <a:t>SeaWiFS</a:t>
            </a:r>
            <a:r>
              <a:rPr lang="en-US" sz="800" dirty="0">
                <a:solidFill>
                  <a:srgbClr val="000000"/>
                </a:solidFill>
              </a:rPr>
              <a:t> Project, NASA/Goddard Space Flight Center, and </a:t>
            </a:r>
            <a:r>
              <a:rPr lang="en-US" sz="800" dirty="0" err="1">
                <a:solidFill>
                  <a:srgbClr val="000000"/>
                </a:solidFill>
              </a:rPr>
              <a:t>ORBIMAGE</a:t>
            </a:r>
            <a:r>
              <a:rPr lang="en-US" sz="800" dirty="0">
                <a:solidFill>
                  <a:srgbClr val="000000"/>
                </a:solidFill>
              </a:rPr>
              <a:t> </a:t>
            </a:r>
          </a:p>
        </p:txBody>
      </p:sp>
      <p:sp>
        <p:nvSpPr>
          <p:cNvPr id="9" name="Slide Number Placeholder 6">
            <a:extLst>
              <a:ext uri="{FF2B5EF4-FFF2-40B4-BE49-F238E27FC236}">
                <a16:creationId xmlns:a16="http://schemas.microsoft.com/office/drawing/2014/main" id="{AFA68B32-1A95-43B6-BF23-465AE9EAB866}"/>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8124664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90A95-A05A-4516-8D6E-23B46662FD6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Continental Shelf Ecosystems</a:t>
            </a:r>
          </a:p>
        </p:txBody>
      </p:sp>
      <p:sp>
        <p:nvSpPr>
          <p:cNvPr id="3" name="Content Placeholder 2">
            <a:extLst>
              <a:ext uri="{FF2B5EF4-FFF2-40B4-BE49-F238E27FC236}">
                <a16:creationId xmlns:a16="http://schemas.microsoft.com/office/drawing/2014/main" id="{2A292F2A-A99E-4BEC-A02B-9389A138F22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Continental shelf ecosystems provide abundant resources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Neritic waters: waters over the shelves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High concentrations of nitrates and other nutrients.</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Shallow, upwelling occurs here.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99% of ocean food supply comes from neritic waters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Petroleum comes almost exclusively from shelves</a:t>
            </a:r>
          </a:p>
        </p:txBody>
      </p:sp>
      <p:sp>
        <p:nvSpPr>
          <p:cNvPr id="6" name="Slide Number Placeholder 3">
            <a:extLst>
              <a:ext uri="{FF2B5EF4-FFF2-40B4-BE49-F238E27FC236}">
                <a16:creationId xmlns:a16="http://schemas.microsoft.com/office/drawing/2014/main" id="{2B23AD3A-18D1-472E-A31B-60C84253D53F}"/>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4468995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992A3-45E5-4D96-9CBF-40DEFD0D878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Estuaries</a:t>
            </a:r>
          </a:p>
        </p:txBody>
      </p:sp>
      <p:sp>
        <p:nvSpPr>
          <p:cNvPr id="3" name="Content Placeholder 2">
            <a:extLst>
              <a:ext uri="{FF2B5EF4-FFF2-40B4-BE49-F238E27FC236}">
                <a16:creationId xmlns:a16="http://schemas.microsoft.com/office/drawing/2014/main" id="{A63EA9C1-C39F-4C57-9AA1-C55E8DE14696}"/>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Estuaries: shelf ecosystem where fresh water from streams or rivers mix with ocean water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Intertidal habitat: area that is exposed to air at low tide but is under water at high tide.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Salt marshes: in the intertidal zone.</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Mangrove swamps: occur in tropical and subtropical intertidal zones.</a:t>
            </a:r>
          </a:p>
        </p:txBody>
      </p:sp>
      <p:sp>
        <p:nvSpPr>
          <p:cNvPr id="6" name="Slide Number Placeholder 3">
            <a:extLst>
              <a:ext uri="{FF2B5EF4-FFF2-40B4-BE49-F238E27FC236}">
                <a16:creationId xmlns:a16="http://schemas.microsoft.com/office/drawing/2014/main" id="{11B2B396-457C-4478-BE03-6D0D9697F07F}"/>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853400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4E355-4249-4BE2-A492-C36CE7E87FAE}"/>
              </a:ext>
            </a:extLst>
          </p:cNvPr>
          <p:cNvSpPr>
            <a:spLocks noGrp="1"/>
          </p:cNvSpPr>
          <p:nvPr>
            <p:ph type="title"/>
          </p:nvPr>
        </p:nvSpPr>
        <p:spPr/>
        <p:txBody>
          <a:bodyPr/>
          <a:lstStyle/>
          <a:p>
            <a:r>
              <a:rPr lang="en-US" altLang="en-US" dirty="0">
                <a:ea typeface="Microsoft YaHei" panose="020B0503020204020204" pitchFamily="34" charset="-122"/>
              </a:rPr>
              <a:t>Banks and Coral Reefs</a:t>
            </a:r>
            <a:endParaRPr lang="en-IN" dirty="0"/>
          </a:p>
        </p:txBody>
      </p:sp>
      <p:sp>
        <p:nvSpPr>
          <p:cNvPr id="3" name="Content Placeholder 2">
            <a:extLst>
              <a:ext uri="{FF2B5EF4-FFF2-40B4-BE49-F238E27FC236}">
                <a16:creationId xmlns:a16="http://schemas.microsoft.com/office/drawing/2014/main" id="{43DBEA81-F097-4311-9B43-D01B9C031E01}"/>
              </a:ext>
            </a:extLst>
          </p:cNvPr>
          <p:cNvSpPr>
            <a:spLocks noGrp="1"/>
          </p:cNvSpPr>
          <p:nvPr>
            <p:ph sz="quarter" idx="11"/>
          </p:nvPr>
        </p:nvSpPr>
        <p:spPr>
          <a:xfrm>
            <a:off x="342900" y="1276710"/>
            <a:ext cx="8458200" cy="1991174"/>
          </a:xfrm>
        </p:spPr>
        <p:txBody>
          <a:bodyPr/>
          <a:lstStyle/>
          <a:p>
            <a:pPr lvl="0">
              <a:spcBef>
                <a:spcPts val="200"/>
              </a:spcBef>
              <a:spcAft>
                <a:spcPts val="200"/>
              </a:spcAft>
            </a:pPr>
            <a:r>
              <a:rPr lang="en-US" sz="2200" dirty="0">
                <a:solidFill>
                  <a:srgbClr val="000000"/>
                </a:solidFill>
              </a:rPr>
              <a:t>Banks are local shallow areas on the shelves</a:t>
            </a:r>
          </a:p>
          <a:p>
            <a:pPr marL="342900" lvl="0" indent="-342900">
              <a:spcBef>
                <a:spcPts val="200"/>
              </a:spcBef>
              <a:spcAft>
                <a:spcPts val="200"/>
              </a:spcAft>
              <a:buFont typeface="Arial" panose="020B0604020202020204" pitchFamily="34" charset="0"/>
              <a:buChar char="•"/>
            </a:pPr>
            <a:r>
              <a:rPr lang="en-US" sz="2200" dirty="0">
                <a:solidFill>
                  <a:srgbClr val="000000"/>
                </a:solidFill>
              </a:rPr>
              <a:t>Fishing grounds.</a:t>
            </a:r>
          </a:p>
          <a:p>
            <a:pPr lvl="0">
              <a:spcBef>
                <a:spcPts val="200"/>
              </a:spcBef>
              <a:spcAft>
                <a:spcPts val="200"/>
              </a:spcAft>
            </a:pPr>
            <a:r>
              <a:rPr lang="en-US" sz="2200" dirty="0">
                <a:solidFill>
                  <a:srgbClr val="000000"/>
                </a:solidFill>
              </a:rPr>
              <a:t>Coral reefs occur in subtropical and tropical latitudes</a:t>
            </a:r>
          </a:p>
          <a:p>
            <a:pPr lvl="0">
              <a:spcBef>
                <a:spcPts val="200"/>
              </a:spcBef>
              <a:spcAft>
                <a:spcPts val="200"/>
              </a:spcAft>
            </a:pPr>
            <a:r>
              <a:rPr lang="en-US" sz="2200" dirty="0">
                <a:solidFill>
                  <a:srgbClr val="000000"/>
                </a:solidFill>
              </a:rPr>
              <a:t>Defining feature is stony corals</a:t>
            </a:r>
          </a:p>
          <a:p>
            <a:pPr marL="342900" lvl="0" indent="-342900">
              <a:spcBef>
                <a:spcPts val="200"/>
              </a:spcBef>
              <a:spcAft>
                <a:spcPts val="200"/>
              </a:spcAft>
              <a:buFont typeface="Arial" panose="020B0604020202020204" pitchFamily="34" charset="0"/>
              <a:buChar char="•"/>
            </a:pPr>
            <a:r>
              <a:rPr lang="en-US" sz="2200" dirty="0">
                <a:solidFill>
                  <a:srgbClr val="000000"/>
                </a:solidFill>
              </a:rPr>
              <a:t>Algal symbioses: cnidarians and dinoflagellates.</a:t>
            </a:r>
          </a:p>
        </p:txBody>
      </p:sp>
      <p:sp>
        <p:nvSpPr>
          <p:cNvPr id="4" name="Content Placeholder 3">
            <a:extLst>
              <a:ext uri="{FF2B5EF4-FFF2-40B4-BE49-F238E27FC236}">
                <a16:creationId xmlns:a16="http://schemas.microsoft.com/office/drawing/2014/main" id="{0FF6E202-5760-4941-A253-A43AE15681A6}"/>
              </a:ext>
            </a:extLst>
          </p:cNvPr>
          <p:cNvSpPr>
            <a:spLocks noGrp="1"/>
          </p:cNvSpPr>
          <p:nvPr>
            <p:ph sz="quarter" idx="15"/>
          </p:nvPr>
        </p:nvSpPr>
        <p:spPr>
          <a:xfrm>
            <a:off x="91440" y="6174486"/>
            <a:ext cx="1577340" cy="408792"/>
          </a:xfrm>
        </p:spPr>
        <p:txBody>
          <a:bodyPr/>
          <a:lstStyle/>
          <a:p>
            <a:pPr lvl="0"/>
            <a:r>
              <a:rPr lang="en-US" altLang="en-US" sz="1800" dirty="0">
                <a:solidFill>
                  <a:srgbClr val="000000"/>
                </a:solidFill>
                <a:ea typeface="Microsoft YaHei" panose="020B0503020204020204" pitchFamily="34" charset="-122"/>
              </a:rPr>
              <a:t>Figure 57.17</a:t>
            </a:r>
            <a:endParaRPr lang="en-US" sz="1800" dirty="0">
              <a:solidFill>
                <a:srgbClr val="000000"/>
              </a:solidFill>
            </a:endParaRPr>
          </a:p>
        </p:txBody>
      </p:sp>
      <p:pic>
        <p:nvPicPr>
          <p:cNvPr id="8" name="Picture 4" descr="A photo shows the coral reef ecosystem and a school of fish.">
            <a:extLst>
              <a:ext uri="{FF2B5EF4-FFF2-40B4-BE49-F238E27FC236}">
                <a16:creationId xmlns:a16="http://schemas.microsoft.com/office/drawing/2014/main" id="{64353B81-9E46-4073-8302-F4918E0AD58F}"/>
              </a:ext>
            </a:extLst>
          </p:cNvPr>
          <p:cNvPicPr>
            <a:picLocks noChangeAspect="1" noChangeArrowheads="1"/>
          </p:cNvPicPr>
          <p:nvPr/>
        </p:nvPicPr>
        <p:blipFill rotWithShape="1">
          <a:blip r:embed="rId2"/>
          <a:srcRect r="8124"/>
          <a:stretch/>
        </p:blipFill>
        <p:spPr bwMode="auto">
          <a:xfrm>
            <a:off x="2131919" y="3267884"/>
            <a:ext cx="4880162" cy="2743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5">
            <a:extLst>
              <a:ext uri="{FF2B5EF4-FFF2-40B4-BE49-F238E27FC236}">
                <a16:creationId xmlns:a16="http://schemas.microsoft.com/office/drawing/2014/main" id="{11ED6488-4BF7-4B0C-BA5D-3DB1290B78AA}"/>
              </a:ext>
            </a:extLst>
          </p:cNvPr>
          <p:cNvSpPr>
            <a:spLocks noGrp="1"/>
          </p:cNvSpPr>
          <p:nvPr>
            <p:ph sz="quarter" idx="17"/>
          </p:nvPr>
        </p:nvSpPr>
        <p:spPr>
          <a:xfrm>
            <a:off x="3440430" y="6061351"/>
            <a:ext cx="2263140" cy="282299"/>
          </a:xfrm>
        </p:spPr>
        <p:txBody>
          <a:bodyPr/>
          <a:lstStyle/>
          <a:p>
            <a:pPr lvl="0" algn="ctr"/>
            <a:r>
              <a:rPr lang="en-US" sz="800" dirty="0">
                <a:solidFill>
                  <a:srgbClr val="000000"/>
                </a:solidFill>
              </a:rPr>
              <a:t>Stephen Frink/Getty Images</a:t>
            </a:r>
          </a:p>
        </p:txBody>
      </p:sp>
      <p:sp>
        <p:nvSpPr>
          <p:cNvPr id="9" name="Slide Number Placeholder 6">
            <a:extLst>
              <a:ext uri="{FF2B5EF4-FFF2-40B4-BE49-F238E27FC236}">
                <a16:creationId xmlns:a16="http://schemas.microsoft.com/office/drawing/2014/main" id="{AFA68B32-1A95-43B6-BF23-465AE9EAB866}"/>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9992084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6052D-9F6E-4C43-BEBD-7D26516F129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O</a:t>
            </a:r>
          </a:p>
        </p:txBody>
      </p:sp>
      <p:sp>
        <p:nvSpPr>
          <p:cNvPr id="3" name="Content Placeholder 2">
            <a:extLst>
              <a:ext uri="{FF2B5EF4-FFF2-40B4-BE49-F238E27FC236}">
                <a16:creationId xmlns:a16="http://schemas.microsoft.com/office/drawing/2014/main" id="{2128DC15-547A-4F86-B8EA-1F0870C9618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El Niño Southern Oscillation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to 7 years on an irregular and unpredictable basis.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Coastline waters become profoundly warm.</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Primary productivity unusually low.</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Warming is greatest around Christmas, hence the name El Niño, which is literally “the Child”, after the Christ Child</a:t>
            </a:r>
          </a:p>
        </p:txBody>
      </p:sp>
      <p:sp>
        <p:nvSpPr>
          <p:cNvPr id="6" name="Slide Number Placeholder 3">
            <a:extLst>
              <a:ext uri="{FF2B5EF4-FFF2-40B4-BE49-F238E27FC236}">
                <a16:creationId xmlns:a16="http://schemas.microsoft.com/office/drawing/2014/main" id="{A1E3634F-CD52-4163-9E0E-99A842C4330B}"/>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0333997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BC317-B140-4FCD-A65B-1E8803B48DD5}"/>
              </a:ext>
            </a:extLst>
          </p:cNvPr>
          <p:cNvSpPr>
            <a:spLocks noGrp="1"/>
          </p:cNvSpPr>
          <p:nvPr>
            <p:ph type="title"/>
          </p:nvPr>
        </p:nvSpPr>
        <p:spPr/>
        <p:txBody>
          <a:bodyPr/>
          <a:lstStyle/>
          <a:p>
            <a:pPr lvl="0"/>
            <a:r>
              <a:rPr lang="en-US">
                <a:solidFill>
                  <a:srgbClr val="000000"/>
                </a:solidFill>
                <a:latin typeface="Arial" panose="020B0604020202020204" pitchFamily="34" charset="0"/>
                <a:ea typeface="Verdana" panose="020B0604030504040204" pitchFamily="34" charset="0"/>
                <a:cs typeface="Arial" pitchFamily="34" charset="0"/>
              </a:rPr>
              <a:t>Solar Energy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284DCC7-ECDA-48EC-99A6-234E3DA4EF8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Earth receives energy from the Sun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Solar radiant energy passes through the atmosphere and its intensity and wavelength composition are modified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About 1/2 of the energy is absorbed within the atmosphere</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UV-B is strongly absorbed by the ozone.</a:t>
            </a:r>
          </a:p>
        </p:txBody>
      </p:sp>
      <p:sp>
        <p:nvSpPr>
          <p:cNvPr id="6" name="Slide Number Placeholder 3">
            <a:extLst>
              <a:ext uri="{FF2B5EF4-FFF2-40B4-BE49-F238E27FC236}">
                <a16:creationId xmlns:a16="http://schemas.microsoft.com/office/drawing/2014/main" id="{C4AE2438-9555-4970-8D3D-CF7CF78367FD}"/>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8207693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4691F9-2062-4881-922D-44E4368BFC3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Trade Winds and 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l Niño</a:t>
            </a:r>
          </a:p>
        </p:txBody>
      </p:sp>
      <p:sp>
        <p:nvSpPr>
          <p:cNvPr id="3" name="Content Placeholder 2">
            <a:extLst>
              <a:ext uri="{FF2B5EF4-FFF2-40B4-BE49-F238E27FC236}">
                <a16:creationId xmlns:a16="http://schemas.microsoft.com/office/drawing/2014/main" id="{BE3088CC-1F0F-4D65-AAF9-B566855A35F2}"/>
              </a:ext>
            </a:extLst>
          </p:cNvPr>
          <p:cNvSpPr>
            <a:spLocks noGrp="1"/>
          </p:cNvSpPr>
          <p:nvPr>
            <p:ph sz="quarter" idx="11"/>
          </p:nvPr>
        </p:nvSpPr>
        <p:spPr/>
        <p:txBody>
          <a:bodyPr/>
          <a:lstStyle/>
          <a:p>
            <a:pPr marL="347472"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Weakening east-to-west Trade Winds is the immediate cause of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 Niño</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Upwelling continues, but only recirculates the thick, warm surface layer, which is nutrient-depleted</a:t>
            </a:r>
          </a:p>
          <a:p>
            <a:pPr marL="347472" lvl="1" indent="-347472">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Causes of Trade Wind weakening are not fully understood</a:t>
            </a:r>
          </a:p>
        </p:txBody>
      </p:sp>
      <p:sp>
        <p:nvSpPr>
          <p:cNvPr id="6" name="Slide Number Placeholder 3">
            <a:extLst>
              <a:ext uri="{FF2B5EF4-FFF2-40B4-BE49-F238E27FC236}">
                <a16:creationId xmlns:a16="http://schemas.microsoft.com/office/drawing/2014/main" id="{5876CB2C-0DFD-42C2-BAC8-B03EE0773AFE}"/>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1978354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68741-319D-4264-BB1C-8E8A77BE637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Effects of 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l Niño</a:t>
            </a:r>
          </a:p>
        </p:txBody>
      </p:sp>
      <p:sp>
        <p:nvSpPr>
          <p:cNvPr id="3" name="Content Placeholder 2">
            <a:extLst>
              <a:ext uri="{FF2B5EF4-FFF2-40B4-BE49-F238E27FC236}">
                <a16:creationId xmlns:a16="http://schemas.microsoft.com/office/drawing/2014/main" id="{19FBDF3D-E4B6-4C14-AF1F-47E0EB40367F}"/>
              </a:ext>
            </a:extLst>
          </p:cNvPr>
          <p:cNvSpPr>
            <a:spLocks noGrp="1"/>
          </p:cNvSpPr>
          <p:nvPr>
            <p:ph sz="quarter" idx="11"/>
          </p:nvPr>
        </p:nvSpPr>
        <p:spPr/>
        <p:txBody>
          <a:bodyPr/>
          <a:lstStyle/>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Effects occur across large parts of the world’s weather systems</a:t>
            </a:r>
          </a:p>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Weather systems of the western Pacific Ocean are shifted 6000 km eastward</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Causes drought in previous rainy areas</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Areas that normally have little precipitation are soaked</a:t>
            </a:r>
          </a:p>
        </p:txBody>
      </p:sp>
      <p:sp>
        <p:nvSpPr>
          <p:cNvPr id="6" name="Slide Number Placeholder 3">
            <a:extLst>
              <a:ext uri="{FF2B5EF4-FFF2-40B4-BE49-F238E27FC236}">
                <a16:creationId xmlns:a16="http://schemas.microsoft.com/office/drawing/2014/main" id="{4A6CA490-1D5C-44E5-A368-9660E1831BD8}"/>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9634109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a:t>
            </a:r>
            <a:r>
              <a:rPr lang="en-US" altLang="en-US" sz="100" dirty="0">
                <a:ea typeface="Microsoft YaHei" panose="020B0503020204020204" pitchFamily="34" charset="-122"/>
              </a:rPr>
              <a:t> </a:t>
            </a:r>
            <a:r>
              <a:rPr lang="en-US" altLang="en-US" dirty="0">
                <a:ea typeface="Microsoft YaHei" panose="020B0503020204020204" pitchFamily="34" charset="-122"/>
              </a:rPr>
              <a:t>l Niño Winter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8" name="Content Placeholder 2">
            <a:extLst>
              <a:ext uri="{FF2B5EF4-FFF2-40B4-BE49-F238E27FC236}">
                <a16:creationId xmlns:a16="http://schemas.microsoft.com/office/drawing/2014/main" id="{19778529-9938-4E0D-9722-641B1BBDFD4D}"/>
              </a:ext>
            </a:extLst>
          </p:cNvPr>
          <p:cNvSpPr>
            <a:spLocks noGrp="1"/>
          </p:cNvSpPr>
          <p:nvPr>
            <p:ph sz="quarter" idx="11"/>
          </p:nvPr>
        </p:nvSpPr>
        <p:spPr>
          <a:xfrm>
            <a:off x="342900" y="5885752"/>
            <a:ext cx="1674586" cy="365293"/>
          </a:xfrm>
        </p:spPr>
        <p:txBody>
          <a:bodyPr/>
          <a:lstStyle/>
          <a:p>
            <a:r>
              <a:rPr lang="en-US" altLang="en-US" sz="1800" dirty="0">
                <a:ea typeface="Microsoft YaHei" panose="020B0503020204020204" pitchFamily="34" charset="-122"/>
              </a:rPr>
              <a:t>Figure 57.18</a:t>
            </a:r>
            <a:endParaRPr lang="en-US" sz="1800" dirty="0"/>
          </a:p>
        </p:txBody>
      </p:sp>
      <p:pic>
        <p:nvPicPr>
          <p:cNvPr id="11" name="Picture 3" descr="Many regions of the world become wetter or drier, warmer or colder, during an El Niño winter.">
            <a:extLst>
              <a:ext uri="{FF2B5EF4-FFF2-40B4-BE49-F238E27FC236}">
                <a16:creationId xmlns:a16="http://schemas.microsoft.com/office/drawing/2014/main" id="{89160FA3-1FFC-4567-94CF-625BBADD61B2}"/>
              </a:ext>
            </a:extLst>
          </p:cNvPr>
          <p:cNvPicPr>
            <a:picLocks noChangeAspect="1" noChangeArrowheads="1"/>
          </p:cNvPicPr>
          <p:nvPr/>
        </p:nvPicPr>
        <p:blipFill rotWithShape="1">
          <a:blip r:embed="rId2"/>
          <a:srcRect t="6770" b="6345"/>
          <a:stretch/>
        </p:blipFill>
        <p:spPr bwMode="auto">
          <a:xfrm>
            <a:off x="582667" y="1240022"/>
            <a:ext cx="7978667"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590584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1ABC4-2E0C-4B48-9617-27A02E58F58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Ecosystems and 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l Niño</a:t>
            </a:r>
          </a:p>
        </p:txBody>
      </p:sp>
      <p:sp>
        <p:nvSpPr>
          <p:cNvPr id="3" name="Content Placeholder 2">
            <a:extLst>
              <a:ext uri="{FF2B5EF4-FFF2-40B4-BE49-F238E27FC236}">
                <a16:creationId xmlns:a16="http://schemas.microsoft.com/office/drawing/2014/main" id="{8AF71A24-EA3D-4AC7-92BF-E1FC3A74C990}"/>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 Niño can wreak havoc on ecosystems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Plankton abundance can drop to 1/20th normal levels.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Fish stocks disappear.</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Seabirds and sea lion populations crash.</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On land</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Heavy rains produce abundant seeds and land birds flourish.</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rodent population.</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predator population.</a:t>
            </a:r>
          </a:p>
        </p:txBody>
      </p:sp>
      <p:sp>
        <p:nvSpPr>
          <p:cNvPr id="6" name="Slide Number Placeholder 3">
            <a:extLst>
              <a:ext uri="{FF2B5EF4-FFF2-40B4-BE49-F238E27FC236}">
                <a16:creationId xmlns:a16="http://schemas.microsoft.com/office/drawing/2014/main" id="{D8E4223E-7D61-4D88-818C-A89555575EC2}"/>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0632361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E3B0D-DCD9-4982-8B46-256B7783A21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Phases of E</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S</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O</a:t>
            </a:r>
          </a:p>
        </p:txBody>
      </p:sp>
      <p:sp>
        <p:nvSpPr>
          <p:cNvPr id="3" name="Content Placeholder 2">
            <a:extLst>
              <a:ext uri="{FF2B5EF4-FFF2-40B4-BE49-F238E27FC236}">
                <a16:creationId xmlns:a16="http://schemas.microsoft.com/office/drawing/2014/main" id="{48B91378-B95E-40D2-B352-647F9E789E4D}"/>
              </a:ext>
            </a:extLst>
          </p:cNvPr>
          <p:cNvSpPr>
            <a:spLocks noGrp="1"/>
          </p:cNvSpPr>
          <p:nvPr>
            <p:ph sz="quarter" idx="11"/>
          </p:nvPr>
        </p:nvSpPr>
        <p:spPr/>
        <p:txBody>
          <a:bodyPr/>
          <a:lstStyle/>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 Niño </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La Niña</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Low water temperatures and reverse of E</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l Niño effects</a:t>
            </a:r>
          </a:p>
          <a:p>
            <a:pPr>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Intervening neutral phases</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Average conditions </a:t>
            </a:r>
          </a:p>
        </p:txBody>
      </p:sp>
      <p:sp>
        <p:nvSpPr>
          <p:cNvPr id="6" name="Slide Number Placeholder 3">
            <a:extLst>
              <a:ext uri="{FF2B5EF4-FFF2-40B4-BE49-F238E27FC236}">
                <a16:creationId xmlns:a16="http://schemas.microsoft.com/office/drawing/2014/main" id="{D0E74291-DCC3-4CC7-A88F-51BA706F45F4}"/>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9228640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A4079-82DC-428C-B811-B637E10B01B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Deep Sea</a:t>
            </a:r>
          </a:p>
        </p:txBody>
      </p:sp>
      <p:sp>
        <p:nvSpPr>
          <p:cNvPr id="3" name="Content Placeholder 2">
            <a:extLst>
              <a:ext uri="{FF2B5EF4-FFF2-40B4-BE49-F238E27FC236}">
                <a16:creationId xmlns:a16="http://schemas.microsoft.com/office/drawing/2014/main" id="{7F95E92C-9722-4389-9332-51A92DC7B3D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Deep sea: cold, dark place with fascinating communities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Seasonless, 2 to 5°C; pressure: 400 to 500 atm.</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Food originates from photosynthesis in the sunlit waters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99% eaten as it drifts down through the water column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Animals: small-bodied, thinly distributed</a:t>
            </a:r>
          </a:p>
        </p:txBody>
      </p:sp>
      <p:sp>
        <p:nvSpPr>
          <p:cNvPr id="6" name="Slide Number Placeholder 3">
            <a:extLst>
              <a:ext uri="{FF2B5EF4-FFF2-40B4-BE49-F238E27FC236}">
                <a16:creationId xmlns:a16="http://schemas.microsoft.com/office/drawing/2014/main" id="{233B1637-5EF0-4D7C-9E03-75E41D8D6AE8}"/>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5779742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Hydrothermal Vent Communities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10"/>
            <a:ext cx="4229099" cy="4343978"/>
          </a:xfrm>
        </p:spPr>
        <p:txBody>
          <a:bodyPr/>
          <a:lstStyle/>
          <a:p>
            <a:pPr marL="342900" indent="-342900">
              <a:spcAft>
                <a:spcPts val="1200"/>
              </a:spcAft>
              <a:buFont typeface="Arial" panose="020B0604020202020204" pitchFamily="34" charset="0"/>
              <a:buChar char="•"/>
            </a:pPr>
            <a:r>
              <a:rPr lang="en-US" dirty="0"/>
              <a:t>Hydrothermal vent communities: thick with life</a:t>
            </a:r>
          </a:p>
          <a:p>
            <a:pPr marL="342900" indent="-342900">
              <a:spcAft>
                <a:spcPts val="1200"/>
              </a:spcAft>
              <a:buFont typeface="Arial" panose="020B0604020202020204" pitchFamily="34" charset="0"/>
              <a:buChar char="•"/>
            </a:pPr>
            <a:r>
              <a:rPr lang="en-US" dirty="0"/>
              <a:t>Large-bodied animals</a:t>
            </a:r>
          </a:p>
          <a:p>
            <a:pPr marL="342900" indent="-342900">
              <a:spcAft>
                <a:spcPts val="1200"/>
              </a:spcAft>
              <a:buFont typeface="Arial" panose="020B0604020202020204" pitchFamily="34" charset="0"/>
              <a:buChar char="•"/>
            </a:pPr>
            <a:r>
              <a:rPr lang="en-US" dirty="0"/>
              <a:t>Do not depend on the Sun’s energy for primary production</a:t>
            </a:r>
          </a:p>
          <a:p>
            <a:pPr marL="342900" indent="-342900">
              <a:spcAft>
                <a:spcPts val="1200"/>
              </a:spcAft>
              <a:buFont typeface="Arial" panose="020B0604020202020204" pitchFamily="34" charset="0"/>
              <a:buChar char="•"/>
            </a:pPr>
            <a:r>
              <a:rPr lang="en-US" dirty="0"/>
              <a:t>Depend on sulfur-oxidizing bacteria</a:t>
            </a:r>
          </a:p>
          <a:p>
            <a:pPr marL="342900" indent="-342900">
              <a:spcAft>
                <a:spcPts val="1200"/>
              </a:spcAft>
              <a:buFont typeface="Arial" panose="020B0604020202020204" pitchFamily="34" charset="0"/>
              <a:buChar char="•"/>
            </a:pPr>
            <a:r>
              <a:rPr lang="en-US" dirty="0"/>
              <a:t>Water temperature up to 350°C</a:t>
            </a:r>
          </a:p>
        </p:txBody>
      </p:sp>
      <p:pic>
        <p:nvPicPr>
          <p:cNvPr id="11" name="Picture 3" descr="Two images show a deep-sea fish with luminous spots and large worms with vents.">
            <a:extLst>
              <a:ext uri="{FF2B5EF4-FFF2-40B4-BE49-F238E27FC236}">
                <a16:creationId xmlns:a16="http://schemas.microsoft.com/office/drawing/2014/main" id="{89160FA3-1FFC-4567-94CF-625BBADD61B2}"/>
              </a:ext>
            </a:extLst>
          </p:cNvPr>
          <p:cNvPicPr>
            <a:picLocks noChangeAspect="1" noChangeArrowheads="1"/>
          </p:cNvPicPr>
          <p:nvPr/>
        </p:nvPicPr>
        <p:blipFill rotWithShape="1">
          <a:blip r:embed="rId2"/>
          <a:srcRect l="9700" t="3361" b="9077"/>
          <a:stretch/>
        </p:blipFill>
        <p:spPr bwMode="auto">
          <a:xfrm>
            <a:off x="4729641" y="1644825"/>
            <a:ext cx="4159797" cy="29064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4">
            <a:extLst>
              <a:ext uri="{FF2B5EF4-FFF2-40B4-BE49-F238E27FC236}">
                <a16:creationId xmlns:a16="http://schemas.microsoft.com/office/drawing/2014/main" id="{A28C0436-06C3-479B-AA20-6B6D8A553E6F}"/>
              </a:ext>
            </a:extLst>
          </p:cNvPr>
          <p:cNvSpPr>
            <a:spLocks noGrp="1"/>
          </p:cNvSpPr>
          <p:nvPr>
            <p:ph sz="quarter" idx="15"/>
          </p:nvPr>
        </p:nvSpPr>
        <p:spPr>
          <a:xfrm>
            <a:off x="5185456" y="4689195"/>
            <a:ext cx="3248167" cy="364737"/>
          </a:xfrm>
        </p:spPr>
        <p:txBody>
          <a:bodyPr/>
          <a:lstStyle/>
          <a:p>
            <a:pPr algn="ctr"/>
            <a:r>
              <a:rPr lang="en-IN" sz="800" dirty="0"/>
              <a:t>(a) </a:t>
            </a:r>
            <a:r>
              <a:rPr lang="en-IN" sz="800" dirty="0" err="1"/>
              <a:t>Danté</a:t>
            </a:r>
            <a:r>
              <a:rPr lang="en-IN" sz="800" dirty="0"/>
              <a:t> </a:t>
            </a:r>
            <a:r>
              <a:rPr lang="en-IN" sz="800" dirty="0" err="1"/>
              <a:t>Fenolio</a:t>
            </a:r>
            <a:r>
              <a:rPr lang="en-IN" sz="800" dirty="0"/>
              <a:t>/Science Source; (b) Ralph White/Corbis Documentary/Getty Images (inset) NOAA PMEL Vents Program </a:t>
            </a:r>
            <a:endParaRPr lang="en-US" sz="800" dirty="0"/>
          </a:p>
        </p:txBody>
      </p:sp>
      <p:sp>
        <p:nvSpPr>
          <p:cNvPr id="8" name="Content Placeholder 5">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57.19</a:t>
            </a:r>
            <a:endParaRPr lang="en-US" sz="1800" dirty="0"/>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559308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06C3-18CC-459E-B78E-FAAFFC12F892}"/>
              </a:ext>
            </a:extLst>
          </p:cNvPr>
          <p:cNvSpPr>
            <a:spLocks noGrp="1"/>
          </p:cNvSpPr>
          <p:nvPr>
            <p:ph type="title"/>
          </p:nvPr>
        </p:nvSpPr>
        <p:spPr/>
        <p:txBody>
          <a:bodyPr/>
          <a:lstStyle/>
          <a:p>
            <a:pPr lvl="0"/>
            <a:r>
              <a:rPr lang="en-US" dirty="0"/>
              <a:t>Human Impacts: Pollution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64C747E-8F17-44C6-A0A9-EE791CE6ACE5}"/>
              </a:ext>
            </a:extLst>
          </p:cNvPr>
          <p:cNvSpPr>
            <a:spLocks noGrp="1"/>
          </p:cNvSpPr>
          <p:nvPr>
            <p:ph sz="quarter" idx="11"/>
          </p:nvPr>
        </p:nvSpPr>
        <p:spPr/>
        <p:txBody>
          <a:bodyPr/>
          <a:lstStyle/>
          <a:p>
            <a:pPr>
              <a:spcBef>
                <a:spcPts val="600"/>
              </a:spcBef>
              <a:spcAft>
                <a:spcPts val="1200"/>
              </a:spcAft>
            </a:pPr>
            <a:r>
              <a:rPr lang="en-US" dirty="0"/>
              <a:t>Human impacts can cause adverse changes in ecosystems</a:t>
            </a:r>
          </a:p>
          <a:p>
            <a:pPr>
              <a:spcBef>
                <a:spcPts val="600"/>
              </a:spcBef>
              <a:spcAft>
                <a:spcPts val="1200"/>
              </a:spcAft>
            </a:pPr>
            <a:r>
              <a:rPr lang="en-US" dirty="0"/>
              <a:t>D</a:t>
            </a:r>
            <a:r>
              <a:rPr lang="en-US" sz="100" dirty="0"/>
              <a:t> </a:t>
            </a:r>
            <a:r>
              <a:rPr lang="en-US" dirty="0" err="1"/>
              <a:t>D</a:t>
            </a:r>
            <a:r>
              <a:rPr lang="en-US" sz="100" dirty="0"/>
              <a:t> </a:t>
            </a:r>
            <a:r>
              <a:rPr lang="en-US" dirty="0"/>
              <a:t>T: highly effective insecticide, sprayed in United States after W</a:t>
            </a:r>
            <a:r>
              <a:rPr lang="en-US" sz="100" dirty="0"/>
              <a:t> </a:t>
            </a:r>
            <a:r>
              <a:rPr lang="en-US" dirty="0" err="1"/>
              <a:t>W</a:t>
            </a:r>
            <a:r>
              <a:rPr lang="en-US" sz="100" dirty="0"/>
              <a:t> </a:t>
            </a:r>
            <a:r>
              <a:rPr lang="en-US" dirty="0"/>
              <a:t>I</a:t>
            </a:r>
            <a:r>
              <a:rPr lang="en-US" sz="100" dirty="0"/>
              <a:t> </a:t>
            </a:r>
            <a:r>
              <a:rPr lang="en-US" dirty="0" err="1"/>
              <a:t>I</a:t>
            </a:r>
            <a:endParaRPr lang="en-US" dirty="0"/>
          </a:p>
          <a:p>
            <a:pPr marL="342900" indent="-342900">
              <a:spcBef>
                <a:spcPts val="600"/>
              </a:spcBef>
              <a:spcAft>
                <a:spcPts val="1200"/>
              </a:spcAft>
              <a:buFont typeface="Arial" panose="020B0604020202020204" pitchFamily="34" charset="0"/>
              <a:buChar char="•"/>
            </a:pPr>
            <a:r>
              <a:rPr lang="en-US" dirty="0"/>
              <a:t>D</a:t>
            </a:r>
            <a:r>
              <a:rPr lang="en-US" sz="100" dirty="0"/>
              <a:t> </a:t>
            </a:r>
            <a:r>
              <a:rPr lang="en-US" dirty="0" err="1"/>
              <a:t>D</a:t>
            </a:r>
            <a:r>
              <a:rPr lang="en-US" sz="100" dirty="0"/>
              <a:t> </a:t>
            </a:r>
            <a:r>
              <a:rPr lang="en-US" dirty="0"/>
              <a:t>T is oil soluble and biomagnifies in the food chain.</a:t>
            </a:r>
          </a:p>
          <a:p>
            <a:pPr marL="342900" indent="-342900">
              <a:spcBef>
                <a:spcPts val="600"/>
              </a:spcBef>
              <a:spcAft>
                <a:spcPts val="1200"/>
              </a:spcAft>
              <a:buFont typeface="Arial" panose="020B0604020202020204" pitchFamily="34" charset="0"/>
              <a:buChar char="•"/>
            </a:pPr>
            <a:r>
              <a:rPr lang="en-US" dirty="0"/>
              <a:t>Result of use.</a:t>
            </a:r>
          </a:p>
          <a:p>
            <a:pPr lvl="2">
              <a:spcBef>
                <a:spcPts val="600"/>
              </a:spcBef>
              <a:spcAft>
                <a:spcPts val="1200"/>
              </a:spcAft>
            </a:pPr>
            <a:r>
              <a:rPr lang="en-US" dirty="0"/>
              <a:t>Populations of ospreys, bald eagles, and brown pelicans plummeted.</a:t>
            </a:r>
          </a:p>
        </p:txBody>
      </p:sp>
      <p:sp>
        <p:nvSpPr>
          <p:cNvPr id="6" name="Slide Number Placeholder 3">
            <a:extLst>
              <a:ext uri="{FF2B5EF4-FFF2-40B4-BE49-F238E27FC236}">
                <a16:creationId xmlns:a16="http://schemas.microsoft.com/office/drawing/2014/main" id="{72E75A62-CBD3-44BF-B040-72F585C249A9}"/>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6744487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Effects of D</a:t>
            </a:r>
            <a:r>
              <a:rPr lang="en-US" altLang="en-US" sz="100" dirty="0">
                <a:ea typeface="Microsoft YaHei" panose="020B0503020204020204" pitchFamily="34" charset="-122"/>
              </a:rPr>
              <a:t> </a:t>
            </a:r>
            <a:r>
              <a:rPr lang="en-US" altLang="en-US" dirty="0" err="1">
                <a:ea typeface="Microsoft YaHei" panose="020B0503020204020204" pitchFamily="34" charset="-122"/>
              </a:rPr>
              <a:t>D</a:t>
            </a:r>
            <a:r>
              <a:rPr lang="en-US" altLang="en-US" sz="100" dirty="0">
                <a:ea typeface="Microsoft YaHei" panose="020B0503020204020204" pitchFamily="34" charset="-122"/>
              </a:rPr>
              <a:t> </a:t>
            </a:r>
            <a:r>
              <a:rPr lang="en-US" altLang="en-US" dirty="0">
                <a:ea typeface="Microsoft YaHei" panose="020B0503020204020204" pitchFamily="34" charset="-122"/>
              </a:rPr>
              <a:t>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09"/>
            <a:ext cx="3996871" cy="3454947"/>
          </a:xfrm>
        </p:spPr>
        <p:txBody>
          <a:bodyPr/>
          <a:lstStyle/>
          <a:p>
            <a:pPr marL="342900" indent="-342900">
              <a:spcBef>
                <a:spcPts val="600"/>
              </a:spcBef>
              <a:spcAft>
                <a:spcPts val="1200"/>
              </a:spcAft>
              <a:buFont typeface="Arial" panose="020B0604020202020204" pitchFamily="34" charset="0"/>
              <a:buChar char="•"/>
            </a:pPr>
            <a:r>
              <a:rPr lang="en-US" dirty="0"/>
              <a:t>Biomagnification of D</a:t>
            </a:r>
            <a:r>
              <a:rPr lang="en-US" sz="100" dirty="0"/>
              <a:t> </a:t>
            </a:r>
            <a:r>
              <a:rPr lang="en-US" dirty="0" err="1"/>
              <a:t>D</a:t>
            </a:r>
            <a:r>
              <a:rPr lang="en-US" sz="100" dirty="0"/>
              <a:t> </a:t>
            </a:r>
            <a:r>
              <a:rPr lang="en-US" dirty="0"/>
              <a:t>T concentrations in the food chain.</a:t>
            </a:r>
          </a:p>
          <a:p>
            <a:pPr marL="342900" indent="-342900">
              <a:spcBef>
                <a:spcPts val="600"/>
              </a:spcBef>
              <a:spcAft>
                <a:spcPts val="1200"/>
              </a:spcAft>
              <a:buFont typeface="Arial" panose="020B0604020202020204" pitchFamily="34" charset="0"/>
              <a:buChar char="•"/>
            </a:pPr>
            <a:r>
              <a:rPr lang="en-US" dirty="0"/>
              <a:t>Predatory bird species were affected because it made their eggshells so thin that the shells broke during incubation.</a:t>
            </a:r>
          </a:p>
        </p:txBody>
      </p:sp>
      <p:sp>
        <p:nvSpPr>
          <p:cNvPr id="8" name="Content Placeholder 3">
            <a:extLst>
              <a:ext uri="{FF2B5EF4-FFF2-40B4-BE49-F238E27FC236}">
                <a16:creationId xmlns:a16="http://schemas.microsoft.com/office/drawing/2014/main" id="{19778529-9938-4E0D-9722-641B1BBDFD4D}"/>
              </a:ext>
            </a:extLst>
          </p:cNvPr>
          <p:cNvSpPr>
            <a:spLocks noGrp="1"/>
          </p:cNvSpPr>
          <p:nvPr>
            <p:ph sz="quarter" idx="15"/>
          </p:nvPr>
        </p:nvSpPr>
        <p:spPr>
          <a:xfrm>
            <a:off x="342900" y="5949649"/>
            <a:ext cx="1529443" cy="393093"/>
          </a:xfrm>
        </p:spPr>
        <p:txBody>
          <a:bodyPr/>
          <a:lstStyle/>
          <a:p>
            <a:r>
              <a:rPr lang="en-US" altLang="en-US" sz="1800" dirty="0">
                <a:ea typeface="Microsoft YaHei" panose="020B0503020204020204" pitchFamily="34" charset="-122"/>
              </a:rPr>
              <a:t>Figure 57.20</a:t>
            </a:r>
            <a:endParaRPr lang="en-US" sz="1800" dirty="0"/>
          </a:p>
        </p:txBody>
      </p:sp>
      <p:pic>
        <p:nvPicPr>
          <p:cNvPr id="11" name="Picture 4" descr="3 parts per trillion DDT in water yields 40 parts per billion in plankton, half to 2 in fish, and 25 in predatory birds.">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4542318" y="1532302"/>
            <a:ext cx="4288779" cy="386845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102805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D06C3-18CC-459E-B78E-FAAFFC12F8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Pollution and Fresh Water</a:t>
            </a:r>
          </a:p>
        </p:txBody>
      </p:sp>
      <p:sp>
        <p:nvSpPr>
          <p:cNvPr id="3" name="Content Placeholder 2">
            <a:extLst>
              <a:ext uri="{FF2B5EF4-FFF2-40B4-BE49-F238E27FC236}">
                <a16:creationId xmlns:a16="http://schemas.microsoft.com/office/drawing/2014/main" id="{364C747E-8F17-44C6-A0A9-EE791CE6ACE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Freshwater habitats are threatened by pollution and resource use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Point source pollution: comes from an identifiable location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Factories.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Sewage-treatment plants.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Laws and technologies can be applied because the source is known</a:t>
            </a:r>
          </a:p>
        </p:txBody>
      </p:sp>
      <p:sp>
        <p:nvSpPr>
          <p:cNvPr id="6" name="Slide Number Placeholder 3">
            <a:extLst>
              <a:ext uri="{FF2B5EF4-FFF2-40B4-BE49-F238E27FC236}">
                <a16:creationId xmlns:a16="http://schemas.microsoft.com/office/drawing/2014/main" id="{72E75A62-CBD3-44BF-B040-72F585C249A9}"/>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971822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Angle of Incidence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E5347AC3-8B53-4FF3-AB24-0C6459F1FCDF}"/>
              </a:ext>
            </a:extLst>
          </p:cNvPr>
          <p:cNvSpPr>
            <a:spLocks noGrp="1"/>
          </p:cNvSpPr>
          <p:nvPr>
            <p:ph sz="quarter" idx="11"/>
          </p:nvPr>
        </p:nvSpPr>
        <p:spPr>
          <a:xfrm>
            <a:off x="342900" y="1276710"/>
            <a:ext cx="8458200" cy="2103120"/>
          </a:xfrm>
        </p:spPr>
        <p:txBody>
          <a:bodyPr/>
          <a:lstStyle/>
          <a:p>
            <a:pPr marL="342900" indent="-342900">
              <a:spcBef>
                <a:spcPts val="300"/>
              </a:spcBef>
              <a:spcAft>
                <a:spcPts val="300"/>
              </a:spcAft>
              <a:buFont typeface="Arial" panose="020B0604020202020204" pitchFamily="34" charset="0"/>
              <a:buChar char="•"/>
            </a:pPr>
            <a:r>
              <a:rPr lang="en-US" dirty="0"/>
              <a:t>Some parts of the Earth’s surface receive more energy from the Sun than others</a:t>
            </a:r>
          </a:p>
          <a:p>
            <a:pPr marL="342900" indent="-342900">
              <a:spcBef>
                <a:spcPts val="300"/>
              </a:spcBef>
              <a:spcAft>
                <a:spcPts val="300"/>
              </a:spcAft>
              <a:buFont typeface="Arial" panose="020B0604020202020204" pitchFamily="34" charset="0"/>
              <a:buChar char="•"/>
            </a:pPr>
            <a:r>
              <a:rPr lang="en-US" dirty="0"/>
              <a:t>This has a great effect on climate and life</a:t>
            </a:r>
          </a:p>
          <a:p>
            <a:pPr marL="342900" indent="-342900">
              <a:spcBef>
                <a:spcPts val="300"/>
              </a:spcBef>
              <a:spcAft>
                <a:spcPts val="300"/>
              </a:spcAft>
              <a:buFont typeface="Arial" panose="020B0604020202020204" pitchFamily="34" charset="0"/>
              <a:buChar char="•"/>
            </a:pPr>
            <a:r>
              <a:rPr lang="en-US" dirty="0"/>
              <a:t>Angle of incidence: how the Sun’s rays strike the spherical Earth</a:t>
            </a:r>
          </a:p>
        </p:txBody>
      </p:sp>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206420" y="5910392"/>
            <a:ext cx="1526843" cy="365760"/>
          </a:xfrm>
        </p:spPr>
        <p:txBody>
          <a:bodyPr/>
          <a:lstStyle/>
          <a:p>
            <a:r>
              <a:rPr lang="en-US" altLang="en-US" sz="1800" dirty="0">
                <a:ea typeface="Microsoft YaHei" panose="020B0503020204020204" pitchFamily="34" charset="-122"/>
              </a:rPr>
              <a:t>Figure 57.1</a:t>
            </a:r>
            <a:endParaRPr lang="en-US" sz="1800" dirty="0"/>
          </a:p>
        </p:txBody>
      </p:sp>
      <p:pic>
        <p:nvPicPr>
          <p:cNvPr id="10" name="Picture 4" descr="The sunlight rays reach the earth and are high at the equator. ">
            <a:extLst>
              <a:ext uri="{FF2B5EF4-FFF2-40B4-BE49-F238E27FC236}">
                <a16:creationId xmlns:a16="http://schemas.microsoft.com/office/drawing/2014/main" id="{CE3CACDB-BECE-4D88-9F67-C2D1F2EE788C}"/>
              </a:ext>
            </a:extLst>
          </p:cNvPr>
          <p:cNvPicPr>
            <a:picLocks noChangeAspect="1" noChangeArrowheads="1"/>
          </p:cNvPicPr>
          <p:nvPr/>
        </p:nvPicPr>
        <p:blipFill rotWithShape="1">
          <a:blip r:embed="rId2"/>
          <a:srcRect t="43520" r="64021"/>
          <a:stretch/>
        </p:blipFill>
        <p:spPr bwMode="auto">
          <a:xfrm>
            <a:off x="2589691" y="3379830"/>
            <a:ext cx="4162922" cy="310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4181960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FF2E2-2541-42FE-B250-7E2C6A5A4D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Diffuse Pollution</a:t>
            </a:r>
          </a:p>
        </p:txBody>
      </p:sp>
      <p:sp>
        <p:nvSpPr>
          <p:cNvPr id="3" name="Content Placeholder 2">
            <a:extLst>
              <a:ext uri="{FF2B5EF4-FFF2-40B4-BE49-F238E27FC236}">
                <a16:creationId xmlns:a16="http://schemas.microsoft.com/office/drawing/2014/main" id="{89BD31E2-CC9D-40E7-A593-039D2DC7E9B6}"/>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Diffuse pollution: is exemplified by eutrophication caused by excessive run-off of nitrates and phosphates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Dissolved oxygen declines.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Fish species change, carp take the place of more desirable species.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Can originate from thousands of lawns, farms, golf clubs, etc.</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Solutions depend on public education and political action</a:t>
            </a:r>
          </a:p>
        </p:txBody>
      </p:sp>
      <p:sp>
        <p:nvSpPr>
          <p:cNvPr id="6" name="Slide Number Placeholder 3">
            <a:extLst>
              <a:ext uri="{FF2B5EF4-FFF2-40B4-BE49-F238E27FC236}">
                <a16:creationId xmlns:a16="http://schemas.microsoft.com/office/drawing/2014/main" id="{A7498FBB-C1DD-4072-BEE3-69277B61BD92}"/>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994356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4E355-4249-4BE2-A492-C36CE7E87FAE}"/>
              </a:ext>
            </a:extLst>
          </p:cNvPr>
          <p:cNvSpPr>
            <a:spLocks noGrp="1"/>
          </p:cNvSpPr>
          <p:nvPr>
            <p:ph type="title"/>
          </p:nvPr>
        </p:nvSpPr>
        <p:spPr/>
        <p:txBody>
          <a:bodyPr/>
          <a:lstStyle/>
          <a:p>
            <a:r>
              <a:rPr lang="en-US" altLang="en-US" dirty="0">
                <a:ea typeface="Microsoft YaHei" panose="020B0503020204020204" pitchFamily="34" charset="-122"/>
              </a:rPr>
              <a:t>Effects of Pollution on Terrestrial Ecosystems</a:t>
            </a:r>
            <a:endParaRPr lang="en-IN" dirty="0"/>
          </a:p>
        </p:txBody>
      </p:sp>
      <p:sp>
        <p:nvSpPr>
          <p:cNvPr id="3" name="Content Placeholder 2">
            <a:extLst>
              <a:ext uri="{FF2B5EF4-FFF2-40B4-BE49-F238E27FC236}">
                <a16:creationId xmlns:a16="http://schemas.microsoft.com/office/drawing/2014/main" id="{43DBEA81-F097-4311-9B43-D01B9C031E01}"/>
              </a:ext>
            </a:extLst>
          </p:cNvPr>
          <p:cNvSpPr>
            <a:spLocks noGrp="1"/>
          </p:cNvSpPr>
          <p:nvPr>
            <p:ph sz="quarter" idx="11"/>
          </p:nvPr>
        </p:nvSpPr>
        <p:spPr>
          <a:xfrm>
            <a:off x="342900" y="1276710"/>
            <a:ext cx="8458200" cy="529230"/>
          </a:xfrm>
        </p:spPr>
        <p:txBody>
          <a:bodyPr/>
          <a:lstStyle/>
          <a:p>
            <a:pPr lvl="0">
              <a:spcAft>
                <a:spcPts val="600"/>
              </a:spcAft>
            </a:pPr>
            <a:r>
              <a:rPr lang="en-US" dirty="0">
                <a:solidFill>
                  <a:srgbClr val="000000"/>
                </a:solidFill>
              </a:rPr>
              <a:t>Terrestrial ecosystems are threatened by deforestation</a:t>
            </a:r>
          </a:p>
        </p:txBody>
      </p:sp>
      <p:sp>
        <p:nvSpPr>
          <p:cNvPr id="4" name="Content Placeholder 3">
            <a:extLst>
              <a:ext uri="{FF2B5EF4-FFF2-40B4-BE49-F238E27FC236}">
                <a16:creationId xmlns:a16="http://schemas.microsoft.com/office/drawing/2014/main" id="{0FF6E202-5760-4941-A253-A43AE15681A6}"/>
              </a:ext>
            </a:extLst>
          </p:cNvPr>
          <p:cNvSpPr>
            <a:spLocks noGrp="1"/>
          </p:cNvSpPr>
          <p:nvPr>
            <p:ph sz="quarter" idx="15"/>
          </p:nvPr>
        </p:nvSpPr>
        <p:spPr>
          <a:xfrm>
            <a:off x="91440" y="6174486"/>
            <a:ext cx="1577340" cy="408792"/>
          </a:xfrm>
        </p:spPr>
        <p:txBody>
          <a:bodyPr/>
          <a:lstStyle/>
          <a:p>
            <a:pPr lvl="0"/>
            <a:r>
              <a:rPr lang="en-US" altLang="en-US" sz="1800" dirty="0">
                <a:solidFill>
                  <a:srgbClr val="000000"/>
                </a:solidFill>
                <a:ea typeface="Microsoft YaHei" panose="020B0503020204020204" pitchFamily="34" charset="-122"/>
              </a:rPr>
              <a:t>Figure 57.21</a:t>
            </a:r>
            <a:endParaRPr lang="en-US" sz="1800" dirty="0">
              <a:solidFill>
                <a:srgbClr val="000000"/>
              </a:solidFill>
            </a:endParaRPr>
          </a:p>
        </p:txBody>
      </p:sp>
      <p:pic>
        <p:nvPicPr>
          <p:cNvPr id="10" name="Picture 4" descr="An ariel view shows an open dry land without trees.">
            <a:extLst>
              <a:ext uri="{FF2B5EF4-FFF2-40B4-BE49-F238E27FC236}">
                <a16:creationId xmlns:a16="http://schemas.microsoft.com/office/drawing/2014/main" id="{889BB1BB-2ECD-4ECB-9DEA-558F08232475}"/>
              </a:ext>
            </a:extLst>
          </p:cNvPr>
          <p:cNvPicPr>
            <a:picLocks noChangeAspect="1" noChangeArrowheads="1"/>
          </p:cNvPicPr>
          <p:nvPr/>
        </p:nvPicPr>
        <p:blipFill>
          <a:blip r:embed="rId2"/>
          <a:stretch>
            <a:fillRect/>
          </a:stretch>
        </p:blipFill>
        <p:spPr bwMode="auto">
          <a:xfrm>
            <a:off x="1803655" y="1935934"/>
            <a:ext cx="5536691" cy="384086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5">
            <a:extLst>
              <a:ext uri="{FF2B5EF4-FFF2-40B4-BE49-F238E27FC236}">
                <a16:creationId xmlns:a16="http://schemas.microsoft.com/office/drawing/2014/main" id="{11ED6488-4BF7-4B0C-BA5D-3DB1290B78AA}"/>
              </a:ext>
            </a:extLst>
          </p:cNvPr>
          <p:cNvSpPr>
            <a:spLocks noGrp="1"/>
          </p:cNvSpPr>
          <p:nvPr>
            <p:ph sz="quarter" idx="17"/>
          </p:nvPr>
        </p:nvSpPr>
        <p:spPr>
          <a:xfrm>
            <a:off x="2983230" y="5798461"/>
            <a:ext cx="3177540" cy="282299"/>
          </a:xfrm>
        </p:spPr>
        <p:txBody>
          <a:bodyPr/>
          <a:lstStyle/>
          <a:p>
            <a:pPr lvl="0" algn="ctr"/>
            <a:r>
              <a:rPr lang="en-US" sz="800" dirty="0">
                <a:solidFill>
                  <a:srgbClr val="000000"/>
                </a:solidFill>
              </a:rPr>
              <a:t>(a) Atlas Photo Archive/NASA/</a:t>
            </a:r>
            <a:r>
              <a:rPr lang="en-US" sz="800" dirty="0" err="1">
                <a:solidFill>
                  <a:srgbClr val="000000"/>
                </a:solidFill>
              </a:rPr>
              <a:t>Photoshot</a:t>
            </a:r>
            <a:r>
              <a:rPr lang="en-US" sz="800" dirty="0">
                <a:solidFill>
                  <a:srgbClr val="000000"/>
                </a:solidFill>
              </a:rPr>
              <a:t>/Newscom</a:t>
            </a:r>
          </a:p>
        </p:txBody>
      </p:sp>
      <p:sp>
        <p:nvSpPr>
          <p:cNvPr id="9" name="Slide Number Placeholder 6">
            <a:extLst>
              <a:ext uri="{FF2B5EF4-FFF2-40B4-BE49-F238E27FC236}">
                <a16:creationId xmlns:a16="http://schemas.microsoft.com/office/drawing/2014/main" id="{AFA68B32-1A95-43B6-BF23-465AE9EAB866}"/>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2729502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5BD650-16CA-4413-8F85-AFDC2EE35E14}"/>
              </a:ext>
            </a:extLst>
          </p:cNvPr>
          <p:cNvSpPr>
            <a:spLocks noGrp="1"/>
          </p:cNvSpPr>
          <p:nvPr>
            <p:ph type="title"/>
          </p:nvPr>
        </p:nvSpPr>
        <p:spPr/>
        <p:txBody>
          <a:bodyPr/>
          <a:lstStyle/>
          <a:p>
            <a:r>
              <a:rPr lang="en-US">
                <a:solidFill>
                  <a:srgbClr val="000000"/>
                </a:solidFill>
                <a:latin typeface="Arial" panose="020B0604020202020204" pitchFamily="34" charset="0"/>
                <a:ea typeface="Verdana" panose="020B0604030504040204" pitchFamily="34" charset="0"/>
                <a:cs typeface="Arial" pitchFamily="34" charset="0"/>
              </a:rPr>
              <a:t>Deforestation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8F4436D-E826-4CF2-B296-5AD3AF5A6421}"/>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Cutting of large tracts of virgin forests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Used commercially</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Burning of forests to open up land for farming</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Soybeans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Rates of deforestation are rising</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Particularly severe in Brazil and a number of places in the tropics</a:t>
            </a:r>
          </a:p>
        </p:txBody>
      </p:sp>
      <p:sp>
        <p:nvSpPr>
          <p:cNvPr id="6" name="Slide Number Placeholder 3">
            <a:extLst>
              <a:ext uri="{FF2B5EF4-FFF2-40B4-BE49-F238E27FC236}">
                <a16:creationId xmlns:a16="http://schemas.microsoft.com/office/drawing/2014/main" id="{ED6F5D94-9FEC-4D7C-9C9A-6C595601E9AE}"/>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8349396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t>Destruction of the Rainforests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world map shows the deforestation hotspots.">
            <a:extLst>
              <a:ext uri="{FF2B5EF4-FFF2-40B4-BE49-F238E27FC236}">
                <a16:creationId xmlns:a16="http://schemas.microsoft.com/office/drawing/2014/main" id="{89160FA3-1FFC-4567-94CF-625BBADD61B2}"/>
              </a:ext>
            </a:extLst>
          </p:cNvPr>
          <p:cNvPicPr>
            <a:picLocks noChangeAspect="1" noChangeArrowheads="1"/>
          </p:cNvPicPr>
          <p:nvPr/>
        </p:nvPicPr>
        <p:blipFill rotWithShape="1">
          <a:blip r:embed="rId2"/>
          <a:srcRect l="18081" t="4114" r="21004" b="34321"/>
          <a:stretch/>
        </p:blipFill>
        <p:spPr bwMode="auto">
          <a:xfrm>
            <a:off x="536867" y="1455315"/>
            <a:ext cx="8110565" cy="36576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1463040" y="5219805"/>
            <a:ext cx="6217920" cy="182880"/>
          </a:xfrm>
        </p:spPr>
        <p:txBody>
          <a:bodyPr/>
          <a:lstStyle/>
          <a:p>
            <a:pPr algn="ctr"/>
            <a:r>
              <a:rPr lang="en-US" sz="800" dirty="0"/>
              <a:t>(b) “WWF. 2018. Living Planet Report 2018. Aiming Higher. </a:t>
            </a:r>
            <a:r>
              <a:rPr lang="en-US" sz="800" dirty="0" err="1"/>
              <a:t>Grooten</a:t>
            </a:r>
            <a:r>
              <a:rPr lang="en-US" sz="800" dirty="0"/>
              <a:t>, M. and Almond, R.E.A.(Eds). WWF, Gland, Switzerland</a:t>
            </a:r>
          </a:p>
        </p:txBody>
      </p:sp>
      <p:sp>
        <p:nvSpPr>
          <p:cNvPr id="17" name="Text Placeholder 4">
            <a:extLst>
              <a:ext uri="{FF2B5EF4-FFF2-40B4-BE49-F238E27FC236}">
                <a16:creationId xmlns:a16="http://schemas.microsoft.com/office/drawing/2014/main" id="{61576F8C-E895-413D-B5B2-AB17A0E7050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6045588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BE577-EBFD-4D73-9796-78D67E35DA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Forest Fires as a Cause of Forest Loss</a:t>
            </a:r>
          </a:p>
        </p:txBody>
      </p:sp>
      <p:sp>
        <p:nvSpPr>
          <p:cNvPr id="3" name="Content Placeholder 2">
            <a:extLst>
              <a:ext uri="{FF2B5EF4-FFF2-40B4-BE49-F238E27FC236}">
                <a16:creationId xmlns:a16="http://schemas.microsoft.com/office/drawing/2014/main" id="{FB3149DC-78C6-417C-91D4-984FCB6AE177}"/>
              </a:ext>
            </a:extLst>
          </p:cNvPr>
          <p:cNvSpPr>
            <a:spLocks noGrp="1"/>
          </p:cNvSpPr>
          <p:nvPr>
            <p:ph sz="quarter" idx="11"/>
          </p:nvPr>
        </p:nvSpPr>
        <p:spPr/>
        <p:txBody>
          <a:bodyPr/>
          <a:lstStyle/>
          <a:p>
            <a:pPr marL="0" lvl="1" indent="0">
              <a:spcBef>
                <a:spcPct val="20000"/>
              </a:spcBef>
              <a:spcAft>
                <a:spcPts val="1200"/>
              </a:spcAft>
              <a:buClr>
                <a:srgbClr val="000000"/>
              </a:buClr>
              <a:buNone/>
            </a:pPr>
            <a:r>
              <a:rPr lang="en-US" dirty="0">
                <a:solidFill>
                  <a:srgbClr val="000000"/>
                </a:solidFill>
                <a:latin typeface="Arial" panose="020B0604020202020204" pitchFamily="34" charset="0"/>
                <a:ea typeface="Verdana" panose="020B0604030504040204" pitchFamily="34" charset="0"/>
              </a:rPr>
              <a:t>“Black Summer” fires in Australia in 2019 to 2020</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72,000 miles of forest destroyed</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Killed 34 people and perhaps one billion vertebrate animals</a:t>
            </a:r>
          </a:p>
          <a:p>
            <a:pPr marL="0" lvl="1" indent="0">
              <a:spcBef>
                <a:spcPct val="20000"/>
              </a:spcBef>
              <a:spcAft>
                <a:spcPts val="1200"/>
              </a:spcAft>
              <a:buClr>
                <a:srgbClr val="000000"/>
              </a:buClr>
              <a:buNone/>
            </a:pPr>
            <a:r>
              <a:rPr lang="en-US" dirty="0">
                <a:solidFill>
                  <a:srgbClr val="000000"/>
                </a:solidFill>
                <a:latin typeface="Arial" panose="020B0604020202020204" pitchFamily="34" charset="0"/>
                <a:ea typeface="Verdana" panose="020B0604030504040204" pitchFamily="34" charset="0"/>
              </a:rPr>
              <a:t>Great destruction of forest in the western United States in 2020</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Forest the size of Connecticut lost in California</a:t>
            </a:r>
          </a:p>
        </p:txBody>
      </p:sp>
      <p:sp>
        <p:nvSpPr>
          <p:cNvPr id="6" name="Slide Number Placeholder 3">
            <a:extLst>
              <a:ext uri="{FF2B5EF4-FFF2-40B4-BE49-F238E27FC236}">
                <a16:creationId xmlns:a16="http://schemas.microsoft.com/office/drawing/2014/main" id="{D336D640-A5E2-492C-8C2F-D2A90B7DE07C}"/>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66164574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E3EFB-BE4F-4ED9-A3DA-6C55E48B1E8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Consequences of Forest Loss</a:t>
            </a:r>
          </a:p>
        </p:txBody>
      </p:sp>
      <p:sp>
        <p:nvSpPr>
          <p:cNvPr id="3" name="Content Placeholder 2">
            <a:extLst>
              <a:ext uri="{FF2B5EF4-FFF2-40B4-BE49-F238E27FC236}">
                <a16:creationId xmlns:a16="http://schemas.microsoft.com/office/drawing/2014/main" id="{E0CF1BAE-A505-4B7D-8BB6-6F7978838921}"/>
              </a:ext>
            </a:extLst>
          </p:cNvPr>
          <p:cNvSpPr>
            <a:spLocks noGrp="1"/>
          </p:cNvSpPr>
          <p:nvPr>
            <p:ph sz="quarter" idx="11"/>
          </p:nvPr>
        </p:nvSpPr>
        <p:spPr/>
        <p:txBody>
          <a:bodyPr/>
          <a:lstStyle/>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Loss of habitat</a:t>
            </a:r>
          </a:p>
          <a:p>
            <a:pPr marL="347472" lvl="2" indent="-347472">
              <a:spcBef>
                <a:spcPct val="200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May cause extreme loss of biodiversity</a:t>
            </a:r>
          </a:p>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Increased desertification</a:t>
            </a:r>
          </a:p>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Loss of nutrients in soil with a nutrient enrichment of bodies of water downstream</a:t>
            </a:r>
          </a:p>
          <a:p>
            <a:pPr>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Disruption of the water cycle</a:t>
            </a:r>
          </a:p>
        </p:txBody>
      </p:sp>
      <p:sp>
        <p:nvSpPr>
          <p:cNvPr id="6" name="Slide Number Placeholder 3">
            <a:extLst>
              <a:ext uri="{FF2B5EF4-FFF2-40B4-BE49-F238E27FC236}">
                <a16:creationId xmlns:a16="http://schemas.microsoft.com/office/drawing/2014/main" id="{6CAA3889-0329-49AD-B461-E7B96AE3AC2A}"/>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6974848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2F882-653B-46C9-B427-037B2BDAC6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Zoonotic Disease</a:t>
            </a:r>
          </a:p>
        </p:txBody>
      </p:sp>
      <p:sp>
        <p:nvSpPr>
          <p:cNvPr id="3" name="Content Placeholder 2">
            <a:extLst>
              <a:ext uri="{FF2B5EF4-FFF2-40B4-BE49-F238E27FC236}">
                <a16:creationId xmlns:a16="http://schemas.microsoft.com/office/drawing/2014/main" id="{F1BD34FC-FA2F-425F-9A00-D57E6CD7A5E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Contagious diseases that spread between animals and humans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Historical examples include the plague, the flu, cholera, salmonella, and many more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Recently West Nile, hantavirus, Middle Eastern respiratory syndrome, severe acute respiratory syndrome, zika, Covid-19</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60% of human pathogens are zoonotic</a:t>
            </a:r>
          </a:p>
        </p:txBody>
      </p:sp>
      <p:sp>
        <p:nvSpPr>
          <p:cNvPr id="6" name="Slide Number Placeholder 3">
            <a:extLst>
              <a:ext uri="{FF2B5EF4-FFF2-40B4-BE49-F238E27FC236}">
                <a16:creationId xmlns:a16="http://schemas.microsoft.com/office/drawing/2014/main" id="{71D8E503-45A6-46D2-AB84-58570F330FC7}"/>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93795420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186F5-599A-4A87-89B9-B69A76F8F40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Zoonotic Diseases and Forests</a:t>
            </a:r>
          </a:p>
        </p:txBody>
      </p:sp>
      <p:sp>
        <p:nvSpPr>
          <p:cNvPr id="3" name="Content Placeholder 2">
            <a:extLst>
              <a:ext uri="{FF2B5EF4-FFF2-40B4-BE49-F238E27FC236}">
                <a16:creationId xmlns:a16="http://schemas.microsoft.com/office/drawing/2014/main" id="{D9B8AD9B-F2CC-4E2F-974A-3B27F9398FE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zoonotic diseases have resulted from increased use of forests and contact with its inhabitants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apes and monkeys in W. Africa.</a:t>
            </a:r>
          </a:p>
          <a:p>
            <a:pPr marL="347472" lvl="0" indent="-347472">
              <a:spcBef>
                <a:spcPct val="200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Nipah</a:t>
            </a:r>
            <a:r>
              <a:rPr lang="en-US" dirty="0">
                <a:solidFill>
                  <a:srgbClr val="000000"/>
                </a:solidFill>
                <a:latin typeface="Arial" panose="020B0604020202020204" pitchFamily="34" charset="0"/>
                <a:ea typeface="Verdana" panose="020B0604030504040204" pitchFamily="34" charset="0"/>
              </a:rPr>
              <a:t> virus: bats, pigs in Malaysia.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Disruption of forest ecosystem has been a cause of increased disease in the northeastern United States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Lyme in the U.S.</a:t>
            </a:r>
          </a:p>
        </p:txBody>
      </p:sp>
      <p:sp>
        <p:nvSpPr>
          <p:cNvPr id="6" name="Slide Number Placeholder 3">
            <a:extLst>
              <a:ext uri="{FF2B5EF4-FFF2-40B4-BE49-F238E27FC236}">
                <a16:creationId xmlns:a16="http://schemas.microsoft.com/office/drawing/2014/main" id="{B1915912-6A44-47E5-BF3B-A835C9EDBEFE}"/>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04317312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Forest Fragmentation to Lyme Disease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6" name="Content Placeholder 2">
            <a:extLst>
              <a:ext uri="{FF2B5EF4-FFF2-40B4-BE49-F238E27FC236}">
                <a16:creationId xmlns:a16="http://schemas.microsoft.com/office/drawing/2014/main" id="{A28C0436-06C3-479B-AA20-6B6D8A553E6F}"/>
              </a:ext>
            </a:extLst>
          </p:cNvPr>
          <p:cNvSpPr>
            <a:spLocks noGrp="1"/>
          </p:cNvSpPr>
          <p:nvPr>
            <p:ph sz="quarter" idx="11"/>
          </p:nvPr>
        </p:nvSpPr>
        <p:spPr>
          <a:xfrm>
            <a:off x="148590" y="6185594"/>
            <a:ext cx="1714500" cy="386656"/>
          </a:xfrm>
        </p:spPr>
        <p:txBody>
          <a:bodyPr/>
          <a:lstStyle/>
          <a:p>
            <a:r>
              <a:rPr lang="en-US" altLang="en-US" sz="1800" dirty="0">
                <a:ea typeface="Microsoft YaHei" panose="020B0503020204020204" pitchFamily="34" charset="-122"/>
              </a:rPr>
              <a:t>Figure 57.23</a:t>
            </a:r>
            <a:endParaRPr lang="en-US" sz="1800" dirty="0"/>
          </a:p>
        </p:txBody>
      </p:sp>
      <p:pic>
        <p:nvPicPr>
          <p:cNvPr id="11" name="Picture 3" descr="Few ticks are infected with the Lyme disease bacterium in unfragmented forests, while nearly 3-quarters are infected in fragmented forests.">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2329428" y="1361934"/>
            <a:ext cx="4485144" cy="464744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9CF88C89-AF56-41A5-B7C0-75E178EC7F18}"/>
              </a:ext>
            </a:extLst>
          </p:cNvPr>
          <p:cNvSpPr>
            <a:spLocks noGrp="1"/>
          </p:cNvSpPr>
          <p:nvPr>
            <p:ph type="body" sz="quarter" idx="39"/>
          </p:nvPr>
        </p:nvSpPr>
        <p:spPr>
          <a:xfrm>
            <a:off x="3657600" y="6106346"/>
            <a:ext cx="1828800" cy="181356"/>
          </a:xfrm>
        </p:spPr>
        <p:txBody>
          <a:bodyPr/>
          <a:lstStyle/>
          <a:p>
            <a:pPr algn="ctr"/>
            <a:r>
              <a:rPr lang="en-US" dirty="0">
                <a:solidFill>
                  <a:srgbClr val="000000"/>
                </a:solidFill>
              </a:rPr>
              <a:t>National Science Foundation</a:t>
            </a:r>
            <a:endParaRPr lang="en-IN" dirty="0"/>
          </a:p>
        </p:txBody>
      </p:sp>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735290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Overfishing and Poaching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C7AC6C66-6FFA-490D-A52C-549C6A0E79F0}"/>
              </a:ext>
            </a:extLst>
          </p:cNvPr>
          <p:cNvSpPr>
            <a:spLocks noGrp="1"/>
          </p:cNvSpPr>
          <p:nvPr>
            <p:ph sz="quarter" idx="15"/>
          </p:nvPr>
        </p:nvSpPr>
        <p:spPr>
          <a:xfrm>
            <a:off x="342900" y="1282889"/>
            <a:ext cx="3642246" cy="4328021"/>
          </a:xfrm>
        </p:spPr>
        <p:txBody>
          <a:bodyPr/>
          <a:lstStyle/>
          <a:p>
            <a:pPr>
              <a:spcBef>
                <a:spcPts val="600"/>
              </a:spcBef>
              <a:spcAft>
                <a:spcPts val="1200"/>
              </a:spcAft>
            </a:pPr>
            <a:r>
              <a:rPr lang="en-US" dirty="0"/>
              <a:t>Overfishing of the ocean</a:t>
            </a:r>
          </a:p>
          <a:p>
            <a:pPr marL="342900" indent="-342900">
              <a:spcBef>
                <a:spcPts val="600"/>
              </a:spcBef>
              <a:spcAft>
                <a:spcPts val="1200"/>
              </a:spcAft>
              <a:buFont typeface="Arial" panose="020B0604020202020204" pitchFamily="34" charset="0"/>
              <a:buChar char="•"/>
            </a:pPr>
            <a:r>
              <a:rPr lang="en-US" dirty="0"/>
              <a:t>Single greatest problem in the ocean realm.</a:t>
            </a:r>
          </a:p>
          <a:p>
            <a:pPr>
              <a:spcBef>
                <a:spcPts val="600"/>
              </a:spcBef>
              <a:spcAft>
                <a:spcPts val="1200"/>
              </a:spcAft>
            </a:pPr>
            <a:r>
              <a:rPr lang="en-US" dirty="0"/>
              <a:t>Poaching on terrestrial animals increases when fish populations decline</a:t>
            </a:r>
          </a:p>
        </p:txBody>
      </p:sp>
      <p:sp>
        <p:nvSpPr>
          <p:cNvPr id="8" name="Content Placeholder 3">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57.24</a:t>
            </a:r>
            <a:endParaRPr lang="en-US" sz="1800" dirty="0"/>
          </a:p>
        </p:txBody>
      </p:sp>
      <p:pic>
        <p:nvPicPr>
          <p:cNvPr id="11" name="Picture 4" descr="A graph shows the collapse of a fishery with biomass in the ecosystem.">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4094543" y="1410541"/>
            <a:ext cx="4737383" cy="38404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5">
            <a:extLst>
              <a:ext uri="{FF2B5EF4-FFF2-40B4-BE49-F238E27FC236}">
                <a16:creationId xmlns:a16="http://schemas.microsoft.com/office/drawing/2014/main" id="{61576F8C-E895-413D-B5B2-AB17A0E7050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6493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Earth’s Orbit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1" y="1276710"/>
            <a:ext cx="3326130" cy="3513004"/>
          </a:xfrm>
        </p:spPr>
        <p:txBody>
          <a:bodyPr/>
          <a:lstStyle/>
          <a:p>
            <a:pPr marL="342900" indent="-342900">
              <a:spcAft>
                <a:spcPts val="1200"/>
              </a:spcAft>
              <a:buFont typeface="Arial" panose="020B0604020202020204" pitchFamily="34" charset="0"/>
              <a:buChar char="•"/>
            </a:pPr>
            <a:r>
              <a:rPr lang="en-US" dirty="0"/>
              <a:t>Earth’s orbit around the Sun and its daily rotation on its own axis affect climate</a:t>
            </a:r>
          </a:p>
          <a:p>
            <a:pPr marL="342900" indent="-342900">
              <a:buFont typeface="Arial" panose="020B0604020202020204" pitchFamily="34" charset="0"/>
              <a:buChar char="•"/>
            </a:pPr>
            <a:r>
              <a:rPr lang="en-US" dirty="0"/>
              <a:t>Progression of seasons occurs on all parts of the Earth</a:t>
            </a:r>
          </a:p>
        </p:txBody>
      </p:sp>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342900" y="6056563"/>
            <a:ext cx="1398814" cy="457373"/>
          </a:xfrm>
        </p:spPr>
        <p:txBody>
          <a:bodyPr/>
          <a:lstStyle/>
          <a:p>
            <a:r>
              <a:rPr lang="en-US" altLang="en-US" sz="1800" dirty="0">
                <a:ea typeface="Microsoft YaHei" panose="020B0503020204020204" pitchFamily="34" charset="-122"/>
              </a:rPr>
              <a:t>Figure 57.1</a:t>
            </a:r>
            <a:endParaRPr lang="en-US" sz="1800" dirty="0"/>
          </a:p>
        </p:txBody>
      </p:sp>
      <p:pic>
        <p:nvPicPr>
          <p:cNvPr id="8" name="Picture 4" descr="An illustration shows the relationship between the earth and sun to determine the nature and distribution of life on earth.">
            <a:extLst>
              <a:ext uri="{FF2B5EF4-FFF2-40B4-BE49-F238E27FC236}">
                <a16:creationId xmlns:a16="http://schemas.microsoft.com/office/drawing/2014/main" id="{FADCB117-B600-45EC-8C70-9D3268B02F59}"/>
              </a:ext>
            </a:extLst>
          </p:cNvPr>
          <p:cNvPicPr>
            <a:picLocks noChangeAspect="1" noChangeArrowheads="1"/>
          </p:cNvPicPr>
          <p:nvPr/>
        </p:nvPicPr>
        <p:blipFill rotWithShape="1">
          <a:blip r:embed="rId2"/>
          <a:srcRect l="38135"/>
          <a:stretch/>
        </p:blipFill>
        <p:spPr bwMode="auto">
          <a:xfrm>
            <a:off x="3994597" y="1331714"/>
            <a:ext cx="4874399" cy="37484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5">
            <a:extLst>
              <a:ext uri="{FF2B5EF4-FFF2-40B4-BE49-F238E27FC236}">
                <a16:creationId xmlns:a16="http://schemas.microsoft.com/office/drawing/2014/main" id="{6039A72D-277A-49EB-9692-26733249E08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47466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8870E-4B01-472B-AC45-FD2EC827FB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Aquaculture</a:t>
            </a:r>
          </a:p>
        </p:txBody>
      </p:sp>
      <p:sp>
        <p:nvSpPr>
          <p:cNvPr id="3" name="Content Placeholder 2">
            <a:extLst>
              <a:ext uri="{FF2B5EF4-FFF2-40B4-BE49-F238E27FC236}">
                <a16:creationId xmlns:a16="http://schemas.microsoft.com/office/drawing/2014/main" id="{0CAFB1F6-F9CA-4414-9C1A-E600A8A45D0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Aquaculture is only a quick fix</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Dietary protein needs of many </a:t>
            </a:r>
            <a:r>
              <a:rPr lang="en-US" dirty="0" err="1">
                <a:solidFill>
                  <a:srgbClr val="000000"/>
                </a:solidFill>
                <a:latin typeface="Arial" panose="020B0604020202020204" pitchFamily="34" charset="0"/>
                <a:ea typeface="Verdana" panose="020B0604030504040204" pitchFamily="34" charset="0"/>
              </a:rPr>
              <a:t>aquacultured</a:t>
            </a:r>
            <a:r>
              <a:rPr lang="en-US" dirty="0">
                <a:solidFill>
                  <a:srgbClr val="000000"/>
                </a:solidFill>
                <a:latin typeface="Arial" panose="020B0604020202020204" pitchFamily="34" charset="0"/>
                <a:ea typeface="Verdana" panose="020B0604030504040204" pitchFamily="34" charset="0"/>
              </a:rPr>
              <a:t> fish are met with wild-caught fish.</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Often damage natural ocean ecosystems: clearing of mangrove swamps for aquaculture area.</a:t>
            </a:r>
          </a:p>
        </p:txBody>
      </p:sp>
      <p:sp>
        <p:nvSpPr>
          <p:cNvPr id="6" name="Slide Number Placeholder 3">
            <a:extLst>
              <a:ext uri="{FF2B5EF4-FFF2-40B4-BE49-F238E27FC236}">
                <a16:creationId xmlns:a16="http://schemas.microsoft.com/office/drawing/2014/main" id="{BCEBD427-D930-44E4-B361-0F5C9DD1064D}"/>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8880607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973FFB-72F7-4E42-982A-B4DBC0C52F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Effects of Pollution in the Ocean</a:t>
            </a:r>
          </a:p>
        </p:txBody>
      </p:sp>
      <p:sp>
        <p:nvSpPr>
          <p:cNvPr id="3" name="Content Placeholder 2">
            <a:extLst>
              <a:ext uri="{FF2B5EF4-FFF2-40B4-BE49-F238E27FC236}">
                <a16:creationId xmlns:a16="http://schemas.microsoft.com/office/drawing/2014/main" id="{8CF579FA-2A3B-4BC3-8B26-4EE607C91A7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Plastic found washed up on beaches in remote areas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Waters are laced with toxic chemicals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Biopsy of tissue from Arctic killer whales reveal high levels of pesticides and flame-retardant chemicals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Microplastics are pervasive in the oceans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Were detected in a human placenta in 2020</a:t>
            </a:r>
          </a:p>
        </p:txBody>
      </p:sp>
      <p:sp>
        <p:nvSpPr>
          <p:cNvPr id="6" name="Slide Number Placeholder 3">
            <a:extLst>
              <a:ext uri="{FF2B5EF4-FFF2-40B4-BE49-F238E27FC236}">
                <a16:creationId xmlns:a16="http://schemas.microsoft.com/office/drawing/2014/main" id="{04158FFD-EE09-4534-8F2F-E233C550321F}"/>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6913356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14EDA-D063-4B4A-94DC-0856D0E378D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Increases in Acidity in the Oceans</a:t>
            </a:r>
          </a:p>
        </p:txBody>
      </p:sp>
      <p:sp>
        <p:nvSpPr>
          <p:cNvPr id="3" name="Content Placeholder 2">
            <a:extLst>
              <a:ext uri="{FF2B5EF4-FFF2-40B4-BE49-F238E27FC236}">
                <a16:creationId xmlns:a16="http://schemas.microsoft.com/office/drawing/2014/main" id="{C0DD563C-9E7D-4C14-9E88-1A15F3ABBF17}"/>
              </a:ext>
            </a:extLst>
          </p:cNvPr>
          <p:cNvSpPr>
            <a:spLocks noGrp="1"/>
          </p:cNvSpPr>
          <p:nvPr>
            <p:ph sz="quarter" idx="11"/>
          </p:nvPr>
        </p:nvSpPr>
        <p:spPr/>
        <p:txBody>
          <a:bodyPr/>
          <a:lstStyle/>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Due to burning and other sources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Carbon dioxide ends up being dissolved in the ocean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measurements indicate an increase in acidity of 30% since the 1950s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Lower than any time in the last 20 million years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Biological consequences are unclear</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 special concern to animals that use calcium carbonate </a:t>
            </a:r>
          </a:p>
        </p:txBody>
      </p:sp>
      <p:sp>
        <p:nvSpPr>
          <p:cNvPr id="6" name="Slide Number Placeholder 3">
            <a:extLst>
              <a:ext uri="{FF2B5EF4-FFF2-40B4-BE49-F238E27FC236}">
                <a16:creationId xmlns:a16="http://schemas.microsoft.com/office/drawing/2014/main" id="{FB27D68F-DBA9-4F74-AA1E-9C95AB277CB1}"/>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209604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586CB-2841-4082-AE9F-889C0B67ABC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Destruction of Coastal Ecosystems</a:t>
            </a:r>
          </a:p>
        </p:txBody>
      </p:sp>
      <p:sp>
        <p:nvSpPr>
          <p:cNvPr id="3" name="Content Placeholder 2">
            <a:extLst>
              <a:ext uri="{FF2B5EF4-FFF2-40B4-BE49-F238E27FC236}">
                <a16:creationId xmlns:a16="http://schemas.microsoft.com/office/drawing/2014/main" id="{FB8A8E59-C848-4B98-B2CC-88C4439012B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Estuaries subjected to severe eutrophication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Destruction of salt marshes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Major contributing factor to hurricane destruction along the coast of Louisiana.</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Had marshes been present, Katrina might not have caused so much damage.</a:t>
            </a:r>
          </a:p>
        </p:txBody>
      </p:sp>
      <p:sp>
        <p:nvSpPr>
          <p:cNvPr id="6" name="Slide Number Placeholder 3">
            <a:extLst>
              <a:ext uri="{FF2B5EF4-FFF2-40B4-BE49-F238E27FC236}">
                <a16:creationId xmlns:a16="http://schemas.microsoft.com/office/drawing/2014/main" id="{BEAF6212-7EF8-4A8C-A54D-F1810F1560E4}"/>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34208802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Stratospheric Ozone Depletion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10"/>
            <a:ext cx="8458200" cy="885899"/>
          </a:xfrm>
        </p:spPr>
        <p:txBody>
          <a:bodyPr/>
          <a:lstStyle/>
          <a:p>
            <a:pPr>
              <a:spcAft>
                <a:spcPts val="1200"/>
              </a:spcAft>
            </a:pPr>
            <a:r>
              <a:rPr lang="en-US" dirty="0"/>
              <a:t>Ozone hole: over Antarctica between 1/2 to 1/3 of original ozone concentrations are present</a:t>
            </a:r>
          </a:p>
        </p:txBody>
      </p:sp>
      <p:pic>
        <p:nvPicPr>
          <p:cNvPr id="11" name="Picture 3" descr="An illustration shows the ozone hole over Antarctica around the south pole.">
            <a:extLst>
              <a:ext uri="{FF2B5EF4-FFF2-40B4-BE49-F238E27FC236}">
                <a16:creationId xmlns:a16="http://schemas.microsoft.com/office/drawing/2014/main" id="{89160FA3-1FFC-4567-94CF-625BBADD61B2}"/>
              </a:ext>
            </a:extLst>
          </p:cNvPr>
          <p:cNvPicPr>
            <a:picLocks noChangeAspect="1" noChangeArrowheads="1"/>
          </p:cNvPicPr>
          <p:nvPr/>
        </p:nvPicPr>
        <p:blipFill rotWithShape="1">
          <a:blip r:embed="rId2"/>
          <a:srcRect t="3071"/>
          <a:stretch/>
        </p:blipFill>
        <p:spPr bwMode="auto">
          <a:xfrm>
            <a:off x="496568" y="2569173"/>
            <a:ext cx="2885700" cy="279710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4" descr="A graph shows the size of the ozone hole for years.">
            <a:extLst>
              <a:ext uri="{FF2B5EF4-FFF2-40B4-BE49-F238E27FC236}">
                <a16:creationId xmlns:a16="http://schemas.microsoft.com/office/drawing/2014/main" id="{BFB04D9D-1AA1-481A-B19F-AFEA55A30C7B}"/>
              </a:ext>
            </a:extLst>
          </p:cNvPr>
          <p:cNvPicPr>
            <a:picLocks noChangeAspect="1" noChangeArrowheads="1"/>
          </p:cNvPicPr>
          <p:nvPr/>
        </p:nvPicPr>
        <p:blipFill>
          <a:blip r:embed="rId3"/>
          <a:stretch>
            <a:fillRect/>
          </a:stretch>
        </p:blipFill>
        <p:spPr bwMode="auto">
          <a:xfrm>
            <a:off x="3412014" y="2402441"/>
            <a:ext cx="5112194" cy="30338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5">
            <a:extLst>
              <a:ext uri="{FF2B5EF4-FFF2-40B4-BE49-F238E27FC236}">
                <a16:creationId xmlns:a16="http://schemas.microsoft.com/office/drawing/2014/main" id="{A28C0436-06C3-479B-AA20-6B6D8A553E6F}"/>
              </a:ext>
            </a:extLst>
          </p:cNvPr>
          <p:cNvSpPr>
            <a:spLocks noGrp="1"/>
          </p:cNvSpPr>
          <p:nvPr>
            <p:ph sz="quarter" idx="15"/>
          </p:nvPr>
        </p:nvSpPr>
        <p:spPr>
          <a:xfrm>
            <a:off x="2823210" y="5567977"/>
            <a:ext cx="3497580" cy="321233"/>
          </a:xfrm>
        </p:spPr>
        <p:txBody>
          <a:bodyPr/>
          <a:lstStyle/>
          <a:p>
            <a:pPr algn="ctr"/>
            <a:r>
              <a:rPr lang="en-US" sz="800" dirty="0"/>
              <a:t>(a) Goddard Space Flight Center Scientific Visualization Studio/NASA</a:t>
            </a:r>
          </a:p>
        </p:txBody>
      </p:sp>
      <p:sp>
        <p:nvSpPr>
          <p:cNvPr id="6" name="Content Placeholder 6">
            <a:extLst>
              <a:ext uri="{FF2B5EF4-FFF2-40B4-BE49-F238E27FC236}">
                <a16:creationId xmlns:a16="http://schemas.microsoft.com/office/drawing/2014/main" id="{686A0588-E55F-4E0B-A92E-D20C674C7A1C}"/>
              </a:ext>
            </a:extLst>
          </p:cNvPr>
          <p:cNvSpPr>
            <a:spLocks noGrp="1"/>
          </p:cNvSpPr>
          <p:nvPr>
            <p:ph sz="quarter" idx="17"/>
          </p:nvPr>
        </p:nvSpPr>
        <p:spPr>
          <a:xfrm>
            <a:off x="160660" y="6170604"/>
            <a:ext cx="1574035" cy="341524"/>
          </a:xfrm>
        </p:spPr>
        <p:txBody>
          <a:bodyPr/>
          <a:lstStyle/>
          <a:p>
            <a:pPr lvl="0"/>
            <a:r>
              <a:rPr lang="en-US" altLang="en-US" sz="1800" dirty="0">
                <a:solidFill>
                  <a:srgbClr val="000000"/>
                </a:solidFill>
                <a:ea typeface="Microsoft YaHei" panose="020B0503020204020204" pitchFamily="34" charset="-122"/>
              </a:rPr>
              <a:t>Figure 57.25</a:t>
            </a:r>
            <a:endParaRPr lang="en-US" sz="1800" dirty="0">
              <a:solidFill>
                <a:srgbClr val="000000"/>
              </a:solidFill>
            </a:endParaRPr>
          </a:p>
        </p:txBody>
      </p:sp>
      <p:sp>
        <p:nvSpPr>
          <p:cNvPr id="5" name="Text Placeholder 7">
            <a:extLst>
              <a:ext uri="{FF2B5EF4-FFF2-40B4-BE49-F238E27FC236}">
                <a16:creationId xmlns:a16="http://schemas.microsoft.com/office/drawing/2014/main" id="{89062BC5-F9BB-4D25-9993-AFA2EBF30BAB}"/>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9" name="Slide Number Placeholder 8">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717490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10FDE-5A57-4D53-9708-DBF5E05E1C9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Ozone Depletion and U</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V-B</a:t>
            </a:r>
          </a:p>
        </p:txBody>
      </p:sp>
      <p:sp>
        <p:nvSpPr>
          <p:cNvPr id="3" name="Content Placeholder 2">
            <a:extLst>
              <a:ext uri="{FF2B5EF4-FFF2-40B4-BE49-F238E27FC236}">
                <a16:creationId xmlns:a16="http://schemas.microsoft.com/office/drawing/2014/main" id="{67C8DAC4-3035-4D03-83EA-59050BF5739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Over United States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Ozone concentration has been reduced by about 4%.</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Stratospheric ozone is important because it absorbs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 radiation (U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V-B)</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V-B damages tissue, increases risks for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Skin cancer: 1% drop in ozone leads to a 6% increase in skin cancer.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Detrimental to amphibian eggs.</a:t>
            </a:r>
          </a:p>
        </p:txBody>
      </p:sp>
      <p:sp>
        <p:nvSpPr>
          <p:cNvPr id="6" name="Slide Number Placeholder 3">
            <a:extLst>
              <a:ext uri="{FF2B5EF4-FFF2-40B4-BE49-F238E27FC236}">
                <a16:creationId xmlns:a16="http://schemas.microsoft.com/office/drawing/2014/main" id="{57F12831-B7C1-46DB-958C-3663D316E1DA}"/>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275836248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dirty="0"/>
              <a:t>U</a:t>
            </a:r>
            <a:r>
              <a:rPr lang="en-US" sz="100" dirty="0"/>
              <a:t> </a:t>
            </a:r>
            <a:r>
              <a:rPr lang="en-US" dirty="0"/>
              <a:t>V Radiation and Amphibian Eggs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experiment studies the effects of ultraviolet light exposure on amphibian eggs.">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378173" y="1528902"/>
            <a:ext cx="8387654" cy="42062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3">
            <a:extLst>
              <a:ext uri="{FF2B5EF4-FFF2-40B4-BE49-F238E27FC236}">
                <a16:creationId xmlns:a16="http://schemas.microsoft.com/office/drawing/2014/main" id="{61576F8C-E895-413D-B5B2-AB17A0E7050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431983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BF56D-FD70-4140-A21A-203AC2CCC7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Ozone Depletion and 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F</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Cs</a:t>
            </a:r>
          </a:p>
        </p:txBody>
      </p:sp>
      <p:sp>
        <p:nvSpPr>
          <p:cNvPr id="3" name="Content Placeholder 2">
            <a:extLst>
              <a:ext uri="{FF2B5EF4-FFF2-40B4-BE49-F238E27FC236}">
                <a16:creationId xmlns:a16="http://schemas.microsoft.com/office/drawing/2014/main" id="{8A17F203-DDDD-43C9-AE54-C921C448C3FC}"/>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Ozone depletion and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 Major cause of ozone depletion are chlorine- and bromine-containing compounds in the atmosphere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 of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 are being phased out in many countries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 are chemically stable in the atmosphere for many years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Ozone depletion will continue to occur until all of the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 are broken down</a:t>
            </a:r>
          </a:p>
        </p:txBody>
      </p:sp>
      <p:sp>
        <p:nvSpPr>
          <p:cNvPr id="6" name="Slide Number Placeholder 3">
            <a:extLst>
              <a:ext uri="{FF2B5EF4-FFF2-40B4-BE49-F238E27FC236}">
                <a16:creationId xmlns:a16="http://schemas.microsoft.com/office/drawing/2014/main" id="{C8F203A3-7FB6-4A29-A742-3709A4CC8BCE}"/>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199676919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69CE-456C-4550-973E-082F5960C4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Carbon Dioxide and Other Gases</a:t>
            </a:r>
          </a:p>
        </p:txBody>
      </p:sp>
      <p:sp>
        <p:nvSpPr>
          <p:cNvPr id="3" name="Content Placeholder 2">
            <a:extLst>
              <a:ext uri="{FF2B5EF4-FFF2-40B4-BE49-F238E27FC236}">
                <a16:creationId xmlns:a16="http://schemas.microsoft.com/office/drawing/2014/main" id="{A9DA7A18-2487-4D35-B064-56CE6F87CECC}"/>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and other gases in the atmosphere maintain the Earth’s average temperature at 25°C higher than it would be without these gases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 activities may be changing the composition of the atmosphere; increasing the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and other gas levels</a:t>
            </a:r>
          </a:p>
        </p:txBody>
      </p:sp>
      <p:sp>
        <p:nvSpPr>
          <p:cNvPr id="6" name="Slide Number Placeholder 3">
            <a:extLst>
              <a:ext uri="{FF2B5EF4-FFF2-40B4-BE49-F238E27FC236}">
                <a16:creationId xmlns:a16="http://schemas.microsoft.com/office/drawing/2014/main" id="{FDD48EDF-A356-456C-8CF5-1E54CED73F2D}"/>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403937493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Temperature Changes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Globally, surface temperature warming is greatest in the most northern regions of the northern hemisphere and the Amazon basin.">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446145" y="1423341"/>
            <a:ext cx="8251711" cy="37769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ontent Placeholder 3">
            <a:extLst>
              <a:ext uri="{FF2B5EF4-FFF2-40B4-BE49-F238E27FC236}">
                <a16:creationId xmlns:a16="http://schemas.microsoft.com/office/drawing/2014/main" id="{A28C0436-06C3-479B-AA20-6B6D8A553E6F}"/>
              </a:ext>
            </a:extLst>
          </p:cNvPr>
          <p:cNvSpPr>
            <a:spLocks noGrp="1"/>
          </p:cNvSpPr>
          <p:nvPr>
            <p:ph sz="quarter" idx="15"/>
          </p:nvPr>
        </p:nvSpPr>
        <p:spPr>
          <a:xfrm>
            <a:off x="1508760" y="5280984"/>
            <a:ext cx="6126480" cy="182880"/>
          </a:xfrm>
        </p:spPr>
        <p:txBody>
          <a:bodyPr/>
          <a:lstStyle/>
          <a:p>
            <a:pPr algn="ctr"/>
            <a:r>
              <a:rPr lang="en-US" sz="800" dirty="0"/>
              <a:t>(a) Source: Berkeley Earth. Global Temperature Report for 2019. January 15, 2020; (b) National Climatic Data Center</a:t>
            </a:r>
          </a:p>
        </p:txBody>
      </p:sp>
      <p:sp>
        <p:nvSpPr>
          <p:cNvPr id="8" name="Content Placeholder 4">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57.27</a:t>
            </a:r>
            <a:endParaRPr lang="en-US" sz="1800" dirty="0"/>
          </a:p>
        </p:txBody>
      </p:sp>
      <p:sp>
        <p:nvSpPr>
          <p:cNvPr id="17" name="Text Placeholder 5">
            <a:extLst>
              <a:ext uri="{FF2B5EF4-FFF2-40B4-BE49-F238E27FC236}">
                <a16:creationId xmlns:a16="http://schemas.microsoft.com/office/drawing/2014/main" id="{61576F8C-E895-413D-B5B2-AB17A0E70505}"/>
              </a:ext>
            </a:extLst>
          </p:cNvPr>
          <p:cNvSpPr>
            <a:spLocks noGrp="1"/>
          </p:cNvSpPr>
          <p:nvPr>
            <p:ph type="body" sz="quarter" idx="40"/>
          </p:nvPr>
        </p:nvSpPr>
        <p:spPr>
          <a:xfrm>
            <a:off x="3200400" y="6300788"/>
            <a:ext cx="2743200" cy="192087"/>
          </a:xfrm>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9" name="Slide Number Placeholder 6">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814708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C4666-8618-41A9-BAB7-35D76D3C042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Global Circulation Patterns</a:t>
            </a:r>
          </a:p>
        </p:txBody>
      </p:sp>
      <p:sp>
        <p:nvSpPr>
          <p:cNvPr id="3" name="Content Placeholder 2">
            <a:extLst>
              <a:ext uri="{FF2B5EF4-FFF2-40B4-BE49-F238E27FC236}">
                <a16:creationId xmlns:a16="http://schemas.microsoft.com/office/drawing/2014/main" id="{0D855ACC-9E3D-4B14-BF78-3ABC0C08168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Hot air rises relative to cooler air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Heating at the equator causes air to rise from the surface to high in the atmosphere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Rising air is rich in water vapor</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Warm air holds more water than cold.</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Intense solar radiation at the equator provides the heat needed for water to evaporate.</a:t>
            </a:r>
          </a:p>
        </p:txBody>
      </p:sp>
      <p:sp>
        <p:nvSpPr>
          <p:cNvPr id="6" name="Slide Number Placeholder 3">
            <a:extLst>
              <a:ext uri="{FF2B5EF4-FFF2-40B4-BE49-F238E27FC236}">
                <a16:creationId xmlns:a16="http://schemas.microsoft.com/office/drawing/2014/main" id="{076B582D-DF84-46AF-9B1A-56CEA40BD7CB}"/>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3810556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32700-0332-4435-8E55-43A83DF91B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Global Temperatures</a:t>
            </a:r>
          </a:p>
        </p:txBody>
      </p:sp>
      <p:sp>
        <p:nvSpPr>
          <p:cNvPr id="3" name="Content Placeholder 2">
            <a:extLst>
              <a:ext uri="{FF2B5EF4-FFF2-40B4-BE49-F238E27FC236}">
                <a16:creationId xmlns:a16="http://schemas.microsoft.com/office/drawing/2014/main" id="{21DC63E0-0565-4762-887B-5A7A7F4777A9}"/>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Based on a variety of different scenarios, computer models predicted that global temperatures would increase by the end of this century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countries will come out ahead, others will come out behind</a:t>
            </a:r>
          </a:p>
        </p:txBody>
      </p:sp>
      <p:sp>
        <p:nvSpPr>
          <p:cNvPr id="6" name="Slide Number Placeholder 3">
            <a:extLst>
              <a:ext uri="{FF2B5EF4-FFF2-40B4-BE49-F238E27FC236}">
                <a16:creationId xmlns:a16="http://schemas.microsoft.com/office/drawing/2014/main" id="{06DDAB76-F112-4A16-9082-7159FD76AE1F}"/>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24110569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Greenhouse Effect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8" name="Content Placeholder 2">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57.28</a:t>
            </a:r>
            <a:endParaRPr lang="en-US" sz="1800" dirty="0"/>
          </a:p>
        </p:txBody>
      </p:sp>
      <p:pic>
        <p:nvPicPr>
          <p:cNvPr id="11" name="Picture 3" descr="Atmospheric carbon dioxide concentrations and global temperature anomalies have both increased steadily since the 1960s.">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1326862" y="1054849"/>
            <a:ext cx="6490277"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370667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9B2AF-6603-4BC1-A3CE-1C420788B0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How CO</a:t>
            </a:r>
            <a:r>
              <a:rPr lang="en-US" baseline="-25000" dirty="0">
                <a:solidFill>
                  <a:srgbClr val="000000"/>
                </a:solidFill>
                <a:latin typeface="Arial" panose="020B0604020202020204" pitchFamily="34" charset="0"/>
                <a:ea typeface="Verdana" panose="020B0604030504040204" pitchFamily="34" charset="0"/>
                <a:cs typeface="Arial" pitchFamily="34" charset="0"/>
              </a:rPr>
              <a:t>2</a:t>
            </a:r>
            <a:r>
              <a:rPr lang="en-US" dirty="0">
                <a:solidFill>
                  <a:srgbClr val="000000"/>
                </a:solidFill>
                <a:latin typeface="Arial" panose="020B0604020202020204" pitchFamily="34" charset="0"/>
                <a:ea typeface="Verdana" panose="020B0604030504040204" pitchFamily="34" charset="0"/>
                <a:cs typeface="Arial" pitchFamily="34" charset="0"/>
              </a:rPr>
              <a:t> Affects Temperature</a:t>
            </a:r>
          </a:p>
        </p:txBody>
      </p:sp>
      <p:sp>
        <p:nvSpPr>
          <p:cNvPr id="3" name="Content Placeholder 2">
            <a:extLst>
              <a:ext uri="{FF2B5EF4-FFF2-40B4-BE49-F238E27FC236}">
                <a16:creationId xmlns:a16="http://schemas.microsoft.com/office/drawing/2014/main" id="{1A791852-5435-4AC3-B173-86588F3877D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absorbs electromagnetic radiant energy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 receives radiant energy from the Sun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Earth also emits radiant energy</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Earth’s temperature will be constant only if the rates of these two processes are equal</a:t>
            </a:r>
          </a:p>
        </p:txBody>
      </p:sp>
      <p:sp>
        <p:nvSpPr>
          <p:cNvPr id="6" name="Slide Number Placeholder 3">
            <a:extLst>
              <a:ext uri="{FF2B5EF4-FFF2-40B4-BE49-F238E27FC236}">
                <a16:creationId xmlns:a16="http://schemas.microsoft.com/office/drawing/2014/main" id="{A07941A8-BD0A-42AA-9AB2-AF1BECC8C431}"/>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9170462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543B3-F634-488C-B8BB-21FCB88634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Radiant Energy</a:t>
            </a:r>
          </a:p>
        </p:txBody>
      </p:sp>
      <p:sp>
        <p:nvSpPr>
          <p:cNvPr id="3" name="Content Placeholder 2">
            <a:extLst>
              <a:ext uri="{FF2B5EF4-FFF2-40B4-BE49-F238E27FC236}">
                <a16:creationId xmlns:a16="http://schemas.microsoft.com/office/drawing/2014/main" id="{BAF0A171-22E8-4842-9C47-F0F0650F937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atmosphere allows in short wave radiant energy from the Sun, but does not allow the long wave radiant energy from the Earth to escape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is the same principle as a Greenhouse</a:t>
            </a:r>
          </a:p>
        </p:txBody>
      </p:sp>
      <p:sp>
        <p:nvSpPr>
          <p:cNvPr id="6" name="Slide Number Placeholder 3">
            <a:extLst>
              <a:ext uri="{FF2B5EF4-FFF2-40B4-BE49-F238E27FC236}">
                <a16:creationId xmlns:a16="http://schemas.microsoft.com/office/drawing/2014/main" id="{18ADE8C9-2C9F-4DFC-ACB2-E2908A2D6CD0}"/>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7624625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697FB-D78E-464D-887A-DB09AE3BB65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Greenhouse Gases</a:t>
            </a:r>
          </a:p>
        </p:txBody>
      </p:sp>
      <p:sp>
        <p:nvSpPr>
          <p:cNvPr id="3" name="Content Placeholder 2">
            <a:extLst>
              <a:ext uri="{FF2B5EF4-FFF2-40B4-BE49-F238E27FC236}">
                <a16:creationId xmlns:a16="http://schemas.microsoft.com/office/drawing/2014/main" id="{4596EDEB-936D-481E-8602-179A1D74451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Methane: 20 times the heat trapping properties of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less concentration in the atmosphere, less long-lived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Methane is produced globally in anaerobic soils and fermentation reactions of ruminant mammals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Methane is locked up in permafrost</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Sudden release will cause large perturbation in global temperature.</a:t>
            </a:r>
          </a:p>
        </p:txBody>
      </p:sp>
      <p:sp>
        <p:nvSpPr>
          <p:cNvPr id="6" name="Slide Number Placeholder 3">
            <a:extLst>
              <a:ext uri="{FF2B5EF4-FFF2-40B4-BE49-F238E27FC236}">
                <a16:creationId xmlns:a16="http://schemas.microsoft.com/office/drawing/2014/main" id="{662D99A9-A9A7-40FF-A2EB-5ED34CF6C385}"/>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9982576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A6532-A8FE-4D3C-A235-C003E738F243}"/>
              </a:ext>
            </a:extLst>
          </p:cNvPr>
          <p:cNvSpPr>
            <a:spLocks noGrp="1"/>
          </p:cNvSpPr>
          <p:nvPr>
            <p:ph type="title"/>
          </p:nvPr>
        </p:nvSpPr>
        <p:spPr/>
        <p:txBody>
          <a:bodyPr/>
          <a:lstStyle/>
          <a:p>
            <a:r>
              <a:rPr lang="en-US" altLang="en-US" dirty="0">
                <a:ea typeface="Microsoft YaHei" panose="020B0503020204020204" pitchFamily="34" charset="-122"/>
              </a:rPr>
              <a:t>Disappearing Glaciers</a:t>
            </a:r>
            <a:endParaRPr lang="en-IN" dirty="0"/>
          </a:p>
        </p:txBody>
      </p:sp>
      <p:sp>
        <p:nvSpPr>
          <p:cNvPr id="3" name="Content Placeholder 2">
            <a:extLst>
              <a:ext uri="{FF2B5EF4-FFF2-40B4-BE49-F238E27FC236}">
                <a16:creationId xmlns:a16="http://schemas.microsoft.com/office/drawing/2014/main" id="{5F94017B-AC81-47C9-9A6B-AB4D2073F0F8}"/>
              </a:ext>
            </a:extLst>
          </p:cNvPr>
          <p:cNvSpPr>
            <a:spLocks noGrp="1"/>
          </p:cNvSpPr>
          <p:nvPr>
            <p:ph sz="quarter" idx="11"/>
          </p:nvPr>
        </p:nvSpPr>
        <p:spPr>
          <a:xfrm>
            <a:off x="171450" y="6176010"/>
            <a:ext cx="1691640" cy="377190"/>
          </a:xfrm>
        </p:spPr>
        <p:txBody>
          <a:bodyPr/>
          <a:lstStyle/>
          <a:p>
            <a:pPr lvl="0"/>
            <a:r>
              <a:rPr lang="en-US" altLang="en-US" sz="1800" dirty="0">
                <a:solidFill>
                  <a:srgbClr val="000000"/>
                </a:solidFill>
                <a:ea typeface="Microsoft YaHei" panose="020B0503020204020204" pitchFamily="34" charset="-122"/>
              </a:rPr>
              <a:t>Figure 57.29</a:t>
            </a:r>
            <a:endParaRPr lang="en-US" sz="1800" dirty="0">
              <a:solidFill>
                <a:srgbClr val="000000"/>
              </a:solidFill>
            </a:endParaRPr>
          </a:p>
        </p:txBody>
      </p:sp>
      <p:pic>
        <p:nvPicPr>
          <p:cNvPr id="7" name="Picture 3" descr="Two images show Mount Kilimanjaro in 1970 and 2014, where most of the glacier cover has been lost.">
            <a:extLst>
              <a:ext uri="{FF2B5EF4-FFF2-40B4-BE49-F238E27FC236}">
                <a16:creationId xmlns:a16="http://schemas.microsoft.com/office/drawing/2014/main" id="{9C10192B-C2FA-49EC-AC19-ABDD22CE1099}"/>
              </a:ext>
            </a:extLst>
          </p:cNvPr>
          <p:cNvPicPr>
            <a:picLocks noChangeAspect="1" noChangeArrowheads="1"/>
          </p:cNvPicPr>
          <p:nvPr/>
        </p:nvPicPr>
        <p:blipFill>
          <a:blip r:embed="rId2"/>
          <a:stretch>
            <a:fillRect/>
          </a:stretch>
        </p:blipFill>
        <p:spPr bwMode="auto">
          <a:xfrm>
            <a:off x="1725338" y="1038003"/>
            <a:ext cx="5693324" cy="48463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1358CC0B-013C-4104-A561-055988C1321D}"/>
              </a:ext>
            </a:extLst>
          </p:cNvPr>
          <p:cNvSpPr>
            <a:spLocks noGrp="1"/>
          </p:cNvSpPr>
          <p:nvPr>
            <p:ph type="body" sz="quarter" idx="39"/>
          </p:nvPr>
        </p:nvSpPr>
        <p:spPr>
          <a:xfrm>
            <a:off x="2148840" y="5938915"/>
            <a:ext cx="4846320" cy="181356"/>
          </a:xfrm>
        </p:spPr>
        <p:txBody>
          <a:bodyPr/>
          <a:lstStyle/>
          <a:p>
            <a:pPr lvl="0" algn="ctr"/>
            <a:r>
              <a:rPr lang="en-US" dirty="0">
                <a:solidFill>
                  <a:srgbClr val="000000"/>
                </a:solidFill>
              </a:rPr>
              <a:t>(top) </a:t>
            </a:r>
            <a:r>
              <a:rPr lang="en-US" dirty="0" err="1">
                <a:solidFill>
                  <a:srgbClr val="000000"/>
                </a:solidFill>
              </a:rPr>
              <a:t>ClassicStock</a:t>
            </a:r>
            <a:r>
              <a:rPr lang="en-US" dirty="0">
                <a:solidFill>
                  <a:srgbClr val="000000"/>
                </a:solidFill>
              </a:rPr>
              <a:t>/</a:t>
            </a:r>
            <a:r>
              <a:rPr lang="en-US" dirty="0" err="1">
                <a:solidFill>
                  <a:srgbClr val="000000"/>
                </a:solidFill>
              </a:rPr>
              <a:t>Alamy</a:t>
            </a:r>
            <a:r>
              <a:rPr lang="en-US" dirty="0">
                <a:solidFill>
                  <a:srgbClr val="000000"/>
                </a:solidFill>
              </a:rPr>
              <a:t> Stock Photo; (bottom) George Robertson/</a:t>
            </a:r>
            <a:r>
              <a:rPr lang="en-US" dirty="0" err="1">
                <a:solidFill>
                  <a:srgbClr val="000000"/>
                </a:solidFill>
              </a:rPr>
              <a:t>Alamy</a:t>
            </a:r>
            <a:r>
              <a:rPr lang="en-US" dirty="0">
                <a:solidFill>
                  <a:srgbClr val="000000"/>
                </a:solidFill>
              </a:rPr>
              <a:t> Stock Photo </a:t>
            </a:r>
          </a:p>
        </p:txBody>
      </p:sp>
      <p:sp>
        <p:nvSpPr>
          <p:cNvPr id="6" name="Slide Number Placeholder 5">
            <a:extLst>
              <a:ext uri="{FF2B5EF4-FFF2-40B4-BE49-F238E27FC236}">
                <a16:creationId xmlns:a16="http://schemas.microsoft.com/office/drawing/2014/main" id="{BA0DB19A-E97B-402A-BC04-FA80657EFD3E}"/>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92004749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6B810-0BDA-425F-83F7-6A8729231F0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Ecosystem Effects</a:t>
            </a:r>
          </a:p>
        </p:txBody>
      </p:sp>
      <p:sp>
        <p:nvSpPr>
          <p:cNvPr id="3" name="Content Placeholder 2">
            <a:extLst>
              <a:ext uri="{FF2B5EF4-FFF2-40B4-BE49-F238E27FC236}">
                <a16:creationId xmlns:a16="http://schemas.microsoft.com/office/drawing/2014/main" id="{5295ECAF-863A-4194-BEC2-0C5493276FC4}"/>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Global temperature change has affected ecosystems in the past and is doing so now</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Shift in species’ geographic ranges.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Migratory birds arrive earlier at their summer breeding grounds.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Insects and amphibians breed earlier.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Wild fruit fly populations – changes in gene frequency.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“Bleaching” of reef-building corals.</a:t>
            </a:r>
          </a:p>
        </p:txBody>
      </p:sp>
      <p:sp>
        <p:nvSpPr>
          <p:cNvPr id="6" name="Slide Number Placeholder 3">
            <a:extLst>
              <a:ext uri="{FF2B5EF4-FFF2-40B4-BE49-F238E27FC236}">
                <a16:creationId xmlns:a16="http://schemas.microsoft.com/office/drawing/2014/main" id="{AD82B7AA-E8DA-4952-8EE7-117E4488F4C3}"/>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420351004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A8D32-9495-4CD3-B8C7-079C5CE26B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Issues with Warming</a:t>
            </a:r>
          </a:p>
        </p:txBody>
      </p:sp>
      <p:sp>
        <p:nvSpPr>
          <p:cNvPr id="3" name="Content Placeholder 2">
            <a:extLst>
              <a:ext uri="{FF2B5EF4-FFF2-40B4-BE49-F238E27FC236}">
                <a16:creationId xmlns:a16="http://schemas.microsoft.com/office/drawing/2014/main" id="{263DE07E-391F-44BA-8FE5-7A5BE5F3E24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Problems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Rate of warming today is rapid.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Evolutionary adaptations for species survival may not have time to occur.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Natural areas no longer cover the whole landscape.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Species that shift to higher altitudes may have reached the peak of the mountain.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Species’ habitat disappears entirely.</a:t>
            </a:r>
          </a:p>
        </p:txBody>
      </p:sp>
      <p:sp>
        <p:nvSpPr>
          <p:cNvPr id="6" name="Slide Number Placeholder 3">
            <a:extLst>
              <a:ext uri="{FF2B5EF4-FFF2-40B4-BE49-F238E27FC236}">
                <a16:creationId xmlns:a16="http://schemas.microsoft.com/office/drawing/2014/main" id="{65867100-54DB-4953-8501-83A03C0F1277}"/>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3173507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Butterfly Range Shift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561B8E36-3370-4ACC-B9D2-EA26C51A126B}"/>
              </a:ext>
            </a:extLst>
          </p:cNvPr>
          <p:cNvSpPr>
            <a:spLocks noGrp="1"/>
          </p:cNvSpPr>
          <p:nvPr>
            <p:ph sz="quarter" idx="11"/>
          </p:nvPr>
        </p:nvSpPr>
        <p:spPr>
          <a:xfrm>
            <a:off x="342900" y="1276709"/>
            <a:ext cx="4078975" cy="3991327"/>
          </a:xfrm>
        </p:spPr>
        <p:txBody>
          <a:bodyPr/>
          <a:lstStyle/>
          <a:p>
            <a:pPr marL="342900" indent="-342900">
              <a:spcBef>
                <a:spcPts val="1200"/>
              </a:spcBef>
              <a:spcAft>
                <a:spcPts val="1200"/>
              </a:spcAft>
              <a:buFont typeface="Arial" panose="020B0604020202020204" pitchFamily="34" charset="0"/>
              <a:buChar char="•"/>
            </a:pPr>
            <a:r>
              <a:rPr lang="en-US" dirty="0"/>
              <a:t>The distribution of the speckled wood butterfly,</a:t>
            </a:r>
          </a:p>
          <a:p>
            <a:pPr marL="342900" indent="-342900">
              <a:spcBef>
                <a:spcPts val="1200"/>
              </a:spcBef>
              <a:spcAft>
                <a:spcPts val="1200"/>
              </a:spcAft>
              <a:buFont typeface="Arial" panose="020B0604020202020204" pitchFamily="34" charset="0"/>
              <a:buChar char="•"/>
            </a:pPr>
            <a:r>
              <a:rPr lang="en-US" i="1" dirty="0" err="1"/>
              <a:t>Pararge</a:t>
            </a:r>
            <a:r>
              <a:rPr lang="en-US" i="1" dirty="0"/>
              <a:t> </a:t>
            </a:r>
            <a:r>
              <a:rPr lang="en-US" i="1" dirty="0" err="1"/>
              <a:t>aegeria</a:t>
            </a:r>
            <a:r>
              <a:rPr lang="en-US" dirty="0"/>
              <a:t>, in Great Britain in 1970 to 1997 included areas far to the north of the distribution in 1915 to 1939</a:t>
            </a:r>
          </a:p>
        </p:txBody>
      </p:sp>
      <p:sp>
        <p:nvSpPr>
          <p:cNvPr id="8" name="Content Placeholder 3">
            <a:extLst>
              <a:ext uri="{FF2B5EF4-FFF2-40B4-BE49-F238E27FC236}">
                <a16:creationId xmlns:a16="http://schemas.microsoft.com/office/drawing/2014/main" id="{19778529-9938-4E0D-9722-641B1BBDFD4D}"/>
              </a:ext>
            </a:extLst>
          </p:cNvPr>
          <p:cNvSpPr>
            <a:spLocks noGrp="1"/>
          </p:cNvSpPr>
          <p:nvPr>
            <p:ph sz="quarter" idx="17"/>
          </p:nvPr>
        </p:nvSpPr>
        <p:spPr>
          <a:xfrm>
            <a:off x="206420" y="5910392"/>
            <a:ext cx="1704264" cy="365760"/>
          </a:xfrm>
        </p:spPr>
        <p:txBody>
          <a:bodyPr/>
          <a:lstStyle/>
          <a:p>
            <a:r>
              <a:rPr lang="en-US" altLang="en-US" sz="1800" dirty="0">
                <a:ea typeface="Microsoft YaHei" panose="020B0503020204020204" pitchFamily="34" charset="-122"/>
              </a:rPr>
              <a:t>Figure 57.30</a:t>
            </a:r>
            <a:endParaRPr lang="en-US" sz="1800" dirty="0"/>
          </a:p>
        </p:txBody>
      </p:sp>
      <p:pic>
        <p:nvPicPr>
          <p:cNvPr id="11" name="Picture 4" descr="In the early 20th century, the speckled wood butterfly only existed in southern Great Britain. Now it exists along the northern coast.">
            <a:extLst>
              <a:ext uri="{FF2B5EF4-FFF2-40B4-BE49-F238E27FC236}">
                <a16:creationId xmlns:a16="http://schemas.microsoft.com/office/drawing/2014/main" id="{89160FA3-1FFC-4567-94CF-625BBADD61B2}"/>
              </a:ext>
            </a:extLst>
          </p:cNvPr>
          <p:cNvPicPr>
            <a:picLocks noChangeAspect="1" noChangeArrowheads="1"/>
          </p:cNvPicPr>
          <p:nvPr/>
        </p:nvPicPr>
        <p:blipFill>
          <a:blip r:embed="rId2"/>
          <a:stretch>
            <a:fillRect/>
          </a:stretch>
        </p:blipFill>
        <p:spPr bwMode="auto">
          <a:xfrm>
            <a:off x="4730932" y="1104165"/>
            <a:ext cx="3899715" cy="47548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7698431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2B24C-6A67-4B94-9253-5ADB88ABE72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Possible Effects on Human Populations</a:t>
            </a:r>
          </a:p>
        </p:txBody>
      </p:sp>
      <p:sp>
        <p:nvSpPr>
          <p:cNvPr id="3" name="Content Placeholder 2">
            <a:extLst>
              <a:ext uri="{FF2B5EF4-FFF2-40B4-BE49-F238E27FC236}">
                <a16:creationId xmlns:a16="http://schemas.microsoft.com/office/drawing/2014/main" id="{3B8F8615-6947-454A-A63A-D4747E692C6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Rising sea levels: 200 million people would be affected by increased flooding</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Coastal cities and entire islands could be submerged.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Frequency or severity of extreme events will increase (heat waves, drought, hurricanes,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 Niño)</a:t>
            </a:r>
          </a:p>
        </p:txBody>
      </p:sp>
      <p:sp>
        <p:nvSpPr>
          <p:cNvPr id="6" name="Slide Number Placeholder 3">
            <a:extLst>
              <a:ext uri="{FF2B5EF4-FFF2-40B4-BE49-F238E27FC236}">
                <a16:creationId xmlns:a16="http://schemas.microsoft.com/office/drawing/2014/main" id="{15A69850-FE2B-4F42-86B8-518B9840B553}"/>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2419596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C9983-C5B4-4567-863A-46D435BFAF9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Movement of Air</a:t>
            </a:r>
          </a:p>
        </p:txBody>
      </p:sp>
      <p:sp>
        <p:nvSpPr>
          <p:cNvPr id="3" name="Content Placeholder 2">
            <a:extLst>
              <a:ext uri="{FF2B5EF4-FFF2-40B4-BE49-F238E27FC236}">
                <a16:creationId xmlns:a16="http://schemas.microsoft.com/office/drawing/2014/main" id="{02530C17-75FE-4E4F-88A0-9466B5A79720}"/>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After the warm moist air moves from the surface at the equator</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Warm air moves north and south.</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Cooler air flows toward the equator from both hemispheres.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Dry air descends at 30°latitude – desert regions of the Earth.</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60° latitude cool air begins to rise again.</a:t>
            </a:r>
          </a:p>
        </p:txBody>
      </p:sp>
      <p:sp>
        <p:nvSpPr>
          <p:cNvPr id="6" name="Slide Number Placeholder 3">
            <a:extLst>
              <a:ext uri="{FF2B5EF4-FFF2-40B4-BE49-F238E27FC236}">
                <a16:creationId xmlns:a16="http://schemas.microsoft.com/office/drawing/2014/main" id="{77AC9AF2-C289-4C75-88F8-BB6BFEBDD8A1}"/>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5325671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420EB-EFC4-44BC-A5E4-FA1B2A4DB31F}"/>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Other Climatic Effects</a:t>
            </a:r>
          </a:p>
        </p:txBody>
      </p:sp>
      <p:sp>
        <p:nvSpPr>
          <p:cNvPr id="3" name="Content Placeholder 2">
            <a:extLst>
              <a:ext uri="{FF2B5EF4-FFF2-40B4-BE49-F238E27FC236}">
                <a16:creationId xmlns:a16="http://schemas.microsoft.com/office/drawing/2014/main" id="{79E78541-921B-470C-9AE9-4B227D48EC4F}"/>
              </a:ext>
            </a:extLst>
          </p:cNvPr>
          <p:cNvSpPr>
            <a:spLocks noGrp="1"/>
          </p:cNvSpPr>
          <p:nvPr>
            <p:ph sz="quarter" idx="11"/>
          </p:nvPr>
        </p:nvSpPr>
        <p:spPr/>
        <p:txBody>
          <a:bodyPr/>
          <a:lstStyle/>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Increases in frequency or severity of extreme meteorological events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Heat waves, droughts, severe storms, hurricanes</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 Niño may become more common</a:t>
            </a:r>
          </a:p>
          <a:p>
            <a:pPr>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Rainfall patterns may shift</a:t>
            </a:r>
          </a:p>
        </p:txBody>
      </p:sp>
      <p:sp>
        <p:nvSpPr>
          <p:cNvPr id="6" name="Slide Number Placeholder 3">
            <a:extLst>
              <a:ext uri="{FF2B5EF4-FFF2-40B4-BE49-F238E27FC236}">
                <a16:creationId xmlns:a16="http://schemas.microsoft.com/office/drawing/2014/main" id="{92311285-D09A-4281-B71E-0673A1E84991}"/>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9641111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DF0A1-05C5-442C-A4D4-5C27AAE75E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Effects on Agriculture</a:t>
            </a:r>
          </a:p>
        </p:txBody>
      </p:sp>
      <p:sp>
        <p:nvSpPr>
          <p:cNvPr id="3" name="Content Placeholder 2">
            <a:extLst>
              <a:ext uri="{FF2B5EF4-FFF2-40B4-BE49-F238E27FC236}">
                <a16:creationId xmlns:a16="http://schemas.microsoft.com/office/drawing/2014/main" id="{067DA8FA-8DDE-46F6-ADDC-2C5449CC5C9C}"/>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Positive: more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tends to increase growth of some crops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Increase pollen production causing more severe allergies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More droughts in some regions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Decrease in crop production in tropical areas</a:t>
            </a:r>
          </a:p>
        </p:txBody>
      </p:sp>
      <p:sp>
        <p:nvSpPr>
          <p:cNvPr id="6" name="Slide Number Placeholder 3">
            <a:extLst>
              <a:ext uri="{FF2B5EF4-FFF2-40B4-BE49-F238E27FC236}">
                <a16:creationId xmlns:a16="http://schemas.microsoft.com/office/drawing/2014/main" id="{B3AABFA7-BDC0-4FBE-AFD9-076A686EACF5}"/>
              </a:ext>
            </a:extLst>
          </p:cNvPr>
          <p:cNvSpPr>
            <a:spLocks noGrp="1"/>
          </p:cNvSpPr>
          <p:nvPr>
            <p:ph type="sldNum" sz="quarter" idx="10"/>
          </p:nvPr>
        </p:nvSpPr>
        <p:spPr/>
        <p:txBody>
          <a:bodyPr/>
          <a:lstStyle/>
          <a:p>
            <a:fld id="{68151E55-6873-49E2-B8D5-2F265E6F1973}" type="slidenum">
              <a:rPr lang="en-US" smtClean="0"/>
              <a:pPr/>
              <a:t>81</a:t>
            </a:fld>
            <a:endParaRPr lang="en-US"/>
          </a:p>
        </p:txBody>
      </p:sp>
    </p:spTree>
    <p:extLst>
      <p:ext uri="{BB962C8B-B14F-4D97-AF65-F5344CB8AC3E}">
        <p14:creationId xmlns:p14="http://schemas.microsoft.com/office/powerpoint/2010/main" val="19630021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A5500-71F7-490F-85CF-3447F186B3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Implications for Human Health</a:t>
            </a:r>
          </a:p>
        </p:txBody>
      </p:sp>
      <p:sp>
        <p:nvSpPr>
          <p:cNvPr id="3" name="Content Placeholder 2">
            <a:extLst>
              <a:ext uri="{FF2B5EF4-FFF2-40B4-BE49-F238E27FC236}">
                <a16:creationId xmlns:a16="http://schemas.microsoft.com/office/drawing/2014/main" id="{CA391F7B-EF67-4A3F-85C6-5E5B311EDB4F}"/>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Frequent flooding = loss of safe drinking water</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Cholera and other epidemics may occur more often.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Tropical diseases may invade </a:t>
            </a:r>
            <a:r>
              <a:rPr lang="en-US" dirty="0" err="1">
                <a:solidFill>
                  <a:srgbClr val="000000"/>
                </a:solidFill>
                <a:latin typeface="Arial" panose="020B0604020202020204" pitchFamily="34" charset="0"/>
                <a:ea typeface="Verdana" panose="020B0604030504040204" pitchFamily="34" charset="0"/>
              </a:rPr>
              <a:t>nontropical</a:t>
            </a:r>
            <a:r>
              <a:rPr lang="en-US" dirty="0">
                <a:solidFill>
                  <a:srgbClr val="000000"/>
                </a:solidFill>
                <a:latin typeface="Arial" panose="020B0604020202020204" pitchFamily="34" charset="0"/>
                <a:ea typeface="Verdana" panose="020B0604030504040204" pitchFamily="34" charset="0"/>
              </a:rPr>
              <a:t> countries</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Malaria.</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Dengue fever.</a:t>
            </a:r>
          </a:p>
        </p:txBody>
      </p:sp>
      <p:sp>
        <p:nvSpPr>
          <p:cNvPr id="6" name="Slide Number Placeholder 3">
            <a:extLst>
              <a:ext uri="{FF2B5EF4-FFF2-40B4-BE49-F238E27FC236}">
                <a16:creationId xmlns:a16="http://schemas.microsoft.com/office/drawing/2014/main" id="{2B4A69D3-BCE2-49D1-BD31-5AA1E33ED141}"/>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38483821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02BA3-9326-4587-B1D1-A143FFFEE11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Solving the Problem</a:t>
            </a:r>
          </a:p>
        </p:txBody>
      </p:sp>
      <p:sp>
        <p:nvSpPr>
          <p:cNvPr id="3" name="Content Placeholder 2">
            <a:extLst>
              <a:ext uri="{FF2B5EF4-FFF2-40B4-BE49-F238E27FC236}">
                <a16:creationId xmlns:a16="http://schemas.microsoft.com/office/drawing/2014/main" id="{BC157ECA-71D2-4E83-BDDB-AA5DABE696B2}"/>
              </a:ext>
            </a:extLst>
          </p:cNvPr>
          <p:cNvSpPr>
            <a:spLocks noGrp="1"/>
          </p:cNvSpPr>
          <p:nvPr>
            <p:ph sz="quarter" idx="11"/>
          </p:nvPr>
        </p:nvSpPr>
        <p:spPr/>
        <p:txBody>
          <a:bodyPr/>
          <a:lstStyle/>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Green technologies and practices are becoming more common</a:t>
            </a:r>
          </a:p>
          <a:p>
            <a:pPr marL="347472" lvl="0" indent="-347472">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Investment in renewable energy sources has increased</a:t>
            </a:r>
          </a:p>
        </p:txBody>
      </p:sp>
      <p:sp>
        <p:nvSpPr>
          <p:cNvPr id="6" name="Slide Number Placeholder 3">
            <a:extLst>
              <a:ext uri="{FF2B5EF4-FFF2-40B4-BE49-F238E27FC236}">
                <a16:creationId xmlns:a16="http://schemas.microsoft.com/office/drawing/2014/main" id="{8E50355E-B540-492A-AB8B-DC3E8498CC0F}"/>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337121122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Earth’s Orbit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sunlight rays reach the earth and are high at the equator. The sun rays have an impact on the winter solstice, vernal equinox, summer solstice, and autumnal equinox.</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605594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Global Patterns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earth shows the north pole at the top. The central line shows equatorial. Above and below the equatorial lie northeast trades and southeast trades. On the poles lie westerlies.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Ocean Circulation</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equator divides the map into two halves. The North Pacific subtropical gyre and the North Atlantic subtropical gyre lie above the equator. The Kuroshio current is marked above the North-Pacific subtropical gyre and the Labrador current is seen above the North Atlantic subtropical gyre. The South Pacific subtropical gyre and the South Atlantic subtropical gyre are marked below the equator. The South-equatorial current is marked above the South-Pacific subtropical gyre and the Humboldt current is seen to the right beside south America. the Antarctic circumpolar current is seen above Antarctica. The equatorial countercurrent is seen along the equator. Cold weather current passes nearer to the polar regions and warm weather current passes closer to the equator. In the centers of several of the great ocean basins, surface water moves in great closed curve patterns called gyres. These water movements affect biological productivity in the oceans and sometimes profoundly affect the climate on adjacent landmasses, as when the Gulf Stream brings warm water to the region of the British Isles.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8459878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Regional and Local Effects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wind direction moves from the ocean towards the atmosphere. The mountainside shows moist and rainfall. The other side shows the rain shadow. At the lower region of the rain shadow region lies the arid desert.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2482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D131C4-64B6-4D6A-8243-99BEC2F96414}"/>
              </a:ext>
            </a:extLst>
          </p:cNvPr>
          <p:cNvSpPr>
            <a:spLocks noGrp="1"/>
          </p:cNvSpPr>
          <p:nvPr>
            <p:ph type="title"/>
          </p:nvPr>
        </p:nvSpPr>
        <p:spPr/>
        <p:txBody>
          <a:bodyPr/>
          <a:lstStyle/>
          <a:p>
            <a:pPr lvl="0"/>
            <a:r>
              <a:rPr lang="en-US" altLang="en-US" dirty="0">
                <a:ea typeface="Microsoft YaHei" panose="020B0503020204020204" pitchFamily="34" charset="-122"/>
              </a:rPr>
              <a:t>Latitudinal Effect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6" name="Content Placeholder 2">
            <a:extLst>
              <a:ext uri="{FF2B5EF4-FFF2-40B4-BE49-F238E27FC236}">
                <a16:creationId xmlns:a16="http://schemas.microsoft.com/office/drawing/2014/main" id="{A28C0436-06C3-479B-AA20-6B6D8A553E6F}"/>
              </a:ext>
            </a:extLst>
          </p:cNvPr>
          <p:cNvSpPr>
            <a:spLocks noGrp="1"/>
          </p:cNvSpPr>
          <p:nvPr>
            <p:ph sz="quarter" idx="11"/>
          </p:nvPr>
        </p:nvSpPr>
        <p:spPr>
          <a:xfrm>
            <a:off x="342900" y="5890464"/>
            <a:ext cx="1500414" cy="360581"/>
          </a:xfrm>
        </p:spPr>
        <p:txBody>
          <a:bodyPr/>
          <a:lstStyle/>
          <a:p>
            <a:r>
              <a:rPr lang="en-US" altLang="en-US" sz="1800" dirty="0">
                <a:ea typeface="Microsoft YaHei" panose="020B0503020204020204" pitchFamily="34" charset="-122"/>
              </a:rPr>
              <a:t>Figure 57.2</a:t>
            </a:r>
            <a:endParaRPr lang="en-US" sz="1800" dirty="0"/>
          </a:p>
        </p:txBody>
      </p:sp>
      <p:pic>
        <p:nvPicPr>
          <p:cNvPr id="10" name="Picture 3" descr="Mean annual temperature decreases away from the equator. The monthly variation in temperature is much greater in the northern hemisphere.">
            <a:extLst>
              <a:ext uri="{FF2B5EF4-FFF2-40B4-BE49-F238E27FC236}">
                <a16:creationId xmlns:a16="http://schemas.microsoft.com/office/drawing/2014/main" id="{CE3CACDB-BECE-4D88-9F67-C2D1F2EE788C}"/>
              </a:ext>
            </a:extLst>
          </p:cNvPr>
          <p:cNvPicPr>
            <a:picLocks noChangeAspect="1" noChangeArrowheads="1"/>
          </p:cNvPicPr>
          <p:nvPr/>
        </p:nvPicPr>
        <p:blipFill>
          <a:blip r:embed="rId2"/>
          <a:stretch>
            <a:fillRect/>
          </a:stretch>
        </p:blipFill>
        <p:spPr bwMode="auto">
          <a:xfrm>
            <a:off x="890067" y="1150938"/>
            <a:ext cx="7363866"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FAB1A83B-6444-4516-B20A-D1DC43B8C7D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5501440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Elevation</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bottom to top regions includes tropical rainforests at sea level, followed by temperate forests, taiga, tundra, and ice on the mountains at 3500 meters above sea level. The panel below shows a model of earth with the Equator at 0 degrees, 90 degrees North, and minus 90 degrees south marked on the north and south poles respectively. From the equator to the 90 degrees elevation, the biomes are in the following order: tropical rainforest, temperate forest, Taiga, Tundra, and polar ice.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940002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Distribution of Biomes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Alaskan, Canadian, Scandinavian, and Russian northern territories surrounding the Arctic Circle consist of Tundra and are ringed to the south by Taiga. Only the interiors of Antarctica and Greenland have polar ice. Most of Europe, the eastern US and southeastern Canada, eastern Asia, and Japan have the temperate deciduous forest. A mountain zone forms two strips that bifurcate out of Alaska and move south through western Canada and the US. Another mountain zone forms a strip just interior to the west coast of South America. The Himalayas, Alps, and central Africa also have mountain zones. The central US, central Asia, western Europe, interior Australia, and South Africa, and a small area in northern and southern South America are temperate grasslands. The southeastern US coast, southeastern Asia, and the central-eastern coast of South America are warm and moist evergreen forests. Southern California, the Mediterranean coast, southwestern South America and South Africa, and Western Australia are chaparral. Desert is found in central Asia and Australia, the US southwest, the central western coast of South America, the southwestern coast of Africa, the southern Middle East, much of the Arabian Peninsula, and most of northern Africa. Most deserts are surrounded by semideserts. Central Africa is tropical rainforest surrounded by a massive land area of the savanna. Madagascar is split between savanna to the west and tropical rainforest to the east. Eastern Central America, the east coast, and northern South America are tropical rainforests, and in South America, patches of savanna surround it. Southeast Asia and northeastern Australia are a mix of tropical rainforests and tropical monsoon forests. Indonesia is all tropical rainforest. The central interior of South America is a tropical monsoon forest. Finally, the temperate evergreen forest is found in the US northwest into southwestern Canada, on the southeastern Australian coast, and throughout New Zealand.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845732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Predictors of Biome Distribution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A plot shows mean annual precipitation in centimeters on the x-axis ranging from 0 to 450. On the y-axis is the mean annual temperature in degrees Celsius, ranging from negative 15 to 30. All biomes fit in a triangular-shaped space on the upper portion of the plot from bottom left to top right showing no biomes are very cold and wet. The bottom left of the plot is occupied by the tundra, which is cold and dry. Above the tundra, from negative 5 degrees to 30 and always below 50 centimeters of precipitation are deserts. To the right of deserts and just above tundra is the temperate grassland up to a mean annual temperature of about 20 degrees, and above grasslands are the warmer, but equally wet, savannas. To the right of temperate grasslands and just above tundra is the taiga. Taiga forms the cold bottom of the trait space triangle in the plot form tundra up to mean precipitation of about 225 centimeters. Above taiga and to the wetter right of temperate grassland is temperate deciduous forest, which occupies a large space in the center of the plot. To the right of temperate deciduous forest, and forming the wetter bottom of the triangular space is temperate evergreen forest. To the right of savanna, and above both temperate deciduous and evergreen forests, is tropical rainforest, which occupies a wide range of mean annual precipitation, between 125 to 450 centimeters, only a narrow range of temperature between 20 and 30 degrees Celsius. Note all values are approximate.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5219235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Productivity, Precipitation, and Temperature</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Scatterplot a: The horizontal axis representing precipitation in centimeters per year ranges from 0 to 50 in increments of 100. The vertical axis representing productivity in gram per meter squared per year ranges from zero to 2500 in increments of 500. A convex upward ascending curve starts from the origin and extends across diagonally. The data points are concentrated around the origin and the initial rise in the curve with a few outliers. Scatterplot b: The horizontal axis representing temperature in degrees Celsius ranges from 0 to 30 in increments of 5, starting from minus 10 degrees Celsius. The vertical axis representing productivity in gram per meter squared per year ranges from zero to 2500 in increments of 500. An S-shaped ascending curve starts from the origin and extends across diagonally. The data points are concentrated around the middle of the curve with a few outliers. The relationship of productivity to precipitation is asymptotic, and temperature is sigmoidal. Wet and hot ecosystems are more productive.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221749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Destruction of the Rainforests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hotspots include Congo basin, East Africa, Sumatra, Borneo, New Guinea, Eastern Australia, </a:t>
            </a:r>
            <a:r>
              <a:rPr lang="en-IN" dirty="0" err="1"/>
              <a:t>Cerrado</a:t>
            </a:r>
            <a:r>
              <a:rPr lang="en-IN" dirty="0"/>
              <a:t>, Amazon, Atlantic Forest Gran Chaco, and Greater Mekong.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1455807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Overfishing and Poaching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weight of fish in thousands of metric tons from 0 to 100. The x-axis shows the years from 1978 to 2013. The total biomass graph shows a peak in 1980 with 98. The biomass taken by fishing graph shows a peak in 1983 with 60. Note all values are approximate.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1313070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Stratospheric Ozone Depletion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y-axis shows the maximum size of the ozone hole in a million kilometers square from 0 through 35. The x-axis shows the year from 1979 to 2021. The graph line shows a peak in 2000 with 30.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4309371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U</a:t>
            </a:r>
            <a:r>
              <a:rPr lang="en-US" sz="100" dirty="0"/>
              <a:t> </a:t>
            </a:r>
            <a:r>
              <a:rPr lang="en-US" dirty="0"/>
              <a:t>V Radiation and Amphibian Eggs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direct ultraviolet expose was detrimental to amphibian egg survival. To test this hypothesis, they fertilized eggs from several frog species and placed them into enclosures in full sunlight. All enclosures had screens, some of which filtered out ultraviolet radiation, while others did not affect ultraviolet transmission. The eggs were monitored to evaluate whether they died or survived hatching. The researchers found that egg survival was greatly decreased in 2 of the 3 frog species in enclosures where ultraviolet radiation was not filtered out, as compared to survival in the filtered enclosures. Their hypothesis was confirmed. Ultraviolet exposure is detrimental to amphibian eggs. A graph shows the mean proportion surviving to hatch on the vertical axis ranging from 0.4 through 1.0 and three species of frogs, </a:t>
            </a:r>
            <a:r>
              <a:rPr lang="en-US" dirty="0" err="1"/>
              <a:t>Hyla</a:t>
            </a:r>
            <a:r>
              <a:rPr lang="en-US" dirty="0"/>
              <a:t> </a:t>
            </a:r>
            <a:r>
              <a:rPr lang="en-US" dirty="0" err="1"/>
              <a:t>regilla</a:t>
            </a:r>
            <a:r>
              <a:rPr lang="en-US" dirty="0"/>
              <a:t>, </a:t>
            </a:r>
            <a:r>
              <a:rPr lang="en-US" dirty="0" err="1"/>
              <a:t>Bufo</a:t>
            </a:r>
            <a:r>
              <a:rPr lang="en-US" dirty="0"/>
              <a:t> </a:t>
            </a:r>
            <a:r>
              <a:rPr lang="en-US" dirty="0" err="1"/>
              <a:t>boreas</a:t>
            </a:r>
            <a:r>
              <a:rPr lang="en-US" dirty="0"/>
              <a:t>, and Rana </a:t>
            </a:r>
            <a:r>
              <a:rPr lang="en-US" dirty="0" err="1"/>
              <a:t>cascadae</a:t>
            </a:r>
            <a:r>
              <a:rPr lang="en-US" dirty="0"/>
              <a:t>, on the horizontal axis. Three factors, UV-B blocking filter, UV-B transmitting filter, and no filter are marked for the three species of frogs. </a:t>
            </a:r>
            <a:r>
              <a:rPr lang="en-US" dirty="0" err="1"/>
              <a:t>Hyla</a:t>
            </a:r>
            <a:r>
              <a:rPr lang="en-US" dirty="0"/>
              <a:t> </a:t>
            </a:r>
            <a:r>
              <a:rPr lang="en-US" dirty="0" err="1"/>
              <a:t>regilla</a:t>
            </a:r>
            <a:r>
              <a:rPr lang="en-US" dirty="0"/>
              <a:t> shows the highest among the three.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8386065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Temperature Changes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3"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the United States, the greatest rates of temperature change have occurred in the north and the southwest. All areas of the US have warmed some except the southeast around the Mississippi River valley.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3"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5355890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5379</TotalTime>
  <Words>5225</Words>
  <Application>Microsoft Office PowerPoint</Application>
  <PresentationFormat>On-screen Show (4:3)</PresentationFormat>
  <Paragraphs>581</Paragraphs>
  <Slides>98</Slides>
  <Notes>1</Notes>
  <HiddenSlides>14</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98</vt:i4>
      </vt:variant>
    </vt:vector>
  </HeadingPairs>
  <TitlesOfParts>
    <vt:vector size="109"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57</vt:lpstr>
      <vt:lpstr>Lecture Outline</vt:lpstr>
      <vt:lpstr>Effects of Sun, Wind, Water</vt:lpstr>
      <vt:lpstr>Solar Energy</vt:lpstr>
      <vt:lpstr>Angle of Incidence</vt:lpstr>
      <vt:lpstr>Earth’s Orbit</vt:lpstr>
      <vt:lpstr>Global Circulation Patterns</vt:lpstr>
      <vt:lpstr>Movement of Air</vt:lpstr>
      <vt:lpstr>Latitudinal Effect</vt:lpstr>
      <vt:lpstr>Global Patterns</vt:lpstr>
      <vt:lpstr>The Coriolis Effect</vt:lpstr>
      <vt:lpstr>Ocean Circulation</vt:lpstr>
      <vt:lpstr>Regional and Local Effects</vt:lpstr>
      <vt:lpstr>Monsoons</vt:lpstr>
      <vt:lpstr>Elevation</vt:lpstr>
      <vt:lpstr>Microclimates</vt:lpstr>
      <vt:lpstr>Biomes</vt:lpstr>
      <vt:lpstr>Distribution of Biomes</vt:lpstr>
      <vt:lpstr>Predictors of Biome Distribution</vt:lpstr>
      <vt:lpstr>Productivity, Precipitation, and Temperature</vt:lpstr>
      <vt:lpstr>Tropical Rain Forests</vt:lpstr>
      <vt:lpstr>Savanna</vt:lpstr>
      <vt:lpstr>Deserts</vt:lpstr>
      <vt:lpstr>Temperate Grasslands or Prairies</vt:lpstr>
      <vt:lpstr>Temperate Forests and Taiga</vt:lpstr>
      <vt:lpstr>Freshwater Habitats</vt:lpstr>
      <vt:lpstr>Lakes and Ponds</vt:lpstr>
      <vt:lpstr>Lake Productivity</vt:lpstr>
      <vt:lpstr>Thermal Stratification</vt:lpstr>
      <vt:lpstr>Annual Cycle – Temperate Zone</vt:lpstr>
      <vt:lpstr>Oligotrophic Lake</vt:lpstr>
      <vt:lpstr>Eutrophic Lake</vt:lpstr>
      <vt:lpstr>Marine Habitats</vt:lpstr>
      <vt:lpstr>Oceanic Zones</vt:lpstr>
      <vt:lpstr>Upwelling Regions</vt:lpstr>
      <vt:lpstr>Continental Shelf Ecosystems</vt:lpstr>
      <vt:lpstr>Estuaries</vt:lpstr>
      <vt:lpstr>Banks and Coral Reefs</vt:lpstr>
      <vt:lpstr>E N S O</vt:lpstr>
      <vt:lpstr>Trade Winds and E l Niño</vt:lpstr>
      <vt:lpstr>Effects of E l Niño</vt:lpstr>
      <vt:lpstr>E l Niño Winter</vt:lpstr>
      <vt:lpstr>Ecosystems and E l Niño</vt:lpstr>
      <vt:lpstr>Phases of E N S O</vt:lpstr>
      <vt:lpstr>The Deep Sea</vt:lpstr>
      <vt:lpstr>Hydrothermal Vent Communities</vt:lpstr>
      <vt:lpstr>Human Impacts: Pollution</vt:lpstr>
      <vt:lpstr>Effects of D D T</vt:lpstr>
      <vt:lpstr>Pollution and Fresh Water</vt:lpstr>
      <vt:lpstr>Diffuse Pollution</vt:lpstr>
      <vt:lpstr>Effects of Pollution on Terrestrial Ecosystems</vt:lpstr>
      <vt:lpstr>Deforestation</vt:lpstr>
      <vt:lpstr>Destruction of the Rainforests</vt:lpstr>
      <vt:lpstr>Forest Fires as a Cause of Forest Loss</vt:lpstr>
      <vt:lpstr>Consequences of Forest Loss</vt:lpstr>
      <vt:lpstr>Zoonotic Disease</vt:lpstr>
      <vt:lpstr>Zoonotic Diseases and Forests</vt:lpstr>
      <vt:lpstr>Forest Fragmentation to Lyme Disease</vt:lpstr>
      <vt:lpstr>Overfishing and Poaching</vt:lpstr>
      <vt:lpstr>Aquaculture</vt:lpstr>
      <vt:lpstr>Effects of Pollution in the Ocean</vt:lpstr>
      <vt:lpstr>Increases in Acidity in the Oceans</vt:lpstr>
      <vt:lpstr>Destruction of Coastal Ecosystems</vt:lpstr>
      <vt:lpstr>Stratospheric Ozone Depletion</vt:lpstr>
      <vt:lpstr>Ozone Depletion and U V-B</vt:lpstr>
      <vt:lpstr>U V Radiation and Amphibian Eggs</vt:lpstr>
      <vt:lpstr>Ozone Depletion and C F Cs</vt:lpstr>
      <vt:lpstr>Carbon Dioxide and Other Gases</vt:lpstr>
      <vt:lpstr>Temperature Changes</vt:lpstr>
      <vt:lpstr>Global Temperatures</vt:lpstr>
      <vt:lpstr>Greenhouse Effect</vt:lpstr>
      <vt:lpstr>How CO2 Affects Temperature</vt:lpstr>
      <vt:lpstr>Radiant Energy</vt:lpstr>
      <vt:lpstr>Other Greenhouse Gases</vt:lpstr>
      <vt:lpstr>Disappearing Glaciers</vt:lpstr>
      <vt:lpstr>Ecosystem Effects</vt:lpstr>
      <vt:lpstr>Issues with Warming</vt:lpstr>
      <vt:lpstr>Butterfly Range Shift</vt:lpstr>
      <vt:lpstr>Possible Effects on Human Populations</vt:lpstr>
      <vt:lpstr>Other Climatic Effects</vt:lpstr>
      <vt:lpstr>Effects on Agriculture</vt:lpstr>
      <vt:lpstr>Implications for Human Health</vt:lpstr>
      <vt:lpstr>Solving the Problem</vt:lpstr>
      <vt:lpstr>End of Main Content</vt:lpstr>
      <vt:lpstr>Accessibility Content: Text Alternatives for Images</vt:lpstr>
      <vt:lpstr>Earth’s Orbit - Text Alternative</vt:lpstr>
      <vt:lpstr>Global Patterns - Text Alternative</vt:lpstr>
      <vt:lpstr>Ocean Circulation - Text Alternative</vt:lpstr>
      <vt:lpstr>Regional and Local Effects - Text Alternative</vt:lpstr>
      <vt:lpstr>Elevation - Text Alternative</vt:lpstr>
      <vt:lpstr>Distribution of Biomes - Text Alternative</vt:lpstr>
      <vt:lpstr>Predictors of Biome Distribution - Text Alternative</vt:lpstr>
      <vt:lpstr>Productivity, Precipitation, and Temperature - Text Alternative</vt:lpstr>
      <vt:lpstr>Destruction of the Rainforests - Text Alternative</vt:lpstr>
      <vt:lpstr>Overfishing and Poaching - Text Alternative</vt:lpstr>
      <vt:lpstr>Stratospheric Ozone Depletion - Text Alternative</vt:lpstr>
      <vt:lpstr>U V Radiation and Amphibian Eggs - Text Alternative</vt:lpstr>
      <vt:lpstr>Temperature Changes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57: The Biosphere and Human Impacts</dc:subject>
  <dc:creator>Raven, Johnson, Mason, Losos, Duncan</dc:creator>
  <cp:keywords>Accessible PPT</cp:keywords>
  <cp:lastModifiedBy>Prasanna kumar. Tripathy</cp:lastModifiedBy>
  <cp:revision>979</cp:revision>
  <dcterms:created xsi:type="dcterms:W3CDTF">2019-07-27T05:34:11Z</dcterms:created>
  <dcterms:modified xsi:type="dcterms:W3CDTF">2022-05-16T06:36:55Z</dcterms:modified>
</cp:coreProperties>
</file>