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9" r:id="rId1"/>
    <p:sldMasterId id="2147483691" r:id="rId2"/>
    <p:sldMasterId id="2147483684" r:id="rId3"/>
    <p:sldMasterId id="2147483686" r:id="rId4"/>
    <p:sldMasterId id="2147483701" r:id="rId5"/>
    <p:sldMasterId id="2147483717" r:id="rId6"/>
  </p:sldMasterIdLst>
  <p:notesMasterIdLst>
    <p:notesMasterId r:id="rId84"/>
  </p:notesMasterIdLst>
  <p:sldIdLst>
    <p:sldId id="406" r:id="rId7"/>
    <p:sldId id="407" r:id="rId8"/>
    <p:sldId id="310" r:id="rId9"/>
    <p:sldId id="311" r:id="rId10"/>
    <p:sldId id="312" r:id="rId11"/>
    <p:sldId id="313" r:id="rId12"/>
    <p:sldId id="408" r:id="rId13"/>
    <p:sldId id="409" r:id="rId14"/>
    <p:sldId id="314" r:id="rId15"/>
    <p:sldId id="410" r:id="rId16"/>
    <p:sldId id="315" r:id="rId17"/>
    <p:sldId id="316" r:id="rId18"/>
    <p:sldId id="448" r:id="rId19"/>
    <p:sldId id="412" r:id="rId20"/>
    <p:sldId id="318" r:id="rId21"/>
    <p:sldId id="413" r:id="rId22"/>
    <p:sldId id="414" r:id="rId23"/>
    <p:sldId id="320" r:id="rId24"/>
    <p:sldId id="321" r:id="rId25"/>
    <p:sldId id="415" r:id="rId26"/>
    <p:sldId id="323" r:id="rId27"/>
    <p:sldId id="324" r:id="rId28"/>
    <p:sldId id="416" r:id="rId29"/>
    <p:sldId id="417" r:id="rId30"/>
    <p:sldId id="327" r:id="rId31"/>
    <p:sldId id="418" r:id="rId32"/>
    <p:sldId id="329" r:id="rId33"/>
    <p:sldId id="419" r:id="rId34"/>
    <p:sldId id="330" r:id="rId35"/>
    <p:sldId id="331" r:id="rId36"/>
    <p:sldId id="420" r:id="rId37"/>
    <p:sldId id="333" r:id="rId38"/>
    <p:sldId id="334" r:id="rId39"/>
    <p:sldId id="421" r:id="rId40"/>
    <p:sldId id="336" r:id="rId41"/>
    <p:sldId id="337" r:id="rId42"/>
    <p:sldId id="422" r:id="rId43"/>
    <p:sldId id="423" r:id="rId44"/>
    <p:sldId id="424" r:id="rId45"/>
    <p:sldId id="340" r:id="rId46"/>
    <p:sldId id="450" r:id="rId47"/>
    <p:sldId id="426" r:id="rId48"/>
    <p:sldId id="343" r:id="rId49"/>
    <p:sldId id="452" r:id="rId50"/>
    <p:sldId id="345" r:id="rId51"/>
    <p:sldId id="428" r:id="rId52"/>
    <p:sldId id="429" r:id="rId53"/>
    <p:sldId id="348" r:id="rId54"/>
    <p:sldId id="430" r:id="rId55"/>
    <p:sldId id="349" r:id="rId56"/>
    <p:sldId id="431" r:id="rId57"/>
    <p:sldId id="351" r:id="rId58"/>
    <p:sldId id="432" r:id="rId59"/>
    <p:sldId id="433" r:id="rId60"/>
    <p:sldId id="353" r:id="rId61"/>
    <p:sldId id="434" r:id="rId62"/>
    <p:sldId id="435" r:id="rId63"/>
    <p:sldId id="436" r:id="rId64"/>
    <p:sldId id="437" r:id="rId65"/>
    <p:sldId id="358" r:id="rId66"/>
    <p:sldId id="438" r:id="rId67"/>
    <p:sldId id="439" r:id="rId68"/>
    <p:sldId id="440" r:id="rId69"/>
    <p:sldId id="362" r:id="rId70"/>
    <p:sldId id="441" r:id="rId71"/>
    <p:sldId id="303" r:id="rId72"/>
    <p:sldId id="289" r:id="rId73"/>
    <p:sldId id="264" r:id="rId74"/>
    <p:sldId id="449" r:id="rId75"/>
    <p:sldId id="442" r:id="rId76"/>
    <p:sldId id="443" r:id="rId77"/>
    <p:sldId id="444" r:id="rId78"/>
    <p:sldId id="445" r:id="rId79"/>
    <p:sldId id="451" r:id="rId80"/>
    <p:sldId id="453" r:id="rId81"/>
    <p:sldId id="446" r:id="rId82"/>
    <p:sldId id="447" r:id="rId8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Content" id="{D403750A-5F0F-4676-8E81-AA1C70853B4F}">
          <p14:sldIdLst>
            <p14:sldId id="406"/>
            <p14:sldId id="407"/>
            <p14:sldId id="310"/>
            <p14:sldId id="311"/>
            <p14:sldId id="312"/>
            <p14:sldId id="313"/>
            <p14:sldId id="408"/>
            <p14:sldId id="409"/>
            <p14:sldId id="314"/>
            <p14:sldId id="410"/>
            <p14:sldId id="315"/>
            <p14:sldId id="316"/>
            <p14:sldId id="448"/>
            <p14:sldId id="412"/>
            <p14:sldId id="318"/>
            <p14:sldId id="413"/>
            <p14:sldId id="414"/>
            <p14:sldId id="320"/>
            <p14:sldId id="321"/>
            <p14:sldId id="415"/>
            <p14:sldId id="323"/>
            <p14:sldId id="324"/>
            <p14:sldId id="416"/>
            <p14:sldId id="417"/>
            <p14:sldId id="327"/>
            <p14:sldId id="418"/>
            <p14:sldId id="329"/>
            <p14:sldId id="419"/>
            <p14:sldId id="330"/>
            <p14:sldId id="331"/>
            <p14:sldId id="420"/>
            <p14:sldId id="333"/>
            <p14:sldId id="334"/>
            <p14:sldId id="421"/>
            <p14:sldId id="336"/>
            <p14:sldId id="337"/>
            <p14:sldId id="422"/>
            <p14:sldId id="423"/>
            <p14:sldId id="424"/>
            <p14:sldId id="340"/>
            <p14:sldId id="450"/>
            <p14:sldId id="426"/>
            <p14:sldId id="343"/>
            <p14:sldId id="452"/>
            <p14:sldId id="345"/>
            <p14:sldId id="428"/>
            <p14:sldId id="429"/>
            <p14:sldId id="348"/>
            <p14:sldId id="430"/>
            <p14:sldId id="349"/>
            <p14:sldId id="431"/>
            <p14:sldId id="351"/>
            <p14:sldId id="432"/>
            <p14:sldId id="433"/>
            <p14:sldId id="353"/>
            <p14:sldId id="434"/>
            <p14:sldId id="435"/>
            <p14:sldId id="436"/>
            <p14:sldId id="437"/>
            <p14:sldId id="358"/>
            <p14:sldId id="438"/>
            <p14:sldId id="439"/>
            <p14:sldId id="440"/>
            <p14:sldId id="362"/>
            <p14:sldId id="441"/>
            <p14:sldId id="303"/>
          </p14:sldIdLst>
        </p14:section>
        <p14:section name="Appendix: Image Descriptions for Unsighted Students" id="{07080632-B756-45AF-BBF3-52DB3854CA65}">
          <p14:sldIdLst>
            <p14:sldId id="289"/>
            <p14:sldId id="264"/>
            <p14:sldId id="449"/>
            <p14:sldId id="442"/>
            <p14:sldId id="443"/>
            <p14:sldId id="444"/>
            <p14:sldId id="445"/>
            <p14:sldId id="451"/>
            <p14:sldId id="453"/>
            <p14:sldId id="446"/>
            <p14:sldId id="447"/>
          </p14:sldIdLst>
        </p14:section>
      </p14:sectionLst>
    </p:ext>
    <p:ext uri="{EFAFB233-063F-42B5-8137-9DF3F51BA10A}">
      <p15:sldGuideLst xmlns:p15="http://schemas.microsoft.com/office/powerpoint/2012/main">
        <p15:guide id="2" pos="3264" userDrawn="1">
          <p15:clr>
            <a:srgbClr val="A4A3A4"/>
          </p15:clr>
        </p15:guide>
        <p15:guide id="3" orient="horz" pos="2256" userDrawn="1">
          <p15:clr>
            <a:srgbClr val="A4A3A4"/>
          </p15:clr>
        </p15:guide>
        <p15:guide id="4" pos="56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iporen, Laura" initials="CL" lastIdx="4" clrIdx="0">
    <p:extLst>
      <p:ext uri="{19B8F6BF-5375-455C-9EA6-DF929625EA0E}">
        <p15:presenceInfo xmlns:p15="http://schemas.microsoft.com/office/powerpoint/2012/main" userId="S-1-5-21-1645522239-1123561945-839522115-1006658" providerId="AD"/>
      </p:ext>
    </p:extLst>
  </p:cmAuthor>
  <p:cmAuthor id="2" name="Ciporen, Laura" initials="CL [2]" lastIdx="2" clrIdx="1">
    <p:extLst>
      <p:ext uri="{19B8F6BF-5375-455C-9EA6-DF929625EA0E}">
        <p15:presenceInfo xmlns:p15="http://schemas.microsoft.com/office/powerpoint/2012/main" userId="S::laura.ciporen@mheducation.com::567f631f-0624-4179-9d16-569ddce488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E7E8"/>
    <a:srgbClr val="F4CCCC"/>
    <a:srgbClr val="E21A23"/>
    <a:srgbClr val="804100"/>
    <a:srgbClr val="00648B"/>
    <a:srgbClr val="066568"/>
    <a:srgbClr val="595959"/>
    <a:srgbClr val="714884"/>
    <a:srgbClr val="EFEBF5"/>
    <a:srgbClr val="D6CB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00" autoAdjust="0"/>
    <p:restoredTop sz="93037" autoAdjust="0"/>
  </p:normalViewPr>
  <p:slideViewPr>
    <p:cSldViewPr snapToGrid="0" showGuides="1">
      <p:cViewPr varScale="1">
        <p:scale>
          <a:sx n="84" d="100"/>
          <a:sy n="84" d="100"/>
        </p:scale>
        <p:origin x="552" y="84"/>
      </p:cViewPr>
      <p:guideLst>
        <p:guide pos="3264"/>
        <p:guide orient="horz" pos="2256"/>
        <p:guide pos="5640"/>
      </p:guideLst>
    </p:cSldViewPr>
  </p:slideViewPr>
  <p:outlineViewPr>
    <p:cViewPr>
      <p:scale>
        <a:sx n="33" d="100"/>
        <a:sy n="33" d="100"/>
      </p:scale>
      <p:origin x="0" y="-5178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16" Type="http://schemas.openxmlformats.org/officeDocument/2006/relationships/slide" Target="slides/slide10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5" Type="http://schemas.openxmlformats.org/officeDocument/2006/relationships/slideMaster" Target="slideMasters/slideMaster5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viewProps" Target="viewProps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751B6-816D-453D-9AB0-FB5BDE553EAC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B8B88-7B19-4444-8C00-276D3F703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873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DB8B88-7B19-4444-8C00-276D3F70334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383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DB8B88-7B19-4444-8C00-276D3F703348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878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/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MHE Official Background, fixe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46105" y="2099014"/>
            <a:ext cx="3863458" cy="3863458"/>
            <a:chOff x="331115" y="2099014"/>
            <a:chExt cx="3863458" cy="386345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D9DDEA9-6897-2B48-BA6A-9075880AA615}"/>
                </a:ext>
              </a:extLst>
            </p:cNvPr>
            <p:cNvSpPr/>
            <p:nvPr userDrawn="1"/>
          </p:nvSpPr>
          <p:spPr>
            <a:xfrm>
              <a:off x="331115" y="2099014"/>
              <a:ext cx="3863458" cy="386345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467612" y="2368353"/>
              <a:ext cx="3457621" cy="3457621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599258" y="2898475"/>
              <a:ext cx="2793799" cy="2792652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itle"/>
          <p:cNvSpPr>
            <a:spLocks noGrp="1"/>
          </p:cNvSpPr>
          <p:nvPr>
            <p:ph type="ctrTitle" hasCustomPrompt="1"/>
          </p:nvPr>
        </p:nvSpPr>
        <p:spPr>
          <a:xfrm>
            <a:off x="621792" y="3013891"/>
            <a:ext cx="2788920" cy="517585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Chapter #</a:t>
            </a:r>
          </a:p>
        </p:txBody>
      </p:sp>
      <p:sp>
        <p:nvSpPr>
          <p:cNvPr id="8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621792" y="3789298"/>
            <a:ext cx="2788920" cy="89544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Title</a:t>
            </a:r>
          </a:p>
        </p:txBody>
      </p:sp>
      <p:cxnSp>
        <p:nvCxnSpPr>
          <p:cNvPr id="9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13232" y="4740800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621792" y="4796860"/>
            <a:ext cx="2788920" cy="83049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Book Title</a:t>
            </a:r>
          </a:p>
          <a:p>
            <a:pPr lvl="0"/>
            <a:r>
              <a:rPr lang="en-US" dirty="0"/>
              <a:t># EDITION</a:t>
            </a:r>
          </a:p>
          <a:p>
            <a:pPr lvl="0"/>
            <a:r>
              <a:rPr lang="en-US" dirty="0"/>
              <a:t>AUTHOR NAME</a:t>
            </a:r>
          </a:p>
        </p:txBody>
      </p:sp>
      <p:sp>
        <p:nvSpPr>
          <p:cNvPr id="3" name="Cover Placeholder">
            <a:extLst>
              <a:ext uri="{FF2B5EF4-FFF2-40B4-BE49-F238E27FC236}">
                <a16:creationId xmlns:a16="http://schemas.microsoft.com/office/drawing/2014/main" id="{67C61915-1FDF-4DF1-95F4-8BAC894B4DC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72000" y="1450229"/>
            <a:ext cx="4229100" cy="49764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Optional: Include Cover Here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A173545-841C-4223-9A68-69230AA956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483095"/>
            <a:ext cx="9144000" cy="374904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192"/>
              </a:spcBef>
              <a:defRPr sz="800">
                <a:solidFill>
                  <a:schemeClr val="tx1"/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 Hill, LLC.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 Hill, LLC.</a:t>
            </a:r>
          </a:p>
        </p:txBody>
      </p:sp>
    </p:spTree>
    <p:extLst>
      <p:ext uri="{BB962C8B-B14F-4D97-AF65-F5344CB8AC3E}">
        <p14:creationId xmlns:p14="http://schemas.microsoft.com/office/powerpoint/2010/main" val="100165591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957">
          <p15:clr>
            <a:srgbClr val="FBAE40"/>
          </p15:clr>
        </p15:guide>
        <p15:guide id="2" orient="horz" pos="410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8458200" cy="292608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4422246"/>
            <a:ext cx="5486400" cy="182880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908CA92-5DB2-4DC0-937B-1B178AA9178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057900" y="4422246"/>
            <a:ext cx="2743200" cy="182880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redit line">
            <a:extLst>
              <a:ext uri="{FF2B5EF4-FFF2-40B4-BE49-F238E27FC236}">
                <a16:creationId xmlns:a16="http://schemas.microsoft.com/office/drawing/2014/main" id="{4F32551A-3C1E-4E88-957A-68FB533967DA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1" name="Appendix Link">
            <a:extLst>
              <a:ext uri="{FF2B5EF4-FFF2-40B4-BE49-F238E27FC236}">
                <a16:creationId xmlns:a16="http://schemas.microsoft.com/office/drawing/2014/main" id="{EA4DEFA6-1003-4978-9B4A-29FC323A2A7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F4B99003-6D2D-4723-86AB-3A55829EFE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48399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8458200" cy="109728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2569062"/>
            <a:ext cx="8458200" cy="10972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908CA92-5DB2-4DC0-937B-1B178AA9178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2900" y="3861414"/>
            <a:ext cx="8458200" cy="10972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42900" y="5153766"/>
            <a:ext cx="8458200" cy="10972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4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Credit line">
            <a:extLst>
              <a:ext uri="{FF2B5EF4-FFF2-40B4-BE49-F238E27FC236}">
                <a16:creationId xmlns:a16="http://schemas.microsoft.com/office/drawing/2014/main" id="{4CE0E6F6-908E-4E44-BD3B-3BAF289304D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1" name="Appendix Link">
            <a:extLst>
              <a:ext uri="{FF2B5EF4-FFF2-40B4-BE49-F238E27FC236}">
                <a16:creationId xmlns:a16="http://schemas.microsoft.com/office/drawing/2014/main" id="{0B4F5A30-95B7-4990-935A-5C5D818D8B8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18F2CBA6-AC4E-404F-A6E6-64CB6627F6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12732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8458200" cy="73152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2125273"/>
            <a:ext cx="84582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908CA92-5DB2-4DC0-937B-1B178AA9178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2900" y="2973836"/>
            <a:ext cx="84582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42900" y="3822399"/>
            <a:ext cx="84582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Content Placeholder 8">
            <a:extLst>
              <a:ext uri="{FF2B5EF4-FFF2-40B4-BE49-F238E27FC236}">
                <a16:creationId xmlns:a16="http://schemas.microsoft.com/office/drawing/2014/main" id="{41911D2E-DB3B-4ABE-BFA4-4ECA285F3C1B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342900" y="4670962"/>
            <a:ext cx="84582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Content Placeholder 8">
            <a:extLst>
              <a:ext uri="{FF2B5EF4-FFF2-40B4-BE49-F238E27FC236}">
                <a16:creationId xmlns:a16="http://schemas.microsoft.com/office/drawing/2014/main" id="{17E0DBE9-9012-4336-81AC-9466773F9525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342900" y="5519526"/>
            <a:ext cx="84582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redit line">
            <a:extLst>
              <a:ext uri="{FF2B5EF4-FFF2-40B4-BE49-F238E27FC236}">
                <a16:creationId xmlns:a16="http://schemas.microsoft.com/office/drawing/2014/main" id="{82F72E83-AA46-4BA8-BD5D-613F77377B8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4" name="Appendix Link">
            <a:extLst>
              <a:ext uri="{FF2B5EF4-FFF2-40B4-BE49-F238E27FC236}">
                <a16:creationId xmlns:a16="http://schemas.microsoft.com/office/drawing/2014/main" id="{10C1DC31-4F7A-4241-9F5D-89F02D44A41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5" name="Slide Number Placeholder">
            <a:extLst>
              <a:ext uri="{FF2B5EF4-FFF2-40B4-BE49-F238E27FC236}">
                <a16:creationId xmlns:a16="http://schemas.microsoft.com/office/drawing/2014/main" id="{99C8487B-90AA-47F3-9E29-2B95213208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7679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ven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8458200" cy="64008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1999086"/>
            <a:ext cx="84582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908CA92-5DB2-4DC0-937B-1B178AA9178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2900" y="2721462"/>
            <a:ext cx="84582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42900" y="3443838"/>
            <a:ext cx="84582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Content Placeholder 8">
            <a:extLst>
              <a:ext uri="{FF2B5EF4-FFF2-40B4-BE49-F238E27FC236}">
                <a16:creationId xmlns:a16="http://schemas.microsoft.com/office/drawing/2014/main" id="{41911D2E-DB3B-4ABE-BFA4-4ECA285F3C1B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342900" y="4166214"/>
            <a:ext cx="84582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Content Placeholder 8">
            <a:extLst>
              <a:ext uri="{FF2B5EF4-FFF2-40B4-BE49-F238E27FC236}">
                <a16:creationId xmlns:a16="http://schemas.microsoft.com/office/drawing/2014/main" id="{17E0DBE9-9012-4336-81AC-9466773F9525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342900" y="4888590"/>
            <a:ext cx="84582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Content Placeholder 8">
            <a:extLst>
              <a:ext uri="{FF2B5EF4-FFF2-40B4-BE49-F238E27FC236}">
                <a16:creationId xmlns:a16="http://schemas.microsoft.com/office/drawing/2014/main" id="{5D6582B6-E9CC-4961-A0B1-16E40B747669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342900" y="5610966"/>
            <a:ext cx="84582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Credit line">
            <a:extLst>
              <a:ext uri="{FF2B5EF4-FFF2-40B4-BE49-F238E27FC236}">
                <a16:creationId xmlns:a16="http://schemas.microsoft.com/office/drawing/2014/main" id="{45F750A4-C651-4B0F-A42A-9BE93FC4D3C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5" name="Appendix Link">
            <a:extLst>
              <a:ext uri="{FF2B5EF4-FFF2-40B4-BE49-F238E27FC236}">
                <a16:creationId xmlns:a16="http://schemas.microsoft.com/office/drawing/2014/main" id="{EC64DA41-8D34-4F0E-A604-B8A078335CA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7" name="Slide Number Placeholder">
            <a:extLst>
              <a:ext uri="{FF2B5EF4-FFF2-40B4-BE49-F238E27FC236}">
                <a16:creationId xmlns:a16="http://schemas.microsoft.com/office/drawing/2014/main" id="{254D4EB0-4402-4C85-91FC-8939DF527C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9723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8458200" cy="5486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1908952"/>
            <a:ext cx="84582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908CA92-5DB2-4DC0-937B-1B178AA9178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2900" y="2541194"/>
            <a:ext cx="84582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42900" y="3173436"/>
            <a:ext cx="84582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Content Placeholder 8">
            <a:extLst>
              <a:ext uri="{FF2B5EF4-FFF2-40B4-BE49-F238E27FC236}">
                <a16:creationId xmlns:a16="http://schemas.microsoft.com/office/drawing/2014/main" id="{41911D2E-DB3B-4ABE-BFA4-4ECA285F3C1B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342900" y="3805678"/>
            <a:ext cx="84582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Content Placeholder 8">
            <a:extLst>
              <a:ext uri="{FF2B5EF4-FFF2-40B4-BE49-F238E27FC236}">
                <a16:creationId xmlns:a16="http://schemas.microsoft.com/office/drawing/2014/main" id="{17E0DBE9-9012-4336-81AC-9466773F9525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342900" y="4437920"/>
            <a:ext cx="84582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Content Placeholder 8">
            <a:extLst>
              <a:ext uri="{FF2B5EF4-FFF2-40B4-BE49-F238E27FC236}">
                <a16:creationId xmlns:a16="http://schemas.microsoft.com/office/drawing/2014/main" id="{5D6582B6-E9CC-4961-A0B1-16E40B747669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342900" y="5070162"/>
            <a:ext cx="84582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4" name="Content Placeholder 8">
            <a:extLst>
              <a:ext uri="{FF2B5EF4-FFF2-40B4-BE49-F238E27FC236}">
                <a16:creationId xmlns:a16="http://schemas.microsoft.com/office/drawing/2014/main" id="{FCBD3762-5ECC-4CC7-8369-83E4CE556B11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342900" y="5702406"/>
            <a:ext cx="84582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Credit line">
            <a:extLst>
              <a:ext uri="{FF2B5EF4-FFF2-40B4-BE49-F238E27FC236}">
                <a16:creationId xmlns:a16="http://schemas.microsoft.com/office/drawing/2014/main" id="{DB5A7219-65C0-4A38-9EAF-27DD1C77D9A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5" name="Appendix Link">
            <a:extLst>
              <a:ext uri="{FF2B5EF4-FFF2-40B4-BE49-F238E27FC236}">
                <a16:creationId xmlns:a16="http://schemas.microsoft.com/office/drawing/2014/main" id="{AC7B1AD9-EC8C-460C-9AC6-2BDB32614B8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7" name="Slide Number Placeholder">
            <a:extLst>
              <a:ext uri="{FF2B5EF4-FFF2-40B4-BE49-F238E27FC236}">
                <a16:creationId xmlns:a16="http://schemas.microsoft.com/office/drawing/2014/main" id="{C654CB81-9141-4A10-AAF7-3216633F6CB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1209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lve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4114800" cy="73152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686300" y="1276710"/>
            <a:ext cx="41148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2125273"/>
            <a:ext cx="41148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30BD29E5-BD7B-4CD0-9B09-8F8B24F89FB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686300" y="2125273"/>
            <a:ext cx="41148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4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908CA92-5DB2-4DC0-937B-1B178AA9178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2900" y="2973836"/>
            <a:ext cx="41148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Content Placeholder 6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686300" y="2973836"/>
            <a:ext cx="41148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42900" y="3822399"/>
            <a:ext cx="41148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686300" y="3822399"/>
            <a:ext cx="41148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Content Placeholder 8">
            <a:extLst>
              <a:ext uri="{FF2B5EF4-FFF2-40B4-BE49-F238E27FC236}">
                <a16:creationId xmlns:a16="http://schemas.microsoft.com/office/drawing/2014/main" id="{41911D2E-DB3B-4ABE-BFA4-4ECA285F3C1B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342900" y="4670962"/>
            <a:ext cx="41148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510AB7B5-A7A8-4824-BF57-E1A4A7E78C2F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4686300" y="4670962"/>
            <a:ext cx="41148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Content Placeholder 8">
            <a:extLst>
              <a:ext uri="{FF2B5EF4-FFF2-40B4-BE49-F238E27FC236}">
                <a16:creationId xmlns:a16="http://schemas.microsoft.com/office/drawing/2014/main" id="{17E0DBE9-9012-4336-81AC-9466773F9525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342900" y="5519526"/>
            <a:ext cx="41148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E13DB454-3A0C-44CC-80CA-B7ECEC0F121D}"/>
              </a:ext>
            </a:extLst>
          </p:cNvPr>
          <p:cNvSpPr>
            <a:spLocks noGrp="1"/>
          </p:cNvSpPr>
          <p:nvPr>
            <p:ph sz="quarter" idx="34" hasCustomPrompt="1"/>
          </p:nvPr>
        </p:nvSpPr>
        <p:spPr>
          <a:xfrm>
            <a:off x="4686300" y="5519526"/>
            <a:ext cx="4114800" cy="73152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Credit line">
            <a:extLst>
              <a:ext uri="{FF2B5EF4-FFF2-40B4-BE49-F238E27FC236}">
                <a16:creationId xmlns:a16="http://schemas.microsoft.com/office/drawing/2014/main" id="{B4241B2C-3A19-4CB3-8A01-E998AFD3CDA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9" name="Appendix Link">
            <a:extLst>
              <a:ext uri="{FF2B5EF4-FFF2-40B4-BE49-F238E27FC236}">
                <a16:creationId xmlns:a16="http://schemas.microsoft.com/office/drawing/2014/main" id="{320EC2EA-16A2-4C06-A415-DA6772ED99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2" name="Slide Number Placeholder">
            <a:extLst>
              <a:ext uri="{FF2B5EF4-FFF2-40B4-BE49-F238E27FC236}">
                <a16:creationId xmlns:a16="http://schemas.microsoft.com/office/drawing/2014/main" id="{177ED9D1-F46B-43F7-81B6-9A23FE134E5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718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teen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4114800" cy="64008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686300" y="1276710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1999086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30BD29E5-BD7B-4CD0-9B09-8F8B24F89FB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686300" y="1999086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4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908CA92-5DB2-4DC0-937B-1B178AA9178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2900" y="2721462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Content Placeholder 6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686300" y="2721462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42900" y="3443838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686300" y="3443838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Content Placeholder 8">
            <a:extLst>
              <a:ext uri="{FF2B5EF4-FFF2-40B4-BE49-F238E27FC236}">
                <a16:creationId xmlns:a16="http://schemas.microsoft.com/office/drawing/2014/main" id="{41911D2E-DB3B-4ABE-BFA4-4ECA285F3C1B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342900" y="4166214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510AB7B5-A7A8-4824-BF57-E1A4A7E78C2F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4686300" y="4166214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Content Placeholder 8">
            <a:extLst>
              <a:ext uri="{FF2B5EF4-FFF2-40B4-BE49-F238E27FC236}">
                <a16:creationId xmlns:a16="http://schemas.microsoft.com/office/drawing/2014/main" id="{17E0DBE9-9012-4336-81AC-9466773F9525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342900" y="4888590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E13DB454-3A0C-44CC-80CA-B7ECEC0F121D}"/>
              </a:ext>
            </a:extLst>
          </p:cNvPr>
          <p:cNvSpPr>
            <a:spLocks noGrp="1"/>
          </p:cNvSpPr>
          <p:nvPr>
            <p:ph sz="quarter" idx="34" hasCustomPrompt="1"/>
          </p:nvPr>
        </p:nvSpPr>
        <p:spPr>
          <a:xfrm>
            <a:off x="4686300" y="4888590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Content Placeholder 8">
            <a:extLst>
              <a:ext uri="{FF2B5EF4-FFF2-40B4-BE49-F238E27FC236}">
                <a16:creationId xmlns:a16="http://schemas.microsoft.com/office/drawing/2014/main" id="{5D6582B6-E9CC-4961-A0B1-16E40B747669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342900" y="5610966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192EF1EA-3FAF-446A-9BB8-CB9BA1F88BE6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686300" y="5610966"/>
            <a:ext cx="4114800" cy="64008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Credit line">
            <a:extLst>
              <a:ext uri="{FF2B5EF4-FFF2-40B4-BE49-F238E27FC236}">
                <a16:creationId xmlns:a16="http://schemas.microsoft.com/office/drawing/2014/main" id="{BF3B8573-EED4-477B-A782-B586C41C85D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4" name="Appendix Link">
            <a:extLst>
              <a:ext uri="{FF2B5EF4-FFF2-40B4-BE49-F238E27FC236}">
                <a16:creationId xmlns:a16="http://schemas.microsoft.com/office/drawing/2014/main" id="{19A6B2E0-08B0-499D-84E7-FF0762B9B54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5" name="Slide Number Placeholder">
            <a:extLst>
              <a:ext uri="{FF2B5EF4-FFF2-40B4-BE49-F238E27FC236}">
                <a16:creationId xmlns:a16="http://schemas.microsoft.com/office/drawing/2014/main" id="{3A158DCC-69E1-4F0C-A565-B60CD98F07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196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teen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4114800" cy="5486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2D170F-7AF9-40BB-A11B-08474DF5C3A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686300" y="1276710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1908952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3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30BD29E5-BD7B-4CD0-9B09-8F8B24F89FB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686300" y="1908952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4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908CA92-5DB2-4DC0-937B-1B178AA9178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342900" y="2541194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5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Content Placeholder 6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686300" y="2541194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42900" y="3173436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Content Placeholder 8">
            <a:extLst>
              <a:ext uri="{FF2B5EF4-FFF2-40B4-BE49-F238E27FC236}">
                <a16:creationId xmlns:a16="http://schemas.microsoft.com/office/drawing/2014/main" id="{8B728CCD-2639-461B-9841-57505AC13467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686300" y="3173436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6" name="Content Placeholder 8">
            <a:extLst>
              <a:ext uri="{FF2B5EF4-FFF2-40B4-BE49-F238E27FC236}">
                <a16:creationId xmlns:a16="http://schemas.microsoft.com/office/drawing/2014/main" id="{41911D2E-DB3B-4ABE-BFA4-4ECA285F3C1B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342900" y="3805678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7" name="Content Placeholder 8">
            <a:extLst>
              <a:ext uri="{FF2B5EF4-FFF2-40B4-BE49-F238E27FC236}">
                <a16:creationId xmlns:a16="http://schemas.microsoft.com/office/drawing/2014/main" id="{510AB7B5-A7A8-4824-BF57-E1A4A7E78C2F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4686300" y="3805678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0" name="Content Placeholder 8">
            <a:extLst>
              <a:ext uri="{FF2B5EF4-FFF2-40B4-BE49-F238E27FC236}">
                <a16:creationId xmlns:a16="http://schemas.microsoft.com/office/drawing/2014/main" id="{17E0DBE9-9012-4336-81AC-9466773F9525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342900" y="4437920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1" name="Content Placeholder 8">
            <a:extLst>
              <a:ext uri="{FF2B5EF4-FFF2-40B4-BE49-F238E27FC236}">
                <a16:creationId xmlns:a16="http://schemas.microsoft.com/office/drawing/2014/main" id="{E13DB454-3A0C-44CC-80CA-B7ECEC0F121D}"/>
              </a:ext>
            </a:extLst>
          </p:cNvPr>
          <p:cNvSpPr>
            <a:spLocks noGrp="1"/>
          </p:cNvSpPr>
          <p:nvPr>
            <p:ph sz="quarter" idx="34" hasCustomPrompt="1"/>
          </p:nvPr>
        </p:nvSpPr>
        <p:spPr>
          <a:xfrm>
            <a:off x="4686300" y="4437920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2" name="Content Placeholder 8">
            <a:extLst>
              <a:ext uri="{FF2B5EF4-FFF2-40B4-BE49-F238E27FC236}">
                <a16:creationId xmlns:a16="http://schemas.microsoft.com/office/drawing/2014/main" id="{5D6582B6-E9CC-4961-A0B1-16E40B747669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342900" y="5070162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192EF1EA-3FAF-446A-9BB8-CB9BA1F88BE6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4686300" y="5070162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4" name="Content Placeholder 8">
            <a:extLst>
              <a:ext uri="{FF2B5EF4-FFF2-40B4-BE49-F238E27FC236}">
                <a16:creationId xmlns:a16="http://schemas.microsoft.com/office/drawing/2014/main" id="{FCBD3762-5ECC-4CC7-8369-83E4CE556B11}"/>
              </a:ext>
            </a:extLst>
          </p:cNvPr>
          <p:cNvSpPr>
            <a:spLocks noGrp="1"/>
          </p:cNvSpPr>
          <p:nvPr>
            <p:ph sz="quarter" idx="37" hasCustomPrompt="1"/>
          </p:nvPr>
        </p:nvSpPr>
        <p:spPr>
          <a:xfrm>
            <a:off x="342900" y="5702406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5" name="Content Placeholder 8">
            <a:extLst>
              <a:ext uri="{FF2B5EF4-FFF2-40B4-BE49-F238E27FC236}">
                <a16:creationId xmlns:a16="http://schemas.microsoft.com/office/drawing/2014/main" id="{F2AE9C6B-E354-43E0-A168-8EB6483C4DB6}"/>
              </a:ext>
            </a:extLst>
          </p:cNvPr>
          <p:cNvSpPr>
            <a:spLocks noGrp="1"/>
          </p:cNvSpPr>
          <p:nvPr>
            <p:ph sz="quarter" idx="38" hasCustomPrompt="1"/>
          </p:nvPr>
        </p:nvSpPr>
        <p:spPr>
          <a:xfrm>
            <a:off x="4686300" y="5702406"/>
            <a:ext cx="4114800" cy="5486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6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6" name="Credit line">
            <a:extLst>
              <a:ext uri="{FF2B5EF4-FFF2-40B4-BE49-F238E27FC236}">
                <a16:creationId xmlns:a16="http://schemas.microsoft.com/office/drawing/2014/main" id="{E7CFEC37-CD40-446A-9CDE-993BE64EFB1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27" name="Appendix Link">
            <a:extLst>
              <a:ext uri="{FF2B5EF4-FFF2-40B4-BE49-F238E27FC236}">
                <a16:creationId xmlns:a16="http://schemas.microsoft.com/office/drawing/2014/main" id="{3DBA94F6-4B9E-4123-8B4F-DA899876067B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28" name="Slide Number Placeholder">
            <a:extLst>
              <a:ext uri="{FF2B5EF4-FFF2-40B4-BE49-F238E27FC236}">
                <a16:creationId xmlns:a16="http://schemas.microsoft.com/office/drawing/2014/main" id="{30F74C66-0ADE-4492-857B-977C685E2F0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0241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dden Slide Title">
            <a:extLst>
              <a:ext uri="{FF2B5EF4-FFF2-40B4-BE49-F238E27FC236}">
                <a16:creationId xmlns:a16="http://schemas.microsoft.com/office/drawing/2014/main" id="{D3229D0C-04EF-482F-B26C-8D49CD33DB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5949" y="418391"/>
            <a:ext cx="2292103" cy="2918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hidden title here </a:t>
            </a:r>
          </a:p>
        </p:txBody>
      </p:sp>
      <p:pic>
        <p:nvPicPr>
          <p:cNvPr id="6" name="MGH Logo">
            <a:extLst>
              <a:ext uri="{FF2B5EF4-FFF2-40B4-BE49-F238E27FC236}">
                <a16:creationId xmlns:a16="http://schemas.microsoft.com/office/drawing/2014/main" id="{60DCFDF5-2A5B-440E-888A-BC0BFEF9FF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211" y="1005697"/>
            <a:ext cx="2443579" cy="2443579"/>
          </a:xfrm>
          <a:prstGeom prst="rect">
            <a:avLst/>
          </a:prstGeom>
        </p:spPr>
      </p:pic>
      <p:sp>
        <p:nvSpPr>
          <p:cNvPr id="9" name="MGH Tagline">
            <a:extLst>
              <a:ext uri="{FF2B5EF4-FFF2-40B4-BE49-F238E27FC236}">
                <a16:creationId xmlns:a16="http://schemas.microsoft.com/office/drawing/2014/main" id="{F040BF5C-A78D-440C-93DF-72F3F641F3F1}"/>
              </a:ext>
            </a:extLst>
          </p:cNvPr>
          <p:cNvSpPr txBox="1"/>
          <p:nvPr userDrawn="1"/>
        </p:nvSpPr>
        <p:spPr>
          <a:xfrm>
            <a:off x="1730746" y="3796682"/>
            <a:ext cx="5682508" cy="469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4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Because learning changes everything.</a:t>
            </a:r>
            <a:r>
              <a:rPr kumimoji="0" lang="en-US" sz="1400" b="0" i="0" u="none" strike="noStrike" kern="1200" cap="none" spc="40" normalizeH="0" baseline="6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®</a:t>
            </a:r>
            <a:endParaRPr kumimoji="0" lang="en-US" sz="2400" b="0" i="0" u="none" strike="noStrike" kern="1200" cap="none" spc="40" normalizeH="0" baseline="6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MGH URL">
            <a:extLst>
              <a:ext uri="{FF2B5EF4-FFF2-40B4-BE49-F238E27FC236}">
                <a16:creationId xmlns:a16="http://schemas.microsoft.com/office/drawing/2014/main" id="{2215B5DD-E18E-478F-81B9-79BA83A9A251}"/>
              </a:ext>
            </a:extLst>
          </p:cNvPr>
          <p:cNvSpPr txBox="1"/>
          <p:nvPr userDrawn="1"/>
        </p:nvSpPr>
        <p:spPr>
          <a:xfrm>
            <a:off x="3269085" y="5329121"/>
            <a:ext cx="26058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www.mheducation.com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8A07F9E-7E00-4897-B959-44BD34DBBE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483095"/>
            <a:ext cx="9144000" cy="374904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192"/>
              </a:spcBef>
              <a:defRPr sz="800">
                <a:solidFill>
                  <a:schemeClr val="tx1"/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 Hill, LLC.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 Hill, LLC.</a:t>
            </a:r>
          </a:p>
        </p:txBody>
      </p:sp>
    </p:spTree>
    <p:extLst>
      <p:ext uri="{BB962C8B-B14F-4D97-AF65-F5344CB8AC3E}">
        <p14:creationId xmlns:p14="http://schemas.microsoft.com/office/powerpoint/2010/main" val="7443668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6CA9270-FD0E-4B64-B0D8-24095E6A29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899" y="2366309"/>
            <a:ext cx="7696919" cy="526936"/>
          </a:xfrm>
          <a:prstGeom prst="rect">
            <a:avLst/>
          </a:prstGeom>
        </p:spPr>
        <p:txBody>
          <a:bodyPr anchor="ctr"/>
          <a:lstStyle>
            <a:lvl1pPr>
              <a:defRPr/>
            </a:lvl1pPr>
          </a:lstStyle>
          <a:p>
            <a:r>
              <a:rPr lang="en-US" dirty="0"/>
              <a:t>Accessibility Content: Text Alternatives for Images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5EAFBA1-B136-4644-BD02-04EA0D576F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571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W/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MHE Altered Background, fixed">
            <a:extLst>
              <a:ext uri="{FF2B5EF4-FFF2-40B4-BE49-F238E27FC236}">
                <a16:creationId xmlns:a16="http://schemas.microsoft.com/office/drawing/2014/main" id="{E2D8ACCF-E5FC-4FE9-9E84-B2A0A6B1EE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342900" y="2095500"/>
            <a:ext cx="3886199" cy="3886199"/>
            <a:chOff x="342900" y="2095500"/>
            <a:chExt cx="3886199" cy="388619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AD1ADE-6D88-5C48-9EEF-7E081C733011}"/>
                </a:ext>
              </a:extLst>
            </p:cNvPr>
            <p:cNvSpPr/>
            <p:nvPr userDrawn="1"/>
          </p:nvSpPr>
          <p:spPr>
            <a:xfrm>
              <a:off x="342900" y="2095500"/>
              <a:ext cx="3886199" cy="3886199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FE6DE48-1064-2849-AF2D-2E29711B1885}"/>
                </a:ext>
              </a:extLst>
            </p:cNvPr>
            <p:cNvSpPr/>
            <p:nvPr userDrawn="1"/>
          </p:nvSpPr>
          <p:spPr>
            <a:xfrm>
              <a:off x="495300" y="2362200"/>
              <a:ext cx="3429000" cy="3467100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" name="Title"/>
          <p:cNvSpPr>
            <a:spLocks noGrp="1"/>
          </p:cNvSpPr>
          <p:nvPr userDrawn="1">
            <p:ph type="ctrTitle" hasCustomPrompt="1"/>
          </p:nvPr>
        </p:nvSpPr>
        <p:spPr>
          <a:xfrm>
            <a:off x="621792" y="2608290"/>
            <a:ext cx="3035808" cy="513282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Chapter #</a:t>
            </a:r>
          </a:p>
        </p:txBody>
      </p:sp>
      <p:sp>
        <p:nvSpPr>
          <p:cNvPr id="8" name="Subtitle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21792" y="3281532"/>
            <a:ext cx="3035808" cy="957094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Title</a:t>
            </a:r>
          </a:p>
        </p:txBody>
      </p:sp>
      <p:cxnSp>
        <p:nvCxnSpPr>
          <p:cNvPr id="9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13232" y="4304619"/>
            <a:ext cx="25328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21791" y="4376387"/>
            <a:ext cx="3043303" cy="1348134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200" b="1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Book Title</a:t>
            </a:r>
          </a:p>
          <a:p>
            <a:pPr lvl="0"/>
            <a:r>
              <a:rPr lang="en-US" dirty="0"/>
              <a:t># EDITION</a:t>
            </a:r>
          </a:p>
          <a:p>
            <a:pPr lvl="0"/>
            <a:r>
              <a:rPr lang="en-US" dirty="0"/>
              <a:t>AUTHOR NAME</a:t>
            </a:r>
          </a:p>
        </p:txBody>
      </p:sp>
      <p:sp>
        <p:nvSpPr>
          <p:cNvPr id="3" name="Cover Placeholder">
            <a:extLst>
              <a:ext uri="{FF2B5EF4-FFF2-40B4-BE49-F238E27FC236}">
                <a16:creationId xmlns:a16="http://schemas.microsoft.com/office/drawing/2014/main" id="{67C61915-1FDF-4DF1-95F4-8BAC894B4DC1}"/>
              </a:ext>
            </a:extLst>
          </p:cNvPr>
          <p:cNvSpPr>
            <a:spLocks noGrp="1"/>
          </p:cNvSpPr>
          <p:nvPr userDrawn="1">
            <p:ph type="pic" sz="quarter" idx="11" hasCustomPrompt="1"/>
          </p:nvPr>
        </p:nvSpPr>
        <p:spPr>
          <a:xfrm>
            <a:off x="4572000" y="1450229"/>
            <a:ext cx="4229100" cy="49764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Optional: Include Cover Here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3B0A6DCB-6F9D-4F6F-B6BA-50445811C8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483095"/>
            <a:ext cx="9144000" cy="374904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192"/>
              </a:spcBef>
              <a:defRPr sz="800">
                <a:solidFill>
                  <a:schemeClr val="tx1"/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 Hill, LLC.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 Hill, LLC.</a:t>
            </a:r>
          </a:p>
        </p:txBody>
      </p:sp>
    </p:spTree>
    <p:extLst>
      <p:ext uri="{BB962C8B-B14F-4D97-AF65-F5344CB8AC3E}">
        <p14:creationId xmlns:p14="http://schemas.microsoft.com/office/powerpoint/2010/main" val="24890689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orient="horz" pos="3768">
          <p15:clr>
            <a:srgbClr val="FBAE40"/>
          </p15:clr>
        </p15:guide>
        <p15:guide id="3" pos="2664">
          <p15:clr>
            <a:srgbClr val="FBAE40"/>
          </p15:clr>
        </p15:guide>
        <p15:guide id="4" pos="2880">
          <p15:clr>
            <a:srgbClr val="FBAE40"/>
          </p15:clr>
        </p15:guide>
        <p15:guide id="5" pos="2472">
          <p15:clr>
            <a:srgbClr val="FBAE40"/>
          </p15:clr>
        </p15:guide>
        <p15:guide id="6" pos="312">
          <p15:clr>
            <a:srgbClr val="FBAE40"/>
          </p15:clr>
        </p15:guide>
        <p15:guide id="7" orient="horz" pos="1488">
          <p15:clr>
            <a:srgbClr val="FBAE40"/>
          </p15:clr>
        </p15:guide>
        <p15:guide id="8" orient="horz" pos="367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sc.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C0136BE0-3F2D-44D5-B125-B7A30D2C8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50" y="117244"/>
            <a:ext cx="6065851" cy="73097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DA8444E8-1445-4AB7-85DD-90449330C00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973249"/>
            <a:ext cx="6477000" cy="4343400"/>
          </a:xfrm>
        </p:spPr>
        <p:txBody>
          <a:bodyPr/>
          <a:lstStyle>
            <a:lvl1pPr>
              <a:defRPr/>
            </a:lvl1pPr>
            <a:lvl2pPr marL="344488" indent="-342900">
              <a:buFont typeface="Arial" panose="020B0604020202020204" pitchFamily="34" charset="0"/>
              <a:buChar char="•"/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5FFEB5EE-FCC3-476D-BA86-7798505816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416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endix-On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6" name="Return to main slide Link 1">
            <a:extLst>
              <a:ext uri="{FF2B5EF4-FFF2-40B4-BE49-F238E27FC236}">
                <a16:creationId xmlns:a16="http://schemas.microsoft.com/office/drawing/2014/main" id="{F538FEEA-434F-404A-8A40-5F717D6CB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81587" y="1068234"/>
            <a:ext cx="2980826" cy="225425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US" dirty="0"/>
              <a:t>Return to parent-slide containing images.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BD6B33F-C6AA-4848-9A7E-D62E929895B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42900" y="1371601"/>
            <a:ext cx="8458200" cy="487375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Return to main slide Link 2">
            <a:extLst>
              <a:ext uri="{FF2B5EF4-FFF2-40B4-BE49-F238E27FC236}">
                <a16:creationId xmlns:a16="http://schemas.microsoft.com/office/drawing/2014/main" id="{BAEE7FB3-0EAC-49B4-A473-DCB37D0E8E6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70946" y="6350211"/>
            <a:ext cx="2980944" cy="228600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745DF60F-BF33-428F-883B-9C19F8378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008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360">
          <p15:clr>
            <a:srgbClr val="FBAE40"/>
          </p15:clr>
        </p15:guide>
        <p15:guide id="3" pos="264">
          <p15:clr>
            <a:srgbClr val="FBAE4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On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6" name="Return to main slide Link 1">
            <a:extLst>
              <a:ext uri="{FF2B5EF4-FFF2-40B4-BE49-F238E27FC236}">
                <a16:creationId xmlns:a16="http://schemas.microsoft.com/office/drawing/2014/main" id="{F538FEEA-434F-404A-8A40-5F717D6CB5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81587" y="1068234"/>
            <a:ext cx="2980826" cy="225425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US" dirty="0"/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99ECE4-CEB6-4518-B036-709D64B27AE0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342900" y="1397001"/>
            <a:ext cx="8458200" cy="484632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Return to main slide Link 2">
            <a:extLst>
              <a:ext uri="{FF2B5EF4-FFF2-40B4-BE49-F238E27FC236}">
                <a16:creationId xmlns:a16="http://schemas.microsoft.com/office/drawing/2014/main" id="{9B134E77-CDFC-4241-959A-BAF4C2ADE2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81528" y="6337511"/>
            <a:ext cx="2980944" cy="228600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id="{37CCC8AF-E2D7-4902-AC6A-F8FFFAB3B9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28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360">
          <p15:clr>
            <a:srgbClr val="FBAE40"/>
          </p15:clr>
        </p15:guide>
        <p15:guide id="3" pos="264">
          <p15:clr>
            <a:srgbClr val="FBAE40"/>
          </p15:clr>
        </p15:guide>
        <p15:guide id="4" orient="horz" pos="216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-Two Comparison Placeholders With Identifi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  <a:br>
              <a:rPr lang="en-US" dirty="0"/>
            </a:br>
            <a:endParaRPr lang="en-US" dirty="0"/>
          </a:p>
        </p:txBody>
      </p:sp>
      <p:sp>
        <p:nvSpPr>
          <p:cNvPr id="9" name="Return to main slide Link 1">
            <a:extLst>
              <a:ext uri="{FF2B5EF4-FFF2-40B4-BE49-F238E27FC236}">
                <a16:creationId xmlns:a16="http://schemas.microsoft.com/office/drawing/2014/main" id="{29651301-3A88-4CBC-9B7F-A569599DC5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081528" y="1068234"/>
            <a:ext cx="2980944" cy="228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lang="en-US" sz="1200" dirty="0"/>
            </a:lvl1pPr>
          </a:lstStyle>
          <a:p>
            <a:pPr lvl="0" algn="ctr"/>
            <a:r>
              <a:rPr lang="en-US" dirty="0"/>
              <a:t>Return to parent-slide containing images.</a:t>
            </a:r>
          </a:p>
        </p:txBody>
      </p:sp>
      <p:sp>
        <p:nvSpPr>
          <p:cNvPr id="4" name="Image Identifier 1">
            <a:extLst>
              <a:ext uri="{FF2B5EF4-FFF2-40B4-BE49-F238E27FC236}">
                <a16:creationId xmlns:a16="http://schemas.microsoft.com/office/drawing/2014/main" id="{06B6FD09-21E6-4C44-B034-2825B085D9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65125" y="1397001"/>
            <a:ext cx="4078224" cy="3931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Image Identifier 1</a:t>
            </a: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211AB556-A79C-4FDF-BD73-C1AB72D9590A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2900" y="1933303"/>
            <a:ext cx="4078224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4" name="Image Identifier 2">
            <a:extLst>
              <a:ext uri="{FF2B5EF4-FFF2-40B4-BE49-F238E27FC236}">
                <a16:creationId xmlns:a16="http://schemas.microsoft.com/office/drawing/2014/main" id="{8126F7C8-57F8-404E-8B7F-DFB94AEB33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15145" y="1397001"/>
            <a:ext cx="4078224" cy="393192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Image Identifier 2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241441BC-54C7-474E-887C-32AF8F737FA5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722876" y="1932432"/>
            <a:ext cx="4078224" cy="4315968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18" name="Return to main slide Link 2">
            <a:extLst>
              <a:ext uri="{FF2B5EF4-FFF2-40B4-BE49-F238E27FC236}">
                <a16:creationId xmlns:a16="http://schemas.microsoft.com/office/drawing/2014/main" id="{B9537776-81D3-4405-934B-44873072847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81528" y="6337511"/>
            <a:ext cx="2980944" cy="228600"/>
          </a:xfrm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pPr lvl="0"/>
            <a:r>
              <a:rPr lang="en-IN" dirty="0"/>
              <a:t>Return to parent-slide containing images.</a:t>
            </a:r>
          </a:p>
        </p:txBody>
      </p:sp>
      <p:sp>
        <p:nvSpPr>
          <p:cNvPr id="10" name="Slide Number Placeholder">
            <a:extLst>
              <a:ext uri="{FF2B5EF4-FFF2-40B4-BE49-F238E27FC236}">
                <a16:creationId xmlns:a16="http://schemas.microsoft.com/office/drawing/2014/main" id="{00A4DBBD-DCA1-4207-8DB2-FBD5FBA1D0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93321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  <p15:guide id="3" pos="2880">
          <p15:clr>
            <a:srgbClr val="FBAE40"/>
          </p15:clr>
        </p15:guide>
        <p15:guide id="4" pos="2976">
          <p15:clr>
            <a:srgbClr val="FBAE40"/>
          </p15:clr>
        </p15:guide>
        <p15:guide id="5" pos="278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D8F3EC5-73E8-440D-847C-1D4591FE0928}"/>
              </a:ext>
            </a:extLst>
          </p:cNvPr>
          <p:cNvSpPr txBox="1"/>
          <p:nvPr userDrawn="1"/>
        </p:nvSpPr>
        <p:spPr>
          <a:xfrm>
            <a:off x="1380928" y="20320"/>
            <a:ext cx="6382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INSTRUCTION NOTES</a:t>
            </a:r>
            <a:endParaRPr lang="en-IN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93F5A8-6BC8-45A9-B853-99DFBE6F50C5}"/>
              </a:ext>
            </a:extLst>
          </p:cNvPr>
          <p:cNvSpPr txBox="1"/>
          <p:nvPr userDrawn="1"/>
        </p:nvSpPr>
        <p:spPr>
          <a:xfrm>
            <a:off x="0" y="457200"/>
            <a:ext cx="9144000" cy="64008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noAutofit/>
          </a:bodyPr>
          <a:lstStyle/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Fix copyright year in Opener slide.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Use Sans Serif font. (For engineering and chemistry titles Times New Roman font to be used.)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Set all texts in Placeholders as per order.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Set all images, tables, and equations without placeholder.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Set credit text just after images.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Set all tables and equations in editable format if possible.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Break texts to separate placeholder, if equations uses between them.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Check color contrast ratio, it should need to pass 4.5:1 (AA standard)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Set alt-text as provided, if any images missing make a note. No need to set alt-text for editable table and equations.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Check all images alt-text field. There should be alt-text or blank. Set decorative those images, which are listed in alt-text list.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Set Appendix slide for Long descriptions and link properly with its parent image. Appendix should be in other section and hidden.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Strictly avoid equation editor.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Check outline view for proper order of texts.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Fix all text language to US English. Fix other language, if instructed.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Check Accessibility checker and if there is any known errors.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Set Metadata of files as instructed.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Recheck all, before pass to next step.</a:t>
            </a:r>
          </a:p>
          <a:p>
            <a:pPr marL="342900" lvl="0" indent="-34290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Be sure before pass to next step, all the instructions are followed.</a:t>
            </a:r>
          </a:p>
          <a:p>
            <a:pPr marL="0" lvl="0" indent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+mj-lt"/>
              <a:buNone/>
            </a:pPr>
            <a:r>
              <a:rPr lang="en-US" sz="1500" b="1" dirty="0">
                <a:latin typeface="Arial" panose="020B0604020202020204" pitchFamily="34" charset="0"/>
                <a:cs typeface="Arial" panose="020B0604020202020204" pitchFamily="34" charset="0"/>
              </a:rPr>
              <a:t>&lt;&lt; PLEASE REMOVE THIS SLIDE AFTER FINALIZE THE CHAPTER &gt;&gt;</a:t>
            </a:r>
          </a:p>
        </p:txBody>
      </p:sp>
    </p:spTree>
    <p:extLst>
      <p:ext uri="{BB962C8B-B14F-4D97-AF65-F5344CB8AC3E}">
        <p14:creationId xmlns:p14="http://schemas.microsoft.com/office/powerpoint/2010/main" val="2976811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N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MHE Official Background, fixed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1452559"/>
            <a:ext cx="9144000" cy="4982750"/>
            <a:chOff x="0" y="1521567"/>
            <a:chExt cx="9144000" cy="484643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3FD8DC8-1EF1-6B48-9F31-D9D254F85818}"/>
                </a:ext>
              </a:extLst>
            </p:cNvPr>
            <p:cNvSpPr/>
            <p:nvPr userDrawn="1"/>
          </p:nvSpPr>
          <p:spPr>
            <a:xfrm>
              <a:off x="0" y="1521567"/>
              <a:ext cx="9144000" cy="4846438"/>
            </a:xfrm>
            <a:prstGeom prst="rect">
              <a:avLst/>
            </a:prstGeom>
            <a:solidFill>
              <a:srgbClr val="720F1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185629" y="2001422"/>
              <a:ext cx="8493233" cy="4166364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364385" y="2475809"/>
              <a:ext cx="7858340" cy="3513221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"/>
          <p:cNvSpPr>
            <a:spLocks noGrp="1"/>
          </p:cNvSpPr>
          <p:nvPr userDrawn="1">
            <p:ph type="ctrTitle" hasCustomPrompt="1"/>
          </p:nvPr>
        </p:nvSpPr>
        <p:spPr>
          <a:xfrm>
            <a:off x="777240" y="2691271"/>
            <a:ext cx="4297680" cy="576185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Chapter #</a:t>
            </a:r>
          </a:p>
        </p:txBody>
      </p:sp>
      <p:sp>
        <p:nvSpPr>
          <p:cNvPr id="3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782057" y="3525088"/>
            <a:ext cx="5513639" cy="979282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Title</a:t>
            </a:r>
          </a:p>
        </p:txBody>
      </p:sp>
      <p:cxnSp>
        <p:nvCxnSpPr>
          <p:cNvPr id="21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67202" y="465003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"/>
          <p:cNvSpPr>
            <a:spLocks noGrp="1"/>
          </p:cNvSpPr>
          <p:nvPr>
            <p:ph type="body" sz="quarter" idx="10" hasCustomPrompt="1"/>
          </p:nvPr>
        </p:nvSpPr>
        <p:spPr>
          <a:xfrm>
            <a:off x="777240" y="4718304"/>
            <a:ext cx="4443413" cy="1283104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8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Book Title</a:t>
            </a:r>
          </a:p>
          <a:p>
            <a:pPr lvl="0"/>
            <a:r>
              <a:rPr lang="en-US" dirty="0"/>
              <a:t># EDITION</a:t>
            </a:r>
          </a:p>
          <a:p>
            <a:pPr lvl="0"/>
            <a:r>
              <a:rPr lang="en-US" dirty="0"/>
              <a:t>AUTHOR NAME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2170D5CB-0D03-4C4A-BFC9-9923AD1D35C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483095"/>
            <a:ext cx="9144000" cy="374904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192"/>
              </a:spcBef>
              <a:defRPr sz="800">
                <a:solidFill>
                  <a:schemeClr val="tx1"/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 Hill, LLC.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 Hill, LLC.</a:t>
            </a:r>
          </a:p>
        </p:txBody>
      </p:sp>
    </p:spTree>
    <p:extLst>
      <p:ext uri="{BB962C8B-B14F-4D97-AF65-F5344CB8AC3E}">
        <p14:creationId xmlns:p14="http://schemas.microsoft.com/office/powerpoint/2010/main" val="3806434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95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 NO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MHE altered Background, fixed">
            <a:extLst>
              <a:ext uri="{FF2B5EF4-FFF2-40B4-BE49-F238E27FC236}">
                <a16:creationId xmlns:a16="http://schemas.microsoft.com/office/drawing/2014/main" id="{7A14A7A9-A9D7-4A08-A24F-4D1C1F4C2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1446366"/>
            <a:ext cx="9143999" cy="4991100"/>
            <a:chOff x="0" y="1524000"/>
            <a:chExt cx="9143999" cy="499110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500492E-5EBE-C745-8EEE-F17D4BB4582E}"/>
                </a:ext>
              </a:extLst>
            </p:cNvPr>
            <p:cNvSpPr/>
            <p:nvPr userDrawn="1"/>
          </p:nvSpPr>
          <p:spPr>
            <a:xfrm>
              <a:off x="0" y="1524000"/>
              <a:ext cx="9143999" cy="4991100"/>
            </a:xfrm>
            <a:prstGeom prst="rect">
              <a:avLst/>
            </a:prstGeom>
            <a:solidFill>
              <a:srgbClr val="9F224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6D976C39-0B94-D44F-9108-A52DD0916B5A}"/>
                </a:ext>
              </a:extLst>
            </p:cNvPr>
            <p:cNvSpPr/>
            <p:nvPr userDrawn="1"/>
          </p:nvSpPr>
          <p:spPr>
            <a:xfrm>
              <a:off x="190500" y="2019300"/>
              <a:ext cx="8496300" cy="4267200"/>
            </a:xfrm>
            <a:prstGeom prst="rect">
              <a:avLst/>
            </a:prstGeom>
            <a:solidFill>
              <a:srgbClr val="E21A2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"/>
          <p:cNvSpPr>
            <a:spLocks noGrp="1"/>
          </p:cNvSpPr>
          <p:nvPr userDrawn="1">
            <p:ph type="ctrTitle" hasCustomPrompt="1"/>
          </p:nvPr>
        </p:nvSpPr>
        <p:spPr>
          <a:xfrm>
            <a:off x="567378" y="2320032"/>
            <a:ext cx="5223822" cy="549295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100000"/>
              </a:lnSpc>
              <a:defRPr sz="2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Chapter #</a:t>
            </a:r>
          </a:p>
        </p:txBody>
      </p:sp>
      <p:sp>
        <p:nvSpPr>
          <p:cNvPr id="3" name="Subtitle"/>
          <p:cNvSpPr>
            <a:spLocks noGrp="1"/>
          </p:cNvSpPr>
          <p:nvPr userDrawn="1">
            <p:ph type="subTitle" idx="1" hasCustomPrompt="1"/>
          </p:nvPr>
        </p:nvSpPr>
        <p:spPr>
          <a:xfrm>
            <a:off x="567378" y="3247693"/>
            <a:ext cx="5644236" cy="1279162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Chapter Title</a:t>
            </a:r>
          </a:p>
        </p:txBody>
      </p:sp>
      <p:cxnSp>
        <p:nvCxnSpPr>
          <p:cNvPr id="21" name="MHE line separating subtitles from text">
            <a:extLst>
              <a:ext uri="{FF2B5EF4-FFF2-40B4-BE49-F238E27FC236}">
                <a16:creationId xmlns:a16="http://schemas.microsoft.com/office/drawing/2014/main" id="{EC86C884-D766-9149-B40E-B86A943DE6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02310" y="4665027"/>
            <a:ext cx="357478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67378" y="4770769"/>
            <a:ext cx="4443413" cy="1279151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defRPr sz="1800">
                <a:solidFill>
                  <a:schemeClr val="bg1"/>
                </a:solidFill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Book Title</a:t>
            </a:r>
          </a:p>
          <a:p>
            <a:pPr lvl="0"/>
            <a:r>
              <a:rPr lang="en-US" dirty="0"/>
              <a:t># EDITION</a:t>
            </a:r>
          </a:p>
          <a:p>
            <a:pPr lvl="0"/>
            <a:r>
              <a:rPr lang="en-US" dirty="0"/>
              <a:t>AUTHOR NAME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2576527-CE03-41D2-AE4B-BA146BC6180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483095"/>
            <a:ext cx="9144000" cy="374904"/>
          </a:xfrm>
          <a:prstGeom prst="rect">
            <a:avLst/>
          </a:prstGeom>
        </p:spPr>
        <p:txBody>
          <a:bodyPr anchor="ctr"/>
          <a:lstStyle>
            <a:lvl1pPr algn="ctr">
              <a:spcBef>
                <a:spcPts val="192"/>
              </a:spcBef>
              <a:defRPr sz="800">
                <a:solidFill>
                  <a:schemeClr val="tx1"/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&lt; add the year&gt; McGraw Hill, LLC.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 Hill, LLC.</a:t>
            </a:r>
          </a:p>
        </p:txBody>
      </p:sp>
    </p:spTree>
    <p:extLst>
      <p:ext uri="{BB962C8B-B14F-4D97-AF65-F5344CB8AC3E}">
        <p14:creationId xmlns:p14="http://schemas.microsoft.com/office/powerpoint/2010/main" val="12338955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72">
          <p15:clr>
            <a:srgbClr val="FBAE40"/>
          </p15:clr>
        </p15:guide>
        <p15:guide id="2" orient="horz" pos="3960">
          <p15:clr>
            <a:srgbClr val="FBAE40"/>
          </p15:clr>
        </p15:guide>
        <p15:guide id="3" pos="120">
          <p15:clr>
            <a:srgbClr val="FBAE40"/>
          </p15:clr>
        </p15:guide>
        <p15:guide id="4" pos="5472">
          <p15:clr>
            <a:srgbClr val="FBAE40"/>
          </p15:clr>
        </p15:guide>
        <p15:guide id="5" orient="horz" pos="226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7" name="Slide Number Placeholder">
            <a:extLst>
              <a:ext uri="{FF2B5EF4-FFF2-40B4-BE49-F238E27FC236}">
                <a16:creationId xmlns:a16="http://schemas.microsoft.com/office/drawing/2014/main" id="{D224C903-B26C-4B94-A12A-2C655E81612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2844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8458200" cy="497433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redit line">
            <a:extLst>
              <a:ext uri="{FF2B5EF4-FFF2-40B4-BE49-F238E27FC236}">
                <a16:creationId xmlns:a16="http://schemas.microsoft.com/office/drawing/2014/main" id="{0A751AC6-5C3E-4691-9B45-FB921E793B3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13" name="Appendix Link">
            <a:extLst>
              <a:ext uri="{FF2B5EF4-FFF2-40B4-BE49-F238E27FC236}">
                <a16:creationId xmlns:a16="http://schemas.microsoft.com/office/drawing/2014/main" id="{FD907F07-EE94-4D9C-A43D-F98A8F68D31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4" name="Slide Number Placeholder">
            <a:extLst>
              <a:ext uri="{FF2B5EF4-FFF2-40B4-BE49-F238E27FC236}">
                <a16:creationId xmlns:a16="http://schemas.microsoft.com/office/drawing/2014/main" id="{A29D8783-D54C-48F2-AF1E-BDD55B3A100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1970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Vertical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8458200" cy="2377440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342900" y="3873606"/>
            <a:ext cx="8458200" cy="2377440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redit line">
            <a:extLst>
              <a:ext uri="{FF2B5EF4-FFF2-40B4-BE49-F238E27FC236}">
                <a16:creationId xmlns:a16="http://schemas.microsoft.com/office/drawing/2014/main" id="{1223D350-5679-4D4B-AD13-B8CED422C542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9" name="Appendix Link">
            <a:extLst>
              <a:ext uri="{FF2B5EF4-FFF2-40B4-BE49-F238E27FC236}">
                <a16:creationId xmlns:a16="http://schemas.microsoft.com/office/drawing/2014/main" id="{BBA543E8-C413-4D60-86A0-6EB5F50AE6ED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id="{1F1DFE9D-2E9E-4441-A0E6-EA0D5DEBF8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2937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Horizontal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4114800" cy="497433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686300" y="1276710"/>
            <a:ext cx="4114800" cy="4974336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redit line">
            <a:extLst>
              <a:ext uri="{FF2B5EF4-FFF2-40B4-BE49-F238E27FC236}">
                <a16:creationId xmlns:a16="http://schemas.microsoft.com/office/drawing/2014/main" id="{2DBBA14D-96FF-4E20-82F9-54CB1CC8DB4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9" name="Appendix Link">
            <a:extLst>
              <a:ext uri="{FF2B5EF4-FFF2-40B4-BE49-F238E27FC236}">
                <a16:creationId xmlns:a16="http://schemas.microsoft.com/office/drawing/2014/main" id="{547E7260-899E-4636-8D6D-0592ECFEFE6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id="{52ECF39E-B323-40CB-BEE3-87C133A675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62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Main Placehol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>
            <a:extLst>
              <a:ext uri="{FF2B5EF4-FFF2-40B4-BE49-F238E27FC236}">
                <a16:creationId xmlns:a16="http://schemas.microsoft.com/office/drawing/2014/main" id="{A4407840-F6A4-4638-BB2F-9FBAA1A814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2900" y="304800"/>
            <a:ext cx="8458200" cy="678611"/>
          </a:xfrm>
          <a:prstGeom prst="rect">
            <a:avLst/>
          </a:prstGeo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D13536C2-DC17-4031-9948-17E37EF9911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342900" y="1276710"/>
            <a:ext cx="5486400" cy="4974336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356A590-66B5-4770-8441-82DC031F56EA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057900" y="1276710"/>
            <a:ext cx="2743200" cy="4974336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400"/>
            </a:lvl2pPr>
            <a:lvl3pPr marL="640080">
              <a:defRPr sz="2000"/>
            </a:lvl3pPr>
          </a:lstStyle>
          <a:p>
            <a:pPr lvl="0"/>
            <a:r>
              <a:rPr lang="en-US" dirty="0"/>
              <a:t>Slide Content 2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Credit line">
            <a:extLst>
              <a:ext uri="{FF2B5EF4-FFF2-40B4-BE49-F238E27FC236}">
                <a16:creationId xmlns:a16="http://schemas.microsoft.com/office/drawing/2014/main" id="{998A8427-CC9B-43CC-808E-74EC72DB98A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725160" y="6676644"/>
            <a:ext cx="4846320" cy="181356"/>
          </a:xfrm>
        </p:spPr>
        <p:txBody>
          <a:bodyPr anchor="ctr">
            <a:noAutofit/>
          </a:bodyPr>
          <a:lstStyle>
            <a:lvl1pPr algn="r">
              <a:defRPr sz="800">
                <a:solidFill>
                  <a:srgbClr val="595959"/>
                </a:solidFill>
              </a:defRPr>
            </a:lvl1pPr>
            <a:lvl2pPr marL="1588" indent="0">
              <a:buNone/>
              <a:defRPr/>
            </a:lvl2pPr>
          </a:lstStyle>
          <a:p>
            <a:pPr lvl="0"/>
            <a:r>
              <a:rPr lang="en-US" dirty="0"/>
              <a:t>Insert Image Credit Here</a:t>
            </a:r>
          </a:p>
        </p:txBody>
      </p:sp>
      <p:sp>
        <p:nvSpPr>
          <p:cNvPr id="9" name="Appendix Link">
            <a:extLst>
              <a:ext uri="{FF2B5EF4-FFF2-40B4-BE49-F238E27FC236}">
                <a16:creationId xmlns:a16="http://schemas.microsoft.com/office/drawing/2014/main" id="{BCC28025-1541-43BA-813D-822D5602F48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200400" y="6301016"/>
            <a:ext cx="2743200" cy="192024"/>
          </a:xfrm>
        </p:spPr>
        <p:txBody>
          <a:bodyPr anchor="ctr">
            <a:noAutofit/>
          </a:bodyPr>
          <a:lstStyle>
            <a:lvl1pPr algn="ctr">
              <a:defRPr sz="900"/>
            </a:lvl1pPr>
          </a:lstStyle>
          <a:p>
            <a:pPr lvl="0"/>
            <a:r>
              <a:rPr lang="en-US" dirty="0"/>
              <a:t>Add text alternative link, if needed.</a:t>
            </a:r>
          </a:p>
        </p:txBody>
      </p:sp>
      <p:sp>
        <p:nvSpPr>
          <p:cNvPr id="11" name="Slide Number Placeholder">
            <a:extLst>
              <a:ext uri="{FF2B5EF4-FFF2-40B4-BE49-F238E27FC236}">
                <a16:creationId xmlns:a16="http://schemas.microsoft.com/office/drawing/2014/main" id="{6613B259-E8BA-41B2-B3D9-462EECFA98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2776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592">
          <p15:clr>
            <a:srgbClr val="FBAE40"/>
          </p15:clr>
        </p15:guide>
        <p15:guide id="2" orient="horz" pos="273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GH logo">
            <a:extLst>
              <a:ext uri="{FF2B5EF4-FFF2-40B4-BE49-F238E27FC236}">
                <a16:creationId xmlns:a16="http://schemas.microsoft.com/office/drawing/2014/main" id="{BF372B49-B6F5-4826-B4F8-2F8A4FFF889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106" y="283845"/>
            <a:ext cx="999514" cy="999514"/>
          </a:xfrm>
          <a:prstGeom prst="rect">
            <a:avLst/>
          </a:prstGeom>
        </p:spPr>
      </p:pic>
      <p:sp>
        <p:nvSpPr>
          <p:cNvPr id="3" name="MGH Tagline">
            <a:extLst>
              <a:ext uri="{FF2B5EF4-FFF2-40B4-BE49-F238E27FC236}">
                <a16:creationId xmlns:a16="http://schemas.microsoft.com/office/drawing/2014/main" id="{70E12349-CEA7-4006-B6E3-3E283BDBD258}"/>
              </a:ext>
            </a:extLst>
          </p:cNvPr>
          <p:cNvSpPr txBox="1"/>
          <p:nvPr userDrawn="1"/>
        </p:nvSpPr>
        <p:spPr>
          <a:xfrm>
            <a:off x="5060273" y="337349"/>
            <a:ext cx="3873993" cy="338554"/>
          </a:xfrm>
          <a:prstGeom prst="rect">
            <a:avLst/>
          </a:prstGeom>
          <a:noFill/>
        </p:spPr>
        <p:txBody>
          <a:bodyPr wrap="square" lIns="45720" r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spc="4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Because learning changes everything.</a:t>
            </a:r>
            <a:r>
              <a:rPr lang="en-US" sz="1050" spc="40" baseline="60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®</a:t>
            </a:r>
            <a:endParaRPr lang="en-US" sz="1600" spc="40" baseline="60000" dirty="0"/>
          </a:p>
        </p:txBody>
      </p:sp>
      <p:sp>
        <p:nvSpPr>
          <p:cNvPr id="5" name="Long Copyright"/>
          <p:cNvSpPr>
            <a:spLocks noGrp="1"/>
          </p:cNvSpPr>
          <p:nvPr>
            <p:ph type="ftr" sz="quarter" idx="3"/>
          </p:nvPr>
        </p:nvSpPr>
        <p:spPr>
          <a:xfrm>
            <a:off x="0" y="6478439"/>
            <a:ext cx="9144000" cy="3795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pPr defTabSz="457200">
              <a:spcBef>
                <a:spcPct val="20000"/>
              </a:spcBef>
              <a:defRPr/>
            </a:pPr>
            <a:r>
              <a:rPr lang="en-US" dirty="0"/>
              <a:t>Copyright here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32547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458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120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2880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960">
          <p15:clr>
            <a:srgbClr val="F26B43"/>
          </p15:clr>
        </p15:guide>
        <p15:guide id="11" orient="horz" pos="410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84582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" y="1273877"/>
            <a:ext cx="8458200" cy="4944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MGH Yellow Line">
            <a:extLst>
              <a:ext uri="{FF2B5EF4-FFF2-40B4-BE49-F238E27FC236}">
                <a16:creationId xmlns:a16="http://schemas.microsoft.com/office/drawing/2014/main" id="{863DCF7F-F49F-4B76-B2DB-65498B95F6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4970FAA9-D565-4437-8BE7-8F1048CA0A83}"/>
              </a:ext>
            </a:extLst>
          </p:cNvPr>
          <p:cNvSpPr txBox="1"/>
          <p:nvPr userDrawn="1"/>
        </p:nvSpPr>
        <p:spPr>
          <a:xfrm>
            <a:off x="215658" y="666428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Hill, LLC</a:t>
            </a:r>
          </a:p>
        </p:txBody>
      </p:sp>
    </p:spTree>
    <p:extLst>
      <p:ext uri="{BB962C8B-B14F-4D97-AF65-F5344CB8AC3E}">
        <p14:creationId xmlns:p14="http://schemas.microsoft.com/office/powerpoint/2010/main" val="881564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21" r:id="rId2"/>
    <p:sldLayoutId id="2147483710" r:id="rId3"/>
    <p:sldLayoutId id="2147483716" r:id="rId4"/>
    <p:sldLayoutId id="2147483714" r:id="rId5"/>
    <p:sldLayoutId id="2147483713" r:id="rId6"/>
    <p:sldLayoutId id="2147483712" r:id="rId7"/>
    <p:sldLayoutId id="2147483711" r:id="rId8"/>
    <p:sldLayoutId id="2147483708" r:id="rId9"/>
    <p:sldLayoutId id="2147483707" r:id="rId10"/>
    <p:sldLayoutId id="2147483709" r:id="rId11"/>
    <p:sldLayoutId id="2147483706" r:id="rId12"/>
    <p:sldLayoutId id="2147483705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orient="horz" pos="192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864" userDrawn="1">
          <p15:clr>
            <a:srgbClr val="F26B43"/>
          </p15:clr>
        </p15:guide>
        <p15:guide id="13" orient="horz" pos="360" userDrawn="1">
          <p15:clr>
            <a:srgbClr val="F26B43"/>
          </p15:clr>
        </p15:guide>
        <p15:guide id="14" orient="horz" pos="3936" userDrawn="1">
          <p15:clr>
            <a:srgbClr val="F26B43"/>
          </p15:clr>
        </p15:guide>
        <p15:guide id="15" pos="984" userDrawn="1">
          <p15:clr>
            <a:srgbClr val="F26B43"/>
          </p15:clr>
        </p15:guide>
        <p15:guide id="16" pos="5376" userDrawn="1">
          <p15:clr>
            <a:srgbClr val="F26B43"/>
          </p15:clr>
        </p15:guide>
        <p15:guide id="17" pos="2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0" y="6495691"/>
            <a:ext cx="9144000" cy="3623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long copyright line here</a:t>
            </a:r>
          </a:p>
        </p:txBody>
      </p:sp>
      <p:sp>
        <p:nvSpPr>
          <p:cNvPr id="6" name="MGH Yellow Line">
            <a:extLst>
              <a:ext uri="{FF2B5EF4-FFF2-40B4-BE49-F238E27FC236}">
                <a16:creationId xmlns:a16="http://schemas.microsoft.com/office/drawing/2014/main" id="{F20163A4-4644-4B17-9C8A-EF42A992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432547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99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16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ctr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30188" indent="-22860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460375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455613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2112" userDrawn="1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 userDrawn="1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2160" userDrawn="1">
          <p15:clr>
            <a:srgbClr val="F26B43"/>
          </p15:clr>
        </p15:guide>
        <p15:guide id="13" pos="3648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">
            <a:extLst>
              <a:ext uri="{FF2B5EF4-FFF2-40B4-BE49-F238E27FC236}">
                <a16:creationId xmlns:a16="http://schemas.microsoft.com/office/drawing/2014/main" id="{BEB99B55-73FB-42B4-93ED-C5E818675C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1" y="1976546"/>
            <a:ext cx="6480593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Slide Content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" name="MGH Shape">
            <a:extLst>
              <a:ext uri="{FF2B5EF4-FFF2-40B4-BE49-F238E27FC236}">
                <a16:creationId xmlns:a16="http://schemas.microsoft.com/office/drawing/2014/main" id="{B719ECBD-8119-4217-9D58-2638FA4365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22742" y="0"/>
            <a:ext cx="2521258" cy="6623843"/>
            <a:chOff x="3491346" y="0"/>
            <a:chExt cx="2508933" cy="6367263"/>
          </a:xfrm>
        </p:grpSpPr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FCAD01AC-30CD-4728-B0FD-543493B2CE55}"/>
                </a:ext>
              </a:extLst>
            </p:cNvPr>
            <p:cNvSpPr/>
            <p:nvPr/>
          </p:nvSpPr>
          <p:spPr>
            <a:xfrm rot="10800000">
              <a:off x="5468761" y="1352709"/>
              <a:ext cx="531517" cy="1821241"/>
            </a:xfrm>
            <a:custGeom>
              <a:avLst/>
              <a:gdLst>
                <a:gd name="connsiteX0" fmla="*/ 0 w 531517"/>
                <a:gd name="connsiteY0" fmla="*/ 1821241 h 1821241"/>
                <a:gd name="connsiteX1" fmla="*/ 0 w 531517"/>
                <a:gd name="connsiteY1" fmla="*/ 0 h 1821241"/>
                <a:gd name="connsiteX2" fmla="*/ 531517 w 531517"/>
                <a:gd name="connsiteY2" fmla="*/ 672400 h 1821241"/>
                <a:gd name="connsiteX3" fmla="*/ 0 w 531517"/>
                <a:gd name="connsiteY3" fmla="*/ 1821241 h 182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517" h="1821241">
                  <a:moveTo>
                    <a:pt x="0" y="1821241"/>
                  </a:moveTo>
                  <a:lnTo>
                    <a:pt x="0" y="0"/>
                  </a:lnTo>
                  <a:lnTo>
                    <a:pt x="531517" y="672400"/>
                  </a:lnTo>
                  <a:lnTo>
                    <a:pt x="0" y="1821241"/>
                  </a:lnTo>
                  <a:close/>
                </a:path>
              </a:pathLst>
            </a:custGeom>
            <a:solidFill>
              <a:srgbClr val="9F22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9A51DD71-B849-456F-A479-25728C0B26F4}"/>
                </a:ext>
              </a:extLst>
            </p:cNvPr>
            <p:cNvSpPr/>
            <p:nvPr/>
          </p:nvSpPr>
          <p:spPr>
            <a:xfrm rot="10800000">
              <a:off x="3491346" y="0"/>
              <a:ext cx="2508932" cy="2501550"/>
            </a:xfrm>
            <a:custGeom>
              <a:avLst/>
              <a:gdLst>
                <a:gd name="connsiteX0" fmla="*/ 2508932 w 2508932"/>
                <a:gd name="connsiteY0" fmla="*/ 2501550 h 2501550"/>
                <a:gd name="connsiteX1" fmla="*/ 0 w 2508932"/>
                <a:gd name="connsiteY1" fmla="*/ 2501550 h 2501550"/>
                <a:gd name="connsiteX2" fmla="*/ 0 w 2508932"/>
                <a:gd name="connsiteY2" fmla="*/ 1148841 h 2501550"/>
                <a:gd name="connsiteX3" fmla="*/ 531517 w 2508932"/>
                <a:gd name="connsiteY3" fmla="*/ 0 h 2501550"/>
                <a:gd name="connsiteX4" fmla="*/ 2508932 w 2508932"/>
                <a:gd name="connsiteY4" fmla="*/ 2501550 h 2501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8932" h="2501550">
                  <a:moveTo>
                    <a:pt x="2508932" y="2501550"/>
                  </a:moveTo>
                  <a:lnTo>
                    <a:pt x="0" y="2501550"/>
                  </a:lnTo>
                  <a:lnTo>
                    <a:pt x="0" y="1148841"/>
                  </a:lnTo>
                  <a:lnTo>
                    <a:pt x="531517" y="0"/>
                  </a:lnTo>
                  <a:lnTo>
                    <a:pt x="2508932" y="2501550"/>
                  </a:lnTo>
                  <a:close/>
                </a:path>
              </a:pathLst>
            </a:custGeom>
            <a:solidFill>
              <a:srgbClr val="E2DF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CE349BEA-4244-4589-91D3-1DECC6AB1E90}"/>
                </a:ext>
              </a:extLst>
            </p:cNvPr>
            <p:cNvSpPr/>
            <p:nvPr/>
          </p:nvSpPr>
          <p:spPr>
            <a:xfrm rot="10800000">
              <a:off x="3680272" y="1352707"/>
              <a:ext cx="2320007" cy="5014556"/>
            </a:xfrm>
            <a:custGeom>
              <a:avLst/>
              <a:gdLst>
                <a:gd name="connsiteX0" fmla="*/ 0 w 2320007"/>
                <a:gd name="connsiteY0" fmla="*/ 5014556 h 5014556"/>
                <a:gd name="connsiteX1" fmla="*/ 0 w 2320007"/>
                <a:gd name="connsiteY1" fmla="*/ 0 h 5014556"/>
                <a:gd name="connsiteX2" fmla="*/ 2320007 w 2320007"/>
                <a:gd name="connsiteY2" fmla="*/ 0 h 5014556"/>
                <a:gd name="connsiteX3" fmla="*/ 531518 w 2320007"/>
                <a:gd name="connsiteY3" fmla="*/ 3865713 h 5014556"/>
                <a:gd name="connsiteX4" fmla="*/ 1 w 2320007"/>
                <a:gd name="connsiteY4" fmla="*/ 3193313 h 5014556"/>
                <a:gd name="connsiteX5" fmla="*/ 1 w 2320007"/>
                <a:gd name="connsiteY5" fmla="*/ 5014554 h 5014556"/>
                <a:gd name="connsiteX6" fmla="*/ 0 w 2320007"/>
                <a:gd name="connsiteY6" fmla="*/ 5014556 h 501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0007" h="5014556">
                  <a:moveTo>
                    <a:pt x="0" y="5014556"/>
                  </a:moveTo>
                  <a:lnTo>
                    <a:pt x="0" y="0"/>
                  </a:lnTo>
                  <a:lnTo>
                    <a:pt x="2320007" y="0"/>
                  </a:lnTo>
                  <a:lnTo>
                    <a:pt x="531518" y="3865713"/>
                  </a:lnTo>
                  <a:lnTo>
                    <a:pt x="1" y="3193313"/>
                  </a:lnTo>
                  <a:lnTo>
                    <a:pt x="1" y="5014554"/>
                  </a:lnTo>
                  <a:lnTo>
                    <a:pt x="0" y="50145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</a:endParaRPr>
            </a:p>
          </p:txBody>
        </p:sp>
      </p:grpSp>
      <p:sp>
        <p:nvSpPr>
          <p:cNvPr id="13" name="Title Placeholder">
            <a:extLst>
              <a:ext uri="{FF2B5EF4-FFF2-40B4-BE49-F238E27FC236}">
                <a16:creationId xmlns:a16="http://schemas.microsoft.com/office/drawing/2014/main" id="{34622483-C344-43F3-82BE-D7AE2DFFFA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6073803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19EE2D17-5247-41B2-8D9A-80CD839F81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hort Copyright">
            <a:extLst>
              <a:ext uri="{FF2B5EF4-FFF2-40B4-BE49-F238E27FC236}">
                <a16:creationId xmlns:a16="http://schemas.microsoft.com/office/drawing/2014/main" id="{192057C4-1A3D-4E06-B197-CEA99043B21C}"/>
              </a:ext>
            </a:extLst>
          </p:cNvPr>
          <p:cNvSpPr txBox="1"/>
          <p:nvPr userDrawn="1"/>
        </p:nvSpPr>
        <p:spPr>
          <a:xfrm>
            <a:off x="215658" y="666428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Hill, LLC</a:t>
            </a:r>
          </a:p>
        </p:txBody>
      </p:sp>
    </p:spTree>
    <p:extLst>
      <p:ext uri="{BB962C8B-B14F-4D97-AF65-F5344CB8AC3E}">
        <p14:creationId xmlns:p14="http://schemas.microsoft.com/office/powerpoint/2010/main" val="3690558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8" r:id="rId2"/>
    <p:sldLayoutId id="2147483720" r:id="rId3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1588" indent="0" algn="l" defTabSz="914400" rtl="0" eaLnBrk="1" latinLnBrk="0" hangingPunct="1">
        <a:lnSpc>
          <a:spcPct val="100000"/>
        </a:lnSpc>
        <a:spcBef>
          <a:spcPts val="800"/>
        </a:spcBef>
        <a:buClrTx/>
        <a:buFont typeface="Arial" panose="020B0604020202020204" pitchFamily="34" charset="0"/>
        <a:buNone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indent="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360">
          <p15:clr>
            <a:srgbClr val="F26B43"/>
          </p15:clr>
        </p15:guide>
        <p15:guide id="2" orient="horz" pos="192">
          <p15:clr>
            <a:srgbClr val="F26B43"/>
          </p15:clr>
        </p15:guide>
        <p15:guide id="5" pos="5544" userDrawn="1">
          <p15:clr>
            <a:srgbClr val="F26B43"/>
          </p15:clr>
        </p15:guide>
        <p15:guide id="6" pos="216">
          <p15:clr>
            <a:srgbClr val="F26B43"/>
          </p15:clr>
        </p15:guide>
        <p15:guide id="7" pos="4296" userDrawn="1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1248" userDrawn="1">
          <p15:clr>
            <a:srgbClr val="F26B43"/>
          </p15:clr>
        </p15:guide>
        <p15:guide id="11" orient="horz" pos="3984" userDrawn="1">
          <p15:clr>
            <a:srgbClr val="F26B43"/>
          </p15:clr>
        </p15:guide>
        <p15:guide id="12" orient="horz" pos="1656" userDrawn="1">
          <p15:clr>
            <a:srgbClr val="F26B43"/>
          </p15:clr>
        </p15:guide>
        <p15:guide id="13" pos="2980">
          <p15:clr>
            <a:srgbClr val="F26B43"/>
          </p15:clr>
        </p15:guide>
        <p15:guide id="14" orient="horz" pos="2260" userDrawn="1">
          <p15:clr>
            <a:srgbClr val="F26B43"/>
          </p15:clr>
        </p15:guide>
        <p15:guide id="15" pos="264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">
            <a:extLst>
              <a:ext uri="{FF2B5EF4-FFF2-40B4-BE49-F238E27FC236}">
                <a16:creationId xmlns:a16="http://schemas.microsoft.com/office/drawing/2014/main" id="{881C4C4E-EEEF-442A-AE3B-63C7E062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136257"/>
            <a:ext cx="84582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 goes here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4F2C87DD-ADFA-433D-B7C8-4E9E42BC9E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2900" y="1371599"/>
            <a:ext cx="8458200" cy="4876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MGH Yellow Line">
            <a:extLst>
              <a:ext uri="{FF2B5EF4-FFF2-40B4-BE49-F238E27FC236}">
                <a16:creationId xmlns:a16="http://schemas.microsoft.com/office/drawing/2014/main" id="{86E6E250-D1F9-6444-A77C-4DC8C64A9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6622319"/>
            <a:ext cx="9144000" cy="545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lide Number Placeholder">
            <a:extLst>
              <a:ext uri="{FF2B5EF4-FFF2-40B4-BE49-F238E27FC236}">
                <a16:creationId xmlns:a16="http://schemas.microsoft.com/office/drawing/2014/main" id="{4B7358F1-75CE-4C36-99A4-9357D330EC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47432" y="6684041"/>
            <a:ext cx="355840" cy="161396"/>
          </a:xfrm>
          <a:prstGeom prst="rect">
            <a:avLst/>
          </a:prstGeom>
        </p:spPr>
        <p:txBody>
          <a:bodyPr rIns="45720" anchor="ctr"/>
          <a:lstStyle>
            <a:lvl1pPr algn="r">
              <a:defRPr sz="800">
                <a:solidFill>
                  <a:srgbClr val="595959"/>
                </a:solidFill>
              </a:defRPr>
            </a:lvl1pPr>
          </a:lstStyle>
          <a:p>
            <a:fld id="{68151E55-6873-49E2-B8D5-2F265E6F19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hort Copyright">
            <a:extLst>
              <a:ext uri="{FF2B5EF4-FFF2-40B4-BE49-F238E27FC236}">
                <a16:creationId xmlns:a16="http://schemas.microsoft.com/office/drawing/2014/main" id="{E71CBE01-4C75-4137-BF41-46F2A465EB13}"/>
              </a:ext>
            </a:extLst>
          </p:cNvPr>
          <p:cNvSpPr txBox="1"/>
          <p:nvPr userDrawn="1"/>
        </p:nvSpPr>
        <p:spPr>
          <a:xfrm>
            <a:off x="215658" y="6664280"/>
            <a:ext cx="1233578" cy="215444"/>
          </a:xfrm>
          <a:prstGeom prst="rect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r>
              <a:rPr lang="en-US" sz="800" b="0" dirty="0">
                <a:solidFill>
                  <a:schemeClr val="tx1"/>
                </a:solidFill>
              </a:rPr>
              <a:t>© McGraw Hill, LLC</a:t>
            </a:r>
          </a:p>
        </p:txBody>
      </p:sp>
    </p:spTree>
    <p:extLst>
      <p:ext uri="{BB962C8B-B14F-4D97-AF65-F5344CB8AC3E}">
        <p14:creationId xmlns:p14="http://schemas.microsoft.com/office/powerpoint/2010/main" val="292409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Tx/>
        <a:buFont typeface="Arial" panose="020B0604020202020204" pitchFamily="34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344488" indent="-3429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ClrTx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741363" indent="-28575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71550" indent="-28575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orient="horz" pos="192">
          <p15:clr>
            <a:srgbClr val="F26B43"/>
          </p15:clr>
        </p15:guide>
        <p15:guide id="6" pos="216">
          <p15:clr>
            <a:srgbClr val="F26B43"/>
          </p15:clr>
        </p15:guide>
        <p15:guide id="7" pos="5544">
          <p15:clr>
            <a:srgbClr val="F26B43"/>
          </p15:clr>
        </p15:guide>
        <p15:guide id="9" orient="horz" pos="4211">
          <p15:clr>
            <a:srgbClr val="F26B43"/>
          </p15:clr>
        </p15:guide>
        <p15:guide id="10" orient="horz" pos="624">
          <p15:clr>
            <a:srgbClr val="F26B43"/>
          </p15:clr>
        </p15:guide>
        <p15:guide id="11" orient="horz" pos="4104">
          <p15:clr>
            <a:srgbClr val="F26B43"/>
          </p15:clr>
        </p15:guide>
        <p15:guide id="12" orient="horz" pos="864">
          <p15:clr>
            <a:srgbClr val="F26B43"/>
          </p15:clr>
        </p15:guide>
        <p15:guide id="13" orient="horz" pos="360">
          <p15:clr>
            <a:srgbClr val="F26B43"/>
          </p15:clr>
        </p15:guide>
        <p15:guide id="14" orient="horz" pos="3936">
          <p15:clr>
            <a:srgbClr val="F26B43"/>
          </p15:clr>
        </p15:guide>
        <p15:guide id="15" pos="984">
          <p15:clr>
            <a:srgbClr val="F26B43"/>
          </p15:clr>
        </p15:guide>
        <p15:guide id="16" pos="5376">
          <p15:clr>
            <a:srgbClr val="F26B43"/>
          </p15:clr>
        </p15:guide>
        <p15:guide id="17" pos="264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4E9310-D4F7-487A-B53C-DF9BD4F07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6B31A2-25AA-494E-9270-697B776D7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69814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9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0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71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76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2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34.xml"/><Relationship Id="rId1" Type="http://schemas.openxmlformats.org/officeDocument/2006/relationships/slideLayout" Target="../slideLayouts/slideLayout2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65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FA0BD-B611-4B0D-8438-53F61F5633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Chapter 58</a:t>
            </a:r>
            <a:endParaRPr lang="en-US" dirty="0">
              <a:latin typeface="+mj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D8F4ED-BF02-4F3D-9DF1-83E8B67430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792" y="3281532"/>
            <a:ext cx="3383280" cy="957094"/>
          </a:xfrm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en-US" sz="2200" dirty="0">
                <a:latin typeface="+mj-lt"/>
                <a:cs typeface="Helvetica" pitchFamily="34" charset="0"/>
              </a:rPr>
              <a:t>Conservation Biology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E53CB3-A898-4097-BEA0-50B0BE0D68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1790" y="4376387"/>
            <a:ext cx="3108960" cy="1362676"/>
          </a:xfrm>
        </p:spPr>
        <p:txBody>
          <a:bodyPr/>
          <a:lstStyle/>
          <a:p>
            <a:r>
              <a:rPr lang="en-US" sz="1800" b="0" dirty="0">
                <a:latin typeface="+mj-lt"/>
                <a:cs typeface="Helvetica" pitchFamily="34" charset="0"/>
              </a:rPr>
              <a:t>BIOLOGY</a:t>
            </a:r>
          </a:p>
          <a:p>
            <a:r>
              <a:rPr lang="en-US" sz="1600" b="0" dirty="0">
                <a:latin typeface="+mj-lt"/>
                <a:cs typeface="Helvetica" pitchFamily="34" charset="0"/>
              </a:rPr>
              <a:t>Thirteenth Edition</a:t>
            </a:r>
          </a:p>
          <a:p>
            <a:pPr>
              <a:spcBef>
                <a:spcPts val="1200"/>
              </a:spcBef>
            </a:pPr>
            <a:r>
              <a:rPr lang="en-US" sz="1400" b="0" dirty="0">
                <a:latin typeface="+mj-lt"/>
                <a:cs typeface="Helvetica" pitchFamily="34" charset="0"/>
              </a:rPr>
              <a:t>Raven, Johnson, Mason, Losos, Duncan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A5AB68AE-F8BA-4700-87C5-1CC2B46FD4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tretch>
            <a:fillRect/>
          </a:stretch>
        </p:blipFill>
        <p:spPr>
          <a:xfrm>
            <a:off x="4745113" y="1164452"/>
            <a:ext cx="3969567" cy="4794049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93006839-73B9-4774-88BA-75CE9CFCF4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2023 McGraw Hill, LLC.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 Hill, LLC.</a:t>
            </a:r>
          </a:p>
        </p:txBody>
      </p:sp>
    </p:spTree>
    <p:extLst>
      <p:ext uri="{BB962C8B-B14F-4D97-AF65-F5344CB8AC3E}">
        <p14:creationId xmlns:p14="http://schemas.microsoft.com/office/powerpoint/2010/main" val="1651573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6A92A-509C-4289-9F7B-DA1BBF206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Current Mass Extinction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6B4F9-E96E-4AD7-8814-12F9DED047B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Extinction crisis has moved from islands to continents.</a:t>
            </a:r>
          </a:p>
          <a:p>
            <a:pPr>
              <a:spcAft>
                <a:spcPts val="1200"/>
              </a:spcAft>
            </a:pPr>
            <a:r>
              <a:rPr lang="en-US" dirty="0"/>
              <a:t>Reasons for concern: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Recovery takes a few million years.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It is not clear that biodiversity will rebound this time.</a:t>
            </a:r>
          </a:p>
          <a:p>
            <a:r>
              <a:rPr lang="en-US" dirty="0"/>
              <a:t>Humans are utilizing resources that new species would need to evolve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F11578F-DCDE-4CC0-A432-A2AD16B933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2109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130C0-6568-4804-8981-DB48E2B67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Recorded Extinctions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8CD67B6-FB9D-4C78-99C0-850E1475E0F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02475" y="1276710"/>
            <a:ext cx="8598625" cy="409554"/>
          </a:xfrm>
        </p:spPr>
        <p:txBody>
          <a:bodyPr/>
          <a:lstStyle/>
          <a:p>
            <a:r>
              <a:rPr lang="en-US" sz="1800" b="1" dirty="0"/>
              <a:t>TABLE 58.1 </a:t>
            </a:r>
            <a:r>
              <a:rPr lang="en-US" sz="1800" dirty="0"/>
              <a:t>Recorded Extinctions Since 1600</a:t>
            </a:r>
          </a:p>
        </p:txBody>
      </p:sp>
      <p:graphicFrame>
        <p:nvGraphicFramePr>
          <p:cNvPr id="11" name="Table 3">
            <a:extLst>
              <a:ext uri="{FF2B5EF4-FFF2-40B4-BE49-F238E27FC236}">
                <a16:creationId xmlns:a16="http://schemas.microsoft.com/office/drawing/2014/main" id="{8F9B7C0C-7BAE-45C6-980D-FCF660EE41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413249"/>
              </p:ext>
            </p:extLst>
          </p:nvPr>
        </p:nvGraphicFramePr>
        <p:xfrm>
          <a:off x="202475" y="1669902"/>
          <a:ext cx="8739051" cy="40233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360">
                  <a:extLst>
                    <a:ext uri="{9D8B030D-6E8A-4147-A177-3AD203B41FA5}">
                      <a16:colId xmlns:a16="http://schemas.microsoft.com/office/drawing/2014/main" val="1489508518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265008937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945551759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6450236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897874294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79926104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332306114"/>
                    </a:ext>
                  </a:extLst>
                </a:gridCol>
              </a:tblGrid>
              <a:tr h="830919">
                <a:tc>
                  <a:txBody>
                    <a:bodyPr/>
                    <a:lstStyle/>
                    <a:p>
                      <a:pPr algn="ctr"/>
                      <a:r>
                        <a:rPr lang="en-IN" sz="16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Taxon</a:t>
                      </a:r>
                      <a:endParaRPr lang="en-IN" sz="1600" b="0" i="0" u="none" strike="noStrike" kern="1200" baseline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Mainland</a:t>
                      </a:r>
                    </a:p>
                  </a:txBody>
                  <a:tcPr anchor="b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Island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Ocean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Total</a:t>
                      </a: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Approximate Number of Species</a:t>
                      </a: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Percent of Taxon</a:t>
                      </a:r>
                    </a:p>
                  </a:txBody>
                  <a:tcPr anchor="b"/>
                </a:tc>
                <a:extLst>
                  <a:ext uri="{0D108BD9-81ED-4DB2-BD59-A6C34878D82A}">
                    <a16:rowId xmlns:a16="http://schemas.microsoft.com/office/drawing/2014/main" val="4031242527"/>
                  </a:ext>
                </a:extLst>
              </a:tr>
              <a:tr h="532073">
                <a:tc>
                  <a:txBody>
                    <a:bodyPr/>
                    <a:lstStyle/>
                    <a:p>
                      <a:r>
                        <a:rPr lang="en-IN" sz="1600" dirty="0"/>
                        <a:t>Mammals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30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51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4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85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6,000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1.4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811449"/>
                  </a:ext>
                </a:extLst>
              </a:tr>
              <a:tr h="532073">
                <a:tc>
                  <a:txBody>
                    <a:bodyPr/>
                    <a:lstStyle/>
                    <a:p>
                      <a:r>
                        <a:rPr lang="en-IN" sz="1600" dirty="0"/>
                        <a:t>Birds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21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92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113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10,000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1.1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1761617"/>
                  </a:ext>
                </a:extLst>
              </a:tr>
              <a:tr h="532073">
                <a:tc>
                  <a:txBody>
                    <a:bodyPr/>
                    <a:lstStyle/>
                    <a:p>
                      <a:r>
                        <a:rPr lang="en-IN" sz="1600" dirty="0"/>
                        <a:t>Reptiles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21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10,000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0.2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258065"/>
                  </a:ext>
                </a:extLst>
              </a:tr>
              <a:tr h="532073">
                <a:tc>
                  <a:txBody>
                    <a:bodyPr/>
                    <a:lstStyle/>
                    <a:p>
                      <a:r>
                        <a:rPr lang="en-IN" sz="1600" dirty="0"/>
                        <a:t>Fish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22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23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31,000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0.1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6616326"/>
                  </a:ext>
                </a:extLst>
              </a:tr>
              <a:tr h="532073">
                <a:tc>
                  <a:txBody>
                    <a:bodyPr/>
                    <a:lstStyle/>
                    <a:p>
                      <a:r>
                        <a:rPr lang="en-IN" sz="1600" dirty="0"/>
                        <a:t>Invertebrates*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49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48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98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1,000,000+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0.01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757744"/>
                  </a:ext>
                </a:extLst>
              </a:tr>
              <a:tr h="532073">
                <a:tc>
                  <a:txBody>
                    <a:bodyPr/>
                    <a:lstStyle/>
                    <a:p>
                      <a:r>
                        <a:rPr lang="en-IN" sz="1600" dirty="0"/>
                        <a:t>Flowering plants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245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139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384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0.2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3200774"/>
                  </a:ext>
                </a:extLst>
              </a:tr>
            </a:tbl>
          </a:graphicData>
        </a:graphic>
      </p:graphicFrame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26F28179-8A7A-4453-A627-91CE009A8E1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148840" y="1748837"/>
            <a:ext cx="3188970" cy="365760"/>
          </a:xfrm>
        </p:spPr>
        <p:txBody>
          <a:bodyPr/>
          <a:lstStyle/>
          <a:p>
            <a:pPr algn="ctr"/>
            <a:r>
              <a:rPr lang="en-US" sz="1800" b="1" dirty="0">
                <a:solidFill>
                  <a:schemeClr val="bg1"/>
                </a:solidFill>
              </a:rPr>
              <a:t>RECORDED EXTINCTIONS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4DB7F56-6BB7-4505-9057-EE246CB1D23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202475" y="5737860"/>
            <a:ext cx="8739051" cy="455274"/>
          </a:xfrm>
        </p:spPr>
        <p:txBody>
          <a:bodyPr/>
          <a:lstStyle/>
          <a:p>
            <a:r>
              <a:rPr lang="en-US" sz="1200" dirty="0"/>
              <a:t>*Number of extinct invertebrates is probably greatly underestimated due to lack of knowledge of many species (other groups are probably underestimated to a lesser extent for the same reason).</a:t>
            </a:r>
          </a:p>
        </p:txBody>
      </p:sp>
      <p:sp>
        <p:nvSpPr>
          <p:cNvPr id="16" name="Slide Number Placeholder 6">
            <a:extLst>
              <a:ext uri="{FF2B5EF4-FFF2-40B4-BE49-F238E27FC236}">
                <a16:creationId xmlns:a16="http://schemas.microsoft.com/office/drawing/2014/main" id="{6FAF961F-C08E-4F00-9391-4FCA2B69990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647432" y="6684041"/>
            <a:ext cx="355840" cy="161396"/>
          </a:xfrm>
        </p:spPr>
        <p:txBody>
          <a:bodyPr/>
          <a:lstStyle/>
          <a:p>
            <a:fld id="{68151E55-6873-49E2-B8D5-2F265E6F1973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233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BC9A4-152C-410B-89BE-E8D9DB613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Endemic Species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30FE8-9BD1-4B76-B31F-D4D4067A5A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2152290"/>
          </a:xfrm>
        </p:spPr>
        <p:txBody>
          <a:bodyPr/>
          <a:lstStyle/>
          <a:p>
            <a:pPr lvl="0">
              <a:spcBef>
                <a:spcPts val="100"/>
              </a:spcBef>
              <a:spcAft>
                <a:spcPts val="300"/>
              </a:spcAft>
              <a:buClr>
                <a:srgbClr val="003B48"/>
              </a:buClr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Endemic species: species found naturally in only one geographic area and no place else.  Area may be very large or quite small.</a:t>
            </a:r>
          </a:p>
          <a:p>
            <a:pPr marL="347472" lvl="2" indent="-347472">
              <a:spcBef>
                <a:spcPts val="100"/>
              </a:spcBef>
              <a:spcAft>
                <a:spcPts val="300"/>
              </a:spcAft>
              <a:buClr>
                <a:srgbClr val="000000"/>
              </a:buClr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Examples: </a:t>
            </a:r>
          </a:p>
          <a:p>
            <a:pPr marL="640080" lvl="3" indent="-283464">
              <a:spcBef>
                <a:spcPts val="100"/>
              </a:spcBef>
              <a:spcAft>
                <a:spcPts val="300"/>
              </a:spcAft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Black cherry tree: North America</a:t>
            </a:r>
          </a:p>
          <a:p>
            <a:pPr marL="640080" lvl="3" indent="-283464">
              <a:spcBef>
                <a:spcPts val="100"/>
              </a:spcBef>
              <a:spcAft>
                <a:spcPts val="300"/>
              </a:spcAft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Komodo dragon: a few small islands in the Indonesian archipelago</a:t>
            </a:r>
          </a:p>
          <a:p>
            <a:pPr marL="640080" lvl="3" indent="-283464">
              <a:spcBef>
                <a:spcPts val="100"/>
              </a:spcBef>
              <a:spcAft>
                <a:spcPts val="300"/>
              </a:spcAft>
              <a:buClr>
                <a:srgbClr val="000000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Mauna Kea </a:t>
            </a:r>
            <a:r>
              <a:rPr lang="en-US" sz="1800" dirty="0" err="1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silversword</a:t>
            </a: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: a single volcano crater on the island of Hawaii.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4D53737A-3854-4117-A2A0-CDC2D4A9D78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10102"/>
            <a:ext cx="2286000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58.2</a:t>
            </a:r>
          </a:p>
        </p:txBody>
      </p:sp>
      <p:pic>
        <p:nvPicPr>
          <p:cNvPr id="10" name="Picture 4" descr="The Haleakala silversword is a ball-shaped plant made of sword-shaped leaves. A flowering stalk rises from the center of several of the plants.">
            <a:extLst>
              <a:ext uri="{FF2B5EF4-FFF2-40B4-BE49-F238E27FC236}">
                <a16:creationId xmlns:a16="http://schemas.microsoft.com/office/drawing/2014/main" id="{4C6AAF35-B08C-46B8-B067-DA0FBD2D6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14600" y="3591628"/>
            <a:ext cx="4114800" cy="2656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FD6EC51-CDF0-4E5C-A29A-BA0275DF877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29000" y="6282935"/>
            <a:ext cx="228600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©Robert Francis/Robert Harding/Getty Images 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87B332D3-C655-45CE-BF04-D22CA82CA9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02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BC9A4-152C-410B-89BE-E8D9DB613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Hotspots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30FE8-9BD1-4B76-B31F-D4D4067A5AF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790443"/>
          </a:xfrm>
        </p:spPr>
        <p:txBody>
          <a:bodyPr/>
          <a:lstStyle/>
          <a:p>
            <a:pPr>
              <a:spcBef>
                <a:spcPts val="624"/>
              </a:spcBef>
              <a:spcAft>
                <a:spcPts val="1200"/>
              </a:spcAft>
            </a:pPr>
            <a:r>
              <a:rPr lang="en-US" dirty="0"/>
              <a:t>Hotspots: areas where species have high endemism and are disappearing at a rapid rate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4D53737A-3854-4117-A2A0-CDC2D4A9D78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030" y="6210148"/>
            <a:ext cx="1463040" cy="365760"/>
          </a:xfrm>
        </p:spPr>
        <p:txBody>
          <a:bodyPr/>
          <a:lstStyle/>
          <a:p>
            <a:r>
              <a:rPr lang="en-US" sz="1800" dirty="0"/>
              <a:t>Figure 58.3</a:t>
            </a:r>
          </a:p>
        </p:txBody>
      </p:sp>
      <p:pic>
        <p:nvPicPr>
          <p:cNvPr id="10" name="Picture 4" descr="A world map shows the biodiversity hotspots which are rich in endemic species under threat of imminent extinction.">
            <a:extLst>
              <a:ext uri="{FF2B5EF4-FFF2-40B4-BE49-F238E27FC236}">
                <a16:creationId xmlns:a16="http://schemas.microsoft.com/office/drawing/2014/main" id="{4C6AAF35-B08C-46B8-B067-DA0FBD2D6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07972" y="2229220"/>
            <a:ext cx="5928057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FD6EC51-CDF0-4E5C-A29A-BA0275DF877D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645920" y="6007543"/>
            <a:ext cx="585216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(1) ©Frank </a:t>
            </a:r>
            <a:r>
              <a:rPr lang="en-US" dirty="0" err="1">
                <a:solidFill>
                  <a:schemeClr val="tx1"/>
                </a:solidFill>
              </a:rPr>
              <a:t>Krahmer</a:t>
            </a:r>
            <a:r>
              <a:rPr lang="en-US" dirty="0">
                <a:solidFill>
                  <a:schemeClr val="tx1"/>
                </a:solidFill>
              </a:rPr>
              <a:t>/Masterfile; (2) Kevin Schafer/Corbis; (3) ©Heather Angel/Natural Visions; (4) ©NHPA/</a:t>
            </a:r>
            <a:r>
              <a:rPr lang="en-US" dirty="0" err="1">
                <a:solidFill>
                  <a:schemeClr val="tx1"/>
                </a:solidFill>
              </a:rPr>
              <a:t>Photoshot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3AD65DE9-5490-4653-8A5B-499C8B943D3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slide images.</a:t>
            </a:r>
          </a:p>
        </p:txBody>
      </p:sp>
      <p:sp>
        <p:nvSpPr>
          <p:cNvPr id="9" name="Slide Number Placeholder 7">
            <a:extLst>
              <a:ext uri="{FF2B5EF4-FFF2-40B4-BE49-F238E27FC236}">
                <a16:creationId xmlns:a16="http://schemas.microsoft.com/office/drawing/2014/main" id="{87B332D3-C655-45CE-BF04-D22CA82CA9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6421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78D7C-2EF9-46E1-946D-80F011A2F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Hotspots and Terrestrial Species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FE7EC-2DD7-489F-B605-D115E896C84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94071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dirty="0"/>
              <a:t>25 hotspots have been identified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/>
              <a:t>Contain nearly half of all terrestrial species in the world.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3B2C-3ACF-4E73-AD33-D96589165AE4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42900" y="2343793"/>
            <a:ext cx="8458200" cy="332634"/>
          </a:xfrm>
        </p:spPr>
        <p:txBody>
          <a:bodyPr/>
          <a:lstStyle/>
          <a:p>
            <a:r>
              <a:rPr lang="en-US" sz="1800" b="1" dirty="0"/>
              <a:t>TABLE 58.2 </a:t>
            </a:r>
            <a:r>
              <a:rPr lang="en-US" sz="1800" dirty="0"/>
              <a:t>Numbers of Endemic Species in Some Hotspot Areas</a:t>
            </a: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1905F2B4-99F3-4D55-BBD4-741589CA0B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193605"/>
              </p:ext>
            </p:extLst>
          </p:nvPr>
        </p:nvGraphicFramePr>
        <p:xfrm>
          <a:off x="289560" y="2713256"/>
          <a:ext cx="8564880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1840">
                  <a:extLst>
                    <a:ext uri="{9D8B030D-6E8A-4147-A177-3AD203B41FA5}">
                      <a16:colId xmlns:a16="http://schemas.microsoft.com/office/drawing/2014/main" val="3301988120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9098317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107966510"/>
                    </a:ext>
                  </a:extLst>
                </a:gridCol>
                <a:gridCol w="1554480">
                  <a:extLst>
                    <a:ext uri="{9D8B030D-6E8A-4147-A177-3AD203B41FA5}">
                      <a16:colId xmlns:a16="http://schemas.microsoft.com/office/drawing/2014/main" val="164472285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020703423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IN" sz="1600" dirty="0"/>
                        <a:t>Region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600" dirty="0"/>
                        <a:t>Mammals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600" dirty="0"/>
                        <a:t>Reptiles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600" dirty="0"/>
                        <a:t>Amphibians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600" dirty="0"/>
                        <a:t>Plants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555937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IN" sz="1600" dirty="0"/>
                        <a:t>Atlantic coastal forest (Brazil)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160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60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253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6,000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885532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IN" sz="1600" dirty="0"/>
                        <a:t>South American Chocó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60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63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210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2,250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597141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IN" sz="1600" dirty="0"/>
                        <a:t>Philippines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115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159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65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5,832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06961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IN" sz="1600" dirty="0"/>
                        <a:t>Tropical Andes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68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218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604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20,000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425927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IN" sz="1600" dirty="0"/>
                        <a:t>Southwestern Australia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50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24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4,331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31693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IN" sz="1600" dirty="0"/>
                        <a:t>Madagascar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84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301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187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9,704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39961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IN" sz="1600" dirty="0"/>
                        <a:t>Cape region (South Africa)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9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19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19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5,682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65238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IN" sz="1600" dirty="0"/>
                        <a:t>California Floristic Province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30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16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17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2,125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53776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IN" sz="1600" dirty="0"/>
                        <a:t>New Caledonia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6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56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0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2,551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1143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IN" sz="1600" dirty="0"/>
                        <a:t>South-Central China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75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16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51</a:t>
                      </a:r>
                      <a:endParaRPr lang="en-IN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3,500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60706"/>
                  </a:ext>
                </a:extLst>
              </a:tr>
            </a:tbl>
          </a:graphicData>
        </a:graphic>
      </p:graphicFrame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45DB139-6C7C-4B2F-B69D-1B437D201BC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4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F8A72-D807-48E5-855B-B1BFC1A93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Why Do Hotspots Contain So Many Endemic Species?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7625-5D95-41AB-B170-36BC9C2DC78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Hotspots can be found in:</a:t>
            </a:r>
          </a:p>
          <a:p>
            <a:pPr marL="347472" lvl="2" indent="-347472"/>
            <a:r>
              <a:rPr lang="en-US" sz="2400" dirty="0"/>
              <a:t>Areas of high species diversity</a:t>
            </a:r>
          </a:p>
          <a:p>
            <a:pPr marL="347472" lvl="2" indent="-347472"/>
            <a:r>
              <a:rPr lang="en-US" sz="2400" dirty="0"/>
              <a:t>Isolated islands</a:t>
            </a:r>
          </a:p>
          <a:p>
            <a:pPr marL="347472" lvl="2" indent="-347472"/>
            <a:r>
              <a:rPr lang="en-US" sz="2400" dirty="0"/>
              <a:t>Regions with a high species diversification rate</a:t>
            </a:r>
          </a:p>
          <a:p>
            <a:pPr marL="1588" lvl="1" indent="0">
              <a:buNone/>
            </a:pPr>
            <a:r>
              <a:rPr lang="en-US" dirty="0"/>
              <a:t>Hypotheses:</a:t>
            </a:r>
          </a:p>
          <a:p>
            <a:pPr marL="347472" lvl="2" indent="-347472"/>
            <a:r>
              <a:rPr lang="en-US" sz="2400" dirty="0"/>
              <a:t>Pleistocene refugia hypothesis: diversity is due to allopatric speciation brought on by isolation</a:t>
            </a:r>
          </a:p>
          <a:p>
            <a:pPr marL="347472" lvl="2" indent="-347472"/>
            <a:r>
              <a:rPr lang="en-US" sz="2400" dirty="0"/>
              <a:t>Evolutionarily-inspired hypothesis: high rates of speciation in transition zones between different types of habitats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668BC7E-575D-4230-97C2-7B9F97DDA6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238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F8A72-D807-48E5-855B-B1BFC1A93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Human Populations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7625-5D95-41AB-B170-36BC9C2DC782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Human population growth in hotspots</a:t>
            </a:r>
          </a:p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By protecting 1.4% of the world’s land surface</a:t>
            </a:r>
          </a:p>
          <a:p>
            <a:pPr marL="347472" lvl="0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 44% of the world’s vascular plants.</a:t>
            </a:r>
          </a:p>
          <a:p>
            <a:pPr marL="347472" lvl="0" indent="-347472">
              <a:spcBef>
                <a:spcPct val="200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 35% of its terrestrial vertebrates can be preserved.</a:t>
            </a:r>
          </a:p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20% of the human population are located in hotspots</a:t>
            </a:r>
          </a:p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Human populations are growing in all but one hotspot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668BC7E-575D-4230-97C2-7B9F97DDA6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059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E9368C-A050-41DA-B01A-908F51CCD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Human Population Density and Growth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C5AFEB-3678-4B80-A117-DB97BD7AFCC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0" y="6208812"/>
            <a:ext cx="1479884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Figure 58.4</a:t>
            </a:r>
          </a:p>
        </p:txBody>
      </p:sp>
      <p:pic>
        <p:nvPicPr>
          <p:cNvPr id="10" name="Picture 3" descr="A horizontal bar graph shows the human populations in hotspots.">
            <a:extLst>
              <a:ext uri="{FF2B5EF4-FFF2-40B4-BE49-F238E27FC236}">
                <a16:creationId xmlns:a16="http://schemas.microsoft.com/office/drawing/2014/main" id="{BB9E1FB3-E9CC-4D54-B9ED-3CA6B867F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26080" y="1083184"/>
            <a:ext cx="3291840" cy="507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128B2E0-8762-4C83-A2C7-0181A18811D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slide images.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3E59430-3509-46EA-8757-C98ED8047A8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7192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6A14C-FCFB-4F53-9691-ECD4A09B4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Extinction in Hotspots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091B02-6B8D-495B-AE0D-2C63FD7A7D5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Why are species going extinct in hotspots?</a:t>
            </a:r>
          </a:p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High rates of habitat destruction</a:t>
            </a:r>
          </a:p>
          <a:p>
            <a:pPr marL="347472" lvl="0" indent="-347472">
              <a:spcBef>
                <a:spcPct val="200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Land cleared for agriculture, housing, economic development.</a:t>
            </a:r>
          </a:p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More than 70% of the original area of each hotspot has already disappeared</a:t>
            </a:r>
          </a:p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Only 15% or less of original habitat remains in 14 hotspots</a:t>
            </a:r>
          </a:p>
          <a:p>
            <a:pPr marL="347472" lvl="0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90% Madagascar forest lost.</a:t>
            </a:r>
          </a:p>
          <a:p>
            <a:pPr marL="347472" lvl="0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95% Brazilian Atlantic coast forest lost.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F5F67C1-6337-4919-B888-0675698F21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9941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6752A-46C3-45BB-8257-87B4CD7EC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Value of Biodiversity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10BA11-07DB-4B44-891A-95C9CE0C4FA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5112058"/>
          </a:xfrm>
        </p:spPr>
        <p:txBody>
          <a:bodyPr/>
          <a:lstStyle/>
          <a:p>
            <a:pPr lvl="0">
              <a:spcBef>
                <a:spcPts val="1000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Direct economic value includes resources for our survival</a:t>
            </a:r>
          </a:p>
          <a:p>
            <a:pPr marL="347472" lvl="0" indent="-347472">
              <a:spcBef>
                <a:spcPts val="10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Sources of food, medicine, clothing, biomass (for energy and other purposes), and shelter.</a:t>
            </a:r>
          </a:p>
          <a:p>
            <a:pPr marL="347472" lvl="0" indent="-347472">
              <a:spcBef>
                <a:spcPts val="10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Food crop genetic variation.</a:t>
            </a:r>
          </a:p>
          <a:p>
            <a:pPr lvl="2" indent="-283464">
              <a:spcBef>
                <a:spcPts val="1000"/>
              </a:spcBef>
              <a:spcAft>
                <a:spcPts val="6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May be needed in the future to improve crops.</a:t>
            </a:r>
          </a:p>
          <a:p>
            <a:pPr marL="347472" lvl="0" indent="-347472">
              <a:spcBef>
                <a:spcPts val="10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40% of prescription and nonprescription drugs have active ingredients extracted from plants.</a:t>
            </a:r>
          </a:p>
          <a:p>
            <a:pPr lvl="2" indent="-283464">
              <a:spcBef>
                <a:spcPts val="1000"/>
              </a:spcBef>
              <a:spcAft>
                <a:spcPts val="6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Aspirin.</a:t>
            </a:r>
          </a:p>
          <a:p>
            <a:pPr lvl="2" indent="-283464">
              <a:spcBef>
                <a:spcPts val="1000"/>
              </a:spcBef>
              <a:spcAft>
                <a:spcPts val="6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Cancer-fighting drugs.</a:t>
            </a:r>
          </a:p>
          <a:p>
            <a:pPr marL="347472" lvl="1" indent="-347472">
              <a:spcBef>
                <a:spcPts val="1000"/>
              </a:spcBef>
              <a:spcAft>
                <a:spcPts val="6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Gene prospecting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D971970-52C9-4ADC-996E-D043CAA98F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94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C731D-2A5E-48F4-ADEA-EBC647DB1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Lecture 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178E4-6905-4652-A1FA-96129B44DB0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4320540" cy="5120640"/>
          </a:xfrm>
        </p:spPr>
        <p:txBody>
          <a:bodyPr/>
          <a:lstStyle/>
          <a:p>
            <a:pPr marL="731520" indent="-731520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58.1	</a:t>
            </a:r>
            <a:r>
              <a:rPr lang="en-US" dirty="0"/>
              <a:t>Overview of the Biodiversity Crisis </a:t>
            </a:r>
          </a:p>
          <a:p>
            <a:pPr marL="731520" indent="-731520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58.2	</a:t>
            </a:r>
            <a:r>
              <a:rPr lang="en-US" dirty="0"/>
              <a:t>The Value of Biodiversity </a:t>
            </a:r>
          </a:p>
          <a:p>
            <a:pPr marL="731520" indent="-731520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58.3	</a:t>
            </a:r>
            <a:r>
              <a:rPr lang="en-US" dirty="0"/>
              <a:t>Factors Responsible for Extinction </a:t>
            </a:r>
          </a:p>
          <a:p>
            <a:pPr marL="731520" indent="-731520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58.4	</a:t>
            </a:r>
            <a:r>
              <a:rPr lang="en-US" dirty="0"/>
              <a:t>An Evolutionary Perspective on the Biodiversity Crisis </a:t>
            </a:r>
          </a:p>
          <a:p>
            <a:pPr marL="731520" indent="-731520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58.5	</a:t>
            </a:r>
            <a:r>
              <a:rPr lang="en-US" dirty="0"/>
              <a:t>Approaches for Preserving Endangered Species and Ecosystems </a:t>
            </a:r>
          </a:p>
        </p:txBody>
      </p:sp>
      <p:pic>
        <p:nvPicPr>
          <p:cNvPr id="7" name="Picture 3" descr="A photograph shows a polar bear standing on a piece of the floating glacier.">
            <a:extLst>
              <a:ext uri="{FF2B5EF4-FFF2-40B4-BE49-F238E27FC236}">
                <a16:creationId xmlns:a16="http://schemas.microsoft.com/office/drawing/2014/main" id="{2F609E74-DBDE-4E93-9B7C-BC8654407D1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835459" y="2420359"/>
            <a:ext cx="4034938" cy="2687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3E8CC17-0EBB-44DA-86C9-59FFCF6BA53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5892808" y="5160264"/>
            <a:ext cx="1920240" cy="181356"/>
          </a:xfrm>
        </p:spPr>
        <p:txBody>
          <a:bodyPr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FloridaStock</a:t>
            </a:r>
            <a:r>
              <a:rPr lang="en-US" dirty="0">
                <a:solidFill>
                  <a:schemeClr val="tx1"/>
                </a:solidFill>
              </a:rPr>
              <a:t>/Shutterstock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931437-87B9-49BD-8D7A-7C326CD5CC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151E55-6873-49E2-B8D5-2F265E6F1973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23571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Plants of Pharmaceutical Importance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3683000" cy="4677596"/>
          </a:xfrm>
        </p:spPr>
        <p:txBody>
          <a:bodyPr/>
          <a:lstStyle/>
          <a:p>
            <a:pPr lvl="0">
              <a:spcBef>
                <a:spcPts val="6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Rosy Periwinkle: vinblastine and vincristine effectively treat common forms of childhood leukemia</a:t>
            </a:r>
          </a:p>
          <a:p>
            <a:pPr marL="347472" lvl="0" indent="-347472">
              <a:spcBef>
                <a:spcPts val="6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Increase chances of survival from 20% to over 95%.</a:t>
            </a:r>
          </a:p>
          <a:p>
            <a:pPr lvl="0">
              <a:spcBef>
                <a:spcPts val="6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Cancer-fighting drugs like </a:t>
            </a:r>
            <a:r>
              <a:rPr lang="en-US" sz="2200" dirty="0" err="1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taxol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 have been developed from the bark of the Pacific yew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371600" cy="365760"/>
          </a:xfrm>
        </p:spPr>
        <p:txBody>
          <a:bodyPr/>
          <a:lstStyle/>
          <a:p>
            <a:r>
              <a:rPr lang="en-US" sz="1800" dirty="0"/>
              <a:t>Figure 58.5</a:t>
            </a:r>
          </a:p>
        </p:txBody>
      </p:sp>
      <p:pic>
        <p:nvPicPr>
          <p:cNvPr id="9" name="Picture 4" descr="A 2-part image of the rosy periwinkle flower and pacific yew tree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24505" r="929"/>
          <a:stretch/>
        </p:blipFill>
        <p:spPr bwMode="auto">
          <a:xfrm>
            <a:off x="4221583" y="1276710"/>
            <a:ext cx="4707682" cy="3362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883784" y="4715216"/>
            <a:ext cx="338328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(a) itman_47/Shutterstock; (b) Inga Spence/</a:t>
            </a:r>
            <a:r>
              <a:rPr lang="en-US" dirty="0" err="1">
                <a:solidFill>
                  <a:schemeClr val="tx1"/>
                </a:solidFill>
              </a:rPr>
              <a:t>Alamy</a:t>
            </a:r>
            <a:r>
              <a:rPr lang="en-US" dirty="0">
                <a:solidFill>
                  <a:schemeClr val="tx1"/>
                </a:solidFill>
              </a:rPr>
              <a:t> Stock Photo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3614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562F4-B5F9-4F8D-A4FC-864984AC2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Indirect Economic 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71D77-CB28-4615-A5CA-694130EC311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ts val="6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Indirect economic value is derived from ecosystem services</a:t>
            </a:r>
          </a:p>
          <a:p>
            <a:pPr marL="347472" lvl="0" indent="-347472">
              <a:spcBef>
                <a:spcPts val="6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Maintain chemical quality of natural water, buffer against storms and droughts.</a:t>
            </a:r>
          </a:p>
          <a:p>
            <a:pPr marL="347472" lvl="0" indent="-347472">
              <a:spcBef>
                <a:spcPts val="6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Prevent loss of minerals and nutrients.</a:t>
            </a:r>
          </a:p>
          <a:p>
            <a:pPr marL="347472" lvl="0" indent="-347472">
              <a:spcBef>
                <a:spcPts val="6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Moderate local and regional climate.</a:t>
            </a:r>
          </a:p>
          <a:p>
            <a:pPr marL="347472" lvl="0" indent="-347472">
              <a:spcBef>
                <a:spcPts val="6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Absorb pollution.</a:t>
            </a:r>
          </a:p>
          <a:p>
            <a:pPr marL="347472" lvl="0" indent="-347472">
              <a:spcBef>
                <a:spcPts val="6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Promote breakdown of organic wastes and cycling of minerals.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3392FFF-5093-485A-BEC3-25692A5F19E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0717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B1E41-1A8F-4C49-A53D-005F82857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Value of Intact Habitats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E3D0BD-6F24-4B27-AD4C-D768EA77591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Economists have recently been able to compare the societal value, in monetary terms, of intact habitats compared with the value of destroying those habitats</a:t>
            </a:r>
          </a:p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In Thailand, coastal mangrove habitats are cleared for shrimp farms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Shrimp farm value is vastly outweighed by the benefits in timber, charcoal production, offshore fisheries, and storm protection provided by the mangroves.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9DBED71-CCEF-4EF3-AE96-94E233619A1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5209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660C-5AA0-4B05-AAFC-82E320915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Economic Value of Mangroves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27C10A7-F33F-42C8-B187-228273A93DE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0" y="6208812"/>
            <a:ext cx="1564105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58.6a</a:t>
            </a:r>
          </a:p>
        </p:txBody>
      </p:sp>
      <p:pic>
        <p:nvPicPr>
          <p:cNvPr id="10" name="Picture 3" descr="The mangroves in Thailand. A bar graph compares the economic value in U. S dollars per hectare for intact mangroves and shrimp farming.">
            <a:extLst>
              <a:ext uri="{FF2B5EF4-FFF2-40B4-BE49-F238E27FC236}">
                <a16:creationId xmlns:a16="http://schemas.microsoft.com/office/drawing/2014/main" id="{6EE5A05A-6967-450A-BA10-C73EA0EE72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b="50769"/>
          <a:stretch/>
        </p:blipFill>
        <p:spPr bwMode="auto">
          <a:xfrm>
            <a:off x="2356718" y="1090285"/>
            <a:ext cx="4430565" cy="484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9BBEAD5-6EC6-4F96-B0C1-33855A713ED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83280" y="5998561"/>
            <a:ext cx="237744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Juan Carlos Muñoz/age </a:t>
            </a:r>
            <a:r>
              <a:rPr lang="en-US" dirty="0" err="1">
                <a:solidFill>
                  <a:schemeClr val="tx1"/>
                </a:solidFill>
              </a:rPr>
              <a:t>fotostock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6320439-A803-4CC7-9072-D56ADBBF73E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ea typeface="Verdana" panose="020B0604030504040204" pitchFamily="34" charset="0"/>
                <a:hlinkClick r:id="rId3" action="ppaction://hlinksldjump"/>
              </a:rPr>
              <a:t>Access the text alternative for slide images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17656D8E-CA38-4569-8BEE-35168CD26E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8277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Tropical Rainforests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3422984" cy="4677596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Tropical rainforests provide more economic benefits if they are left standing than if they are destroyed and the land used for other purposes.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588168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58.6b</a:t>
            </a:r>
          </a:p>
        </p:txBody>
      </p:sp>
      <p:pic>
        <p:nvPicPr>
          <p:cNvPr id="9" name="Picture 4" descr="Forests in Cameroon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t="50751" b="22575"/>
          <a:stretch/>
        </p:blipFill>
        <p:spPr bwMode="auto">
          <a:xfrm>
            <a:off x="4391379" y="1106440"/>
            <a:ext cx="385718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628333" y="3524830"/>
            <a:ext cx="3383280" cy="181356"/>
          </a:xfrm>
        </p:spPr>
        <p:txBody>
          <a:bodyPr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Andoni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Canela</a:t>
            </a:r>
            <a:r>
              <a:rPr lang="en-US" dirty="0">
                <a:solidFill>
                  <a:schemeClr val="tx1"/>
                </a:solidFill>
              </a:rPr>
              <a:t>/age </a:t>
            </a:r>
            <a:r>
              <a:rPr lang="en-US" dirty="0" err="1">
                <a:solidFill>
                  <a:schemeClr val="tx1"/>
                </a:solidFill>
              </a:rPr>
              <a:t>fotostock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6" descr="A bar graph compares the economic value in U. S dollars per hectare for reduced impact logging, small-scale farming, and plantation.">
            <a:extLst>
              <a:ext uri="{FF2B5EF4-FFF2-40B4-BE49-F238E27FC236}">
                <a16:creationId xmlns:a16="http://schemas.microsoft.com/office/drawing/2014/main" id="{663EF000-45A4-4987-BC3D-57D256E195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t="77412"/>
          <a:stretch/>
        </p:blipFill>
        <p:spPr bwMode="auto">
          <a:xfrm>
            <a:off x="4042532" y="3838992"/>
            <a:ext cx="4554882" cy="2286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1149010-3AC6-42E5-A5AE-0F9BFCFD7F3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ea typeface="Verdana" panose="020B0604030504040204" pitchFamily="34" charset="0"/>
                <a:hlinkClick r:id="rId3" action="ppaction://hlinksldjump"/>
              </a:rPr>
              <a:t>Access the text alternative for slide images</a:t>
            </a:r>
          </a:p>
        </p:txBody>
      </p:sp>
      <p:sp>
        <p:nvSpPr>
          <p:cNvPr id="7" name="Slide Number Placeholder 8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3208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A5798-A1B4-4B3A-8530-312F44CC2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Case Study: New York City Watersheds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37DE4-3F12-442D-966F-1E96257B183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ts val="1200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New York area: 90% the water for the 20 million people in New York area comes from the Catskill Mountains and Delaware River</a:t>
            </a:r>
          </a:p>
          <a:p>
            <a:pPr lvl="0">
              <a:spcBef>
                <a:spcPts val="1200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Dilemma: Protect functioning ecosystem or construct filtration plants</a:t>
            </a:r>
          </a:p>
          <a:p>
            <a:pPr marL="347472" lvl="0" indent="-347472"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To build plants cost $6 billon.</a:t>
            </a:r>
          </a:p>
          <a:p>
            <a:pPr lvl="2" indent="-283464"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Annual operating cost $300 million/year.</a:t>
            </a:r>
          </a:p>
          <a:p>
            <a:pPr marL="347472" lvl="0" indent="-347472"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Spend $1 billion over 10 years to preserve the ecosystem.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BB6A86F-E42D-4098-8EA7-9C03C7B492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680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AC017-B886-499A-88E1-D44CCCB35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Cheaper than Building Plants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27E08D2-4934-4F1C-9AF1-09189A45B68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0" y="6208812"/>
            <a:ext cx="1828800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Figure 58.7</a:t>
            </a:r>
          </a:p>
        </p:txBody>
      </p:sp>
      <p:pic>
        <p:nvPicPr>
          <p:cNvPr id="10" name="Picture 3" descr="An illustration of the map with New York city's water source. ">
            <a:extLst>
              <a:ext uri="{FF2B5EF4-FFF2-40B4-BE49-F238E27FC236}">
                <a16:creationId xmlns:a16="http://schemas.microsoft.com/office/drawing/2014/main" id="{943884CB-489A-482D-8145-C591E2436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14600" y="1110471"/>
            <a:ext cx="4114800" cy="501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004B2743-6F0F-4074-A39F-BA49EC296E6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slide images.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48D7E22-8251-4CF5-8D68-4E705A0F15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355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E9FE3-EE98-456C-B378-811B890C1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Unknown Costs of Species Losses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DC334-9297-4910-B7A5-A116472F858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/>
              <a:t>The value of an ecosystem or a species may not be clear until it is lost.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/>
              <a:t>Ecological Economics: the study of how the societal benefits provided by species and ecosystems can be appropriately valued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1AA7E47-93C4-4BB9-AB41-A8FB4096EE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9762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E9FE3-EE98-456C-B378-811B890C1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Economic Trade-Offs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DC334-9297-4910-B7A5-A116472F858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Problems of valuing ecosystems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Do not have a good estimate of the monetary value of services provided by ecosystems.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People who gain the benefits of environmental degradation are often not the same people who pay the costs.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1AA7E47-93C4-4BB9-AB41-A8FB4096EE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2058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4C745-6C28-4C8B-AB7E-92C9530E7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Ethical and Aesthetic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D4C3F-CE86-4B05-B525-6CF448D934E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Ethical and aesthetic values are based on our conscience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Every species has a value of its own.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Humans should act as guardians or stewards for the diversity of life around us.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How do we place a value on beauty?</a:t>
            </a:r>
          </a:p>
          <a:p>
            <a:pPr lvl="2" indent="-283464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What if it no longer existed?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A317886-0F54-4161-86DB-05E5834D3C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447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A9780-2324-4CEF-A782-AC87BED78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Biodiversity Crisis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643B7-DB96-48E5-BA64-0DE93B1A772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Extinction is a fact of life: most species become extinct eventually</a:t>
            </a:r>
          </a:p>
          <a:p>
            <a:pPr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More than 99% of species known to science are now extinct</a:t>
            </a:r>
          </a:p>
          <a:p>
            <a:pPr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Current rates of extinction are high.</a:t>
            </a:r>
          </a:p>
          <a:p>
            <a:pPr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It is estimated that 20% of present day species may be extinct by the middle of this century, including</a:t>
            </a:r>
          </a:p>
          <a:p>
            <a:pPr marL="347472" lvl="2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2,000 of the world’s 10,000 species of birds</a:t>
            </a:r>
          </a:p>
          <a:p>
            <a:pPr marL="347472" lvl="2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50,000 of the world’s 250,000 species of plants</a:t>
            </a:r>
          </a:p>
          <a:p>
            <a:pPr marL="347472" lvl="2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altLang="en-US" sz="24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4,000 of the world’s 20,000 species of butterflies</a:t>
            </a:r>
            <a:endParaRPr lang="en-US" altLang="en-US" dirty="0">
              <a:solidFill>
                <a:srgbClr val="000000"/>
              </a:solidFill>
              <a:latin typeface="Arial" panose="020B060402020202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BA7144E-1BD7-4955-BD4D-BD0AD96EBE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85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DD94A-5A6E-47AD-9C6C-0044EF651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Factors Responsible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3DC883-D84B-4D88-BD41-755DB7D617A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Variety of causes for extinctions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Overexploitation.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Habitat loss.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Introduced species.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Disruption of ecosystem interactions.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Pollution.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Loss of genetic variation.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Catastrophic disturbances.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7BE7F81-1E2C-471C-8438-7C87295035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6179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Golden Toads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1276710"/>
            <a:ext cx="3383279" cy="4677596"/>
          </a:xfrm>
        </p:spPr>
        <p:txBody>
          <a:bodyPr/>
          <a:lstStyle/>
          <a:p>
            <a:pPr lvl="0">
              <a:spcAft>
                <a:spcPts val="600"/>
              </a:spcAft>
              <a:buClr>
                <a:srgbClr val="003B48"/>
              </a:buClr>
              <a:tabLst>
                <a:tab pos="576263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Case Study: Amphibians on the decline</a:t>
            </a:r>
          </a:p>
          <a:p>
            <a:pPr lvl="0">
              <a:spcAft>
                <a:spcPts val="600"/>
              </a:spcAft>
              <a:buClr>
                <a:srgbClr val="003B48"/>
              </a:buClr>
              <a:tabLst>
                <a:tab pos="576263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1963, Jay Savage Costa Rica</a:t>
            </a:r>
          </a:p>
          <a:p>
            <a:pPr marL="347472" lvl="0" indent="-347472"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  <a:tabLst>
                <a:tab pos="576263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Many breeding toads, bright orange.</a:t>
            </a:r>
          </a:p>
          <a:p>
            <a:pPr lvl="2" indent="-283464"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tabLst>
                <a:tab pos="576263" algn="l"/>
              </a:tabLst>
            </a:pPr>
            <a:r>
              <a:rPr lang="en-US" sz="2200" i="1" dirty="0" err="1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Bufo</a:t>
            </a:r>
            <a:r>
              <a:rPr lang="en-US" sz="2200" i="1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 </a:t>
            </a:r>
            <a:r>
              <a:rPr lang="en-US" sz="2200" i="1" dirty="0" err="1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periglenes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, Golden Toad.</a:t>
            </a:r>
          </a:p>
          <a:p>
            <a:pPr lvl="0">
              <a:spcAft>
                <a:spcPts val="600"/>
              </a:spcAft>
              <a:buClr>
                <a:srgbClr val="003B48"/>
              </a:buClr>
              <a:tabLst>
                <a:tab pos="576263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1989, only a single male was observed</a:t>
            </a:r>
          </a:p>
          <a:p>
            <a:pPr lvl="0">
              <a:spcAft>
                <a:spcPts val="600"/>
              </a:spcAft>
              <a:buClr>
                <a:srgbClr val="003B48"/>
              </a:buClr>
              <a:tabLst>
                <a:tab pos="576263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Today, no toads</a:t>
            </a:r>
          </a:p>
          <a:p>
            <a:pPr lvl="0">
              <a:spcAft>
                <a:spcPts val="600"/>
              </a:spcAft>
              <a:buClr>
                <a:srgbClr val="003B48"/>
              </a:buClr>
              <a:tabLst>
                <a:tab pos="576263" algn="l"/>
              </a:tabLst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Appear to now be extinct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419726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58.8</a:t>
            </a:r>
          </a:p>
        </p:txBody>
      </p:sp>
      <p:pic>
        <p:nvPicPr>
          <p:cNvPr id="9" name="Picture 4" descr="A golden toad is sitting on a branch full of leaves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t="4583" b="5971"/>
          <a:stretch/>
        </p:blipFill>
        <p:spPr bwMode="auto">
          <a:xfrm>
            <a:off x="3780578" y="1445741"/>
            <a:ext cx="5223933" cy="3299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00904" y="4874583"/>
            <a:ext cx="338328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©Bryan L Sage/ardea.com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7350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4A170-8AD7-4151-BB76-9A4842F2F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Frogs in Trouble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C65BA8-CB2C-40A6-96D5-70619A3DF61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342900" lvl="0" indent="-3429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Frog populations that had once been abundant – now decreasing or entirely gone</a:t>
            </a:r>
          </a:p>
          <a:p>
            <a:pPr marL="342900" lvl="0" indent="-3429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43% of amphibian species experienced decreases in population size</a:t>
            </a:r>
          </a:p>
          <a:p>
            <a:pPr marL="342900" lvl="0" indent="-342900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1/3 are threatened with extinction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1E433DD-B32C-4340-B135-C94E33F148F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2812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F5035-4DDB-4518-9C47-54B778561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Causes of Extinctions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0951EA-D3C7-4137-943E-DF6AB57C696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365760"/>
          </a:xfrm>
        </p:spPr>
        <p:txBody>
          <a:bodyPr/>
          <a:lstStyle/>
          <a:p>
            <a:r>
              <a:rPr lang="en-US" sz="2000" b="1" dirty="0"/>
              <a:t>TABLE 58.3 Causes of Extinctions</a:t>
            </a:r>
            <a:endParaRPr lang="en-US" sz="2000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0B3F86D4-47E9-4B67-ACE2-01228D0C414E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56616" y="1728225"/>
            <a:ext cx="8430768" cy="365760"/>
          </a:xfrm>
          <a:solidFill>
            <a:srgbClr val="E21A23"/>
          </a:solidFill>
        </p:spPr>
        <p:txBody>
          <a:bodyPr/>
          <a:lstStyle/>
          <a:p>
            <a:pPr algn="r"/>
            <a:r>
              <a:rPr lang="en-US" sz="1800" b="1" dirty="0">
                <a:solidFill>
                  <a:schemeClr val="bg1"/>
                </a:solidFill>
              </a:rPr>
              <a:t>PERCENTAGE OF SPECIES IN FLUENCED BY A GIVEN FACTOR*</a:t>
            </a:r>
            <a:endParaRPr lang="en-US" sz="1800" dirty="0">
              <a:solidFill>
                <a:schemeClr val="bg1"/>
              </a:solidFill>
            </a:endParaRPr>
          </a:p>
        </p:txBody>
      </p:sp>
      <p:graphicFrame>
        <p:nvGraphicFramePr>
          <p:cNvPr id="24" name="Table 4">
            <a:extLst>
              <a:ext uri="{FF2B5EF4-FFF2-40B4-BE49-F238E27FC236}">
                <a16:creationId xmlns:a16="http://schemas.microsoft.com/office/drawing/2014/main" id="{072BFEDE-9786-4B17-A109-AF6BA92FC8A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181496"/>
              </p:ext>
            </p:extLst>
          </p:nvPr>
        </p:nvGraphicFramePr>
        <p:xfrm>
          <a:off x="354924" y="2107097"/>
          <a:ext cx="843415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7280">
                  <a:extLst>
                    <a:ext uri="{9D8B030D-6E8A-4147-A177-3AD203B41FA5}">
                      <a16:colId xmlns:a16="http://schemas.microsoft.com/office/drawing/2014/main" val="3332966187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2924139513"/>
                    </a:ext>
                  </a:extLst>
                </a:gridCol>
                <a:gridCol w="1850472">
                  <a:extLst>
                    <a:ext uri="{9D8B030D-6E8A-4147-A177-3AD203B41FA5}">
                      <a16:colId xmlns:a16="http://schemas.microsoft.com/office/drawing/2014/main" val="4003114137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325318954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600897737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9868012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Group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Habitat Loss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Overexploitation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Species Introduction</a:t>
                      </a:r>
                    </a:p>
                  </a:txBody>
                  <a:tcPr>
                    <a:solidFill>
                      <a:srgbClr val="E21A2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Other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dirty="0"/>
                        <a:t>Unknown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9253023"/>
                  </a:ext>
                </a:extLst>
              </a:tr>
            </a:tbl>
          </a:graphicData>
        </a:graphic>
      </p:graphicFrame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BF5CC49A-10B1-4D2F-9C85-6C5E2875C1C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6616" y="2462828"/>
            <a:ext cx="8430768" cy="320040"/>
          </a:xfrm>
          <a:solidFill>
            <a:srgbClr val="E21A23"/>
          </a:solidFill>
        </p:spPr>
        <p:txBody>
          <a:bodyPr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EXTINCTIONS </a:t>
            </a:r>
            <a:endParaRPr lang="en-US" sz="1600" dirty="0">
              <a:solidFill>
                <a:schemeClr val="bg1"/>
              </a:solidFill>
            </a:endParaRPr>
          </a:p>
        </p:txBody>
      </p:sp>
      <p:graphicFrame>
        <p:nvGraphicFramePr>
          <p:cNvPr id="19" name="Table 6">
            <a:extLst>
              <a:ext uri="{FF2B5EF4-FFF2-40B4-BE49-F238E27FC236}">
                <a16:creationId xmlns:a16="http://schemas.microsoft.com/office/drawing/2014/main" id="{149A28F5-0AD8-4A37-B279-DDC004C662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952460"/>
              </p:ext>
            </p:extLst>
          </p:nvPr>
        </p:nvGraphicFramePr>
        <p:xfrm>
          <a:off x="356617" y="2783207"/>
          <a:ext cx="8430767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965">
                  <a:extLst>
                    <a:ext uri="{9D8B030D-6E8A-4147-A177-3AD203B41FA5}">
                      <a16:colId xmlns:a16="http://schemas.microsoft.com/office/drawing/2014/main" val="2680524317"/>
                    </a:ext>
                  </a:extLst>
                </a:gridCol>
                <a:gridCol w="1447342">
                  <a:extLst>
                    <a:ext uri="{9D8B030D-6E8A-4147-A177-3AD203B41FA5}">
                      <a16:colId xmlns:a16="http://schemas.microsoft.com/office/drawing/2014/main" val="1879931885"/>
                    </a:ext>
                  </a:extLst>
                </a:gridCol>
                <a:gridCol w="1827269">
                  <a:extLst>
                    <a:ext uri="{9D8B030D-6E8A-4147-A177-3AD203B41FA5}">
                      <a16:colId xmlns:a16="http://schemas.microsoft.com/office/drawing/2014/main" val="140655328"/>
                    </a:ext>
                  </a:extLst>
                </a:gridCol>
                <a:gridCol w="2171013">
                  <a:extLst>
                    <a:ext uri="{9D8B030D-6E8A-4147-A177-3AD203B41FA5}">
                      <a16:colId xmlns:a16="http://schemas.microsoft.com/office/drawing/2014/main" val="2999036081"/>
                    </a:ext>
                  </a:extLst>
                </a:gridCol>
                <a:gridCol w="723671">
                  <a:extLst>
                    <a:ext uri="{9D8B030D-6E8A-4147-A177-3AD203B41FA5}">
                      <a16:colId xmlns:a16="http://schemas.microsoft.com/office/drawing/2014/main" val="2096090438"/>
                    </a:ext>
                  </a:extLst>
                </a:gridCol>
                <a:gridCol w="1085507">
                  <a:extLst>
                    <a:ext uri="{9D8B030D-6E8A-4147-A177-3AD203B41FA5}">
                      <a16:colId xmlns:a16="http://schemas.microsoft.com/office/drawing/2014/main" val="2515539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Mammals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36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433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600" b="0" dirty="0"/>
                        <a:t>Birds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20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11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22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2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45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482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600" b="0" dirty="0"/>
                        <a:t>Reptiles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5</a:t>
                      </a:r>
                    </a:p>
                  </a:txBody>
                  <a:tcPr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6458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600" b="0" dirty="0"/>
                        <a:t>Fish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5770655"/>
                  </a:ext>
                </a:extLst>
              </a:tr>
            </a:tbl>
          </a:graphicData>
        </a:graphic>
      </p:graphicFrame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2C8E3595-9116-4C40-AC96-3A3859EB968E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356616" y="4273914"/>
            <a:ext cx="8430768" cy="320040"/>
          </a:xfrm>
          <a:solidFill>
            <a:srgbClr val="E21A23"/>
          </a:solidFill>
        </p:spPr>
        <p:txBody>
          <a:bodyPr/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THREATENED EXTINCTIONS</a:t>
            </a:r>
            <a:endParaRPr lang="en-US" sz="1600" dirty="0">
              <a:solidFill>
                <a:schemeClr val="bg1"/>
              </a:solidFill>
            </a:endParaRPr>
          </a:p>
        </p:txBody>
      </p:sp>
      <p:graphicFrame>
        <p:nvGraphicFramePr>
          <p:cNvPr id="20" name="Table 8">
            <a:extLst>
              <a:ext uri="{FF2B5EF4-FFF2-40B4-BE49-F238E27FC236}">
                <a16:creationId xmlns:a16="http://schemas.microsoft.com/office/drawing/2014/main" id="{B03EAE66-13A7-4693-93C0-C477F86AF9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913013"/>
              </p:ext>
            </p:extLst>
          </p:nvPr>
        </p:nvGraphicFramePr>
        <p:xfrm>
          <a:off x="356617" y="4608633"/>
          <a:ext cx="8430767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5965">
                  <a:extLst>
                    <a:ext uri="{9D8B030D-6E8A-4147-A177-3AD203B41FA5}">
                      <a16:colId xmlns:a16="http://schemas.microsoft.com/office/drawing/2014/main" val="2680524317"/>
                    </a:ext>
                  </a:extLst>
                </a:gridCol>
                <a:gridCol w="1447342">
                  <a:extLst>
                    <a:ext uri="{9D8B030D-6E8A-4147-A177-3AD203B41FA5}">
                      <a16:colId xmlns:a16="http://schemas.microsoft.com/office/drawing/2014/main" val="1879931885"/>
                    </a:ext>
                  </a:extLst>
                </a:gridCol>
                <a:gridCol w="1827269">
                  <a:extLst>
                    <a:ext uri="{9D8B030D-6E8A-4147-A177-3AD203B41FA5}">
                      <a16:colId xmlns:a16="http://schemas.microsoft.com/office/drawing/2014/main" val="140655328"/>
                    </a:ext>
                  </a:extLst>
                </a:gridCol>
                <a:gridCol w="2171013">
                  <a:extLst>
                    <a:ext uri="{9D8B030D-6E8A-4147-A177-3AD203B41FA5}">
                      <a16:colId xmlns:a16="http://schemas.microsoft.com/office/drawing/2014/main" val="2999036081"/>
                    </a:ext>
                  </a:extLst>
                </a:gridCol>
                <a:gridCol w="723671">
                  <a:extLst>
                    <a:ext uri="{9D8B030D-6E8A-4147-A177-3AD203B41FA5}">
                      <a16:colId xmlns:a16="http://schemas.microsoft.com/office/drawing/2014/main" val="2096090438"/>
                    </a:ext>
                  </a:extLst>
                </a:gridCol>
                <a:gridCol w="1085507">
                  <a:extLst>
                    <a:ext uri="{9D8B030D-6E8A-4147-A177-3AD203B41FA5}">
                      <a16:colId xmlns:a16="http://schemas.microsoft.com/office/drawing/2014/main" val="2515539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Mammals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68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54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>
                          <a:solidFill>
                            <a:schemeClr val="tx1"/>
                          </a:solidFill>
                        </a:rPr>
                        <a:t>—</a:t>
                      </a:r>
                    </a:p>
                  </a:txBody>
                  <a:tcPr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433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600" b="0" dirty="0"/>
                        <a:t>Birds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58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30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28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2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—</a:t>
                      </a:r>
                    </a:p>
                  </a:txBody>
                  <a:tcP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4820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600" b="0" dirty="0"/>
                        <a:t>Reptiles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53</a:t>
                      </a:r>
                    </a:p>
                  </a:txBody>
                  <a:tcPr>
                    <a:solidFill>
                      <a:srgbClr val="FAE7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—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6458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600" b="0" dirty="0"/>
                        <a:t>Fish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600" b="0" dirty="0"/>
                        <a:t>—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5770655"/>
                  </a:ext>
                </a:extLst>
              </a:tr>
            </a:tbl>
          </a:graphicData>
        </a:graphic>
      </p:graphicFrame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B79FED9C-35B5-4EE9-B146-BB4E5AB77243}"/>
              </a:ext>
            </a:extLst>
          </p:cNvPr>
          <p:cNvSpPr>
            <a:spLocks noGrp="1"/>
          </p:cNvSpPr>
          <p:nvPr>
            <p:ph sz="quarter" idx="33"/>
          </p:nvPr>
        </p:nvSpPr>
        <p:spPr>
          <a:xfrm>
            <a:off x="342900" y="6157205"/>
            <a:ext cx="8458200" cy="274320"/>
          </a:xfrm>
        </p:spPr>
        <p:txBody>
          <a:bodyPr/>
          <a:lstStyle/>
          <a:p>
            <a:r>
              <a:rPr lang="en-US" sz="1400" dirty="0"/>
              <a:t>*Some species may be influenced by more than one factor; thus, some rows may exceed 100%.</a:t>
            </a:r>
          </a:p>
        </p:txBody>
      </p:sp>
      <p:sp>
        <p:nvSpPr>
          <p:cNvPr id="7" name="Slide Number Placeholder 10">
            <a:extLst>
              <a:ext uri="{FF2B5EF4-FFF2-40B4-BE49-F238E27FC236}">
                <a16:creationId xmlns:a16="http://schemas.microsoft.com/office/drawing/2014/main" id="{9C7F1577-CE0F-4509-8ECF-E6671459AC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151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660C-5AA0-4B05-AAFC-82E320915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Amphibian Extinction Crisis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27C10A7-F33F-42C8-B187-228273A93DE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0" y="6208812"/>
            <a:ext cx="1371600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58.9</a:t>
            </a:r>
          </a:p>
        </p:txBody>
      </p:sp>
      <p:pic>
        <p:nvPicPr>
          <p:cNvPr id="10" name="Picture 3" descr="Illustrations of extinct and threatened amphibian species all over the globe.">
            <a:extLst>
              <a:ext uri="{FF2B5EF4-FFF2-40B4-BE49-F238E27FC236}">
                <a16:creationId xmlns:a16="http://schemas.microsoft.com/office/drawing/2014/main" id="{6EE5A05A-6967-450A-BA10-C73EA0EE7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371600" y="1082412"/>
            <a:ext cx="6400800" cy="48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9BBEAD5-6EC6-4F96-B0C1-33855A713ED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48840" y="5966008"/>
            <a:ext cx="4846320" cy="27432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(1) ©Brian Rogers/Natural Visions; (2) Elmer Martinez/AFP/Getty Images; (3) Craig K. Lorenz/Science Source; (4) Wattsy01/Getty Images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F911AE0-6A43-4157-8030-FFFD7A9CE28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slide images.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17656D8E-CA38-4569-8BEE-35168CD26E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1314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8391E-0075-474F-A3BA-B80D28ACE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Causes of Amphibian Declines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FC60D-E3B8-4D1E-9DDB-6292EFF8BA6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5124090"/>
          </a:xfrm>
        </p:spPr>
        <p:txBody>
          <a:bodyPr/>
          <a:lstStyle/>
          <a:p>
            <a:pPr lvl="0">
              <a:spcBef>
                <a:spcPts val="624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Why worry about amphibian declines?</a:t>
            </a:r>
          </a:p>
          <a:p>
            <a:pPr marL="457200" lvl="0" indent="-457200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Many species have declined in pristine, well-protected habitats</a:t>
            </a:r>
          </a:p>
          <a:p>
            <a:pPr marL="457200" lvl="0" indent="-457200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Particularly sensitive to the state of the environment because of their moist skin</a:t>
            </a:r>
          </a:p>
          <a:p>
            <a:pPr marL="731520" lvl="2" indent="-283464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Chemicals pass into their body.</a:t>
            </a:r>
          </a:p>
          <a:p>
            <a:pPr marL="731520" lvl="2" indent="-283464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Larval habitats are aquatic.</a:t>
            </a:r>
          </a:p>
          <a:p>
            <a:pPr marL="457200" lvl="0" indent="-457200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No single cause for amphibian decline is apparent</a:t>
            </a:r>
          </a:p>
          <a:p>
            <a:pPr marL="731520" lvl="2" indent="-283464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Different species are afflicted by different problems.</a:t>
            </a:r>
          </a:p>
          <a:p>
            <a:pPr marL="731520" lvl="2" indent="-283464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Global environment is deteriorating in many different ways.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C165F99-A51D-4A1B-846D-7F0F411C89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86404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A1454-DA94-4DC6-83DC-64A164E22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Habitat Loss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14BD-F6E9-48AB-93BB-44BEF3455C0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Habitat loss devastates species richness</a:t>
            </a:r>
          </a:p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Natural habitats may be adversely affected by humans</a:t>
            </a:r>
          </a:p>
          <a:p>
            <a:pPr marL="457200" lvl="0" indent="-457200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Destruction</a:t>
            </a:r>
          </a:p>
          <a:p>
            <a:pPr marL="457200" lvl="0" indent="-457200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Pollution</a:t>
            </a:r>
          </a:p>
          <a:p>
            <a:pPr marL="457200" lvl="0" indent="-457200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Disruption</a:t>
            </a:r>
          </a:p>
          <a:p>
            <a:pPr marL="457200" lvl="0" indent="-457200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Habitat fragmentation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BF8333B-92FF-4747-BC8A-93E212EDB3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5093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A1454-DA94-4DC6-83DC-64A164E22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Destruction of Habitat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714BD-F6E9-48AB-93BB-44BEF3455C0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Clear-cut harvesting of timber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Burning of tropical forests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Urban and industrial development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10-fold increase in habitat area leads to ~ doubling in the number of species</a:t>
            </a:r>
          </a:p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dirty="0"/>
              <a:t>Relationship suggests that if the area is reduced by 90% then half of all species will be lost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BF8333B-92FF-4747-BC8A-93E212EDB3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0250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Rainforest in Madagascar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899" y="1276710"/>
            <a:ext cx="3170322" cy="4677596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90% habitat loss</a:t>
            </a:r>
          </a:p>
          <a:p>
            <a:pPr marL="342900" lvl="0" indent="-3429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Many extinctions</a:t>
            </a:r>
          </a:p>
          <a:p>
            <a:pPr marL="342900" lvl="0" indent="-3429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16 of 31 primate species are threatened </a:t>
            </a:r>
          </a:p>
          <a:p>
            <a:pPr marL="342900" lvl="0" indent="-342900">
              <a:spcBef>
                <a:spcPct val="20000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Many species have become extinct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515979" cy="365760"/>
          </a:xfrm>
        </p:spPr>
        <p:txBody>
          <a:bodyPr/>
          <a:lstStyle/>
          <a:p>
            <a:r>
              <a:rPr lang="en-US" sz="1800" dirty="0"/>
              <a:t>Figure 58.10</a:t>
            </a:r>
          </a:p>
        </p:txBody>
      </p:sp>
      <p:pic>
        <p:nvPicPr>
          <p:cNvPr id="9" name="Picture 4" descr="Very little of Madagascar’s original rainforest cover extends to the coast as it once did and exists as a thin skeleton of its former extent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34531" y="1276710"/>
            <a:ext cx="5229545" cy="446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6305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Islands and Extinction Rates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304532" cy="45720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Smaller islands experience far greater extinction rates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600200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58.11</a:t>
            </a:r>
          </a:p>
        </p:txBody>
      </p:sp>
      <p:pic>
        <p:nvPicPr>
          <p:cNvPr id="9" name="Picture 4" descr="A graph on an island’s annual population extinction rate is negatively linearly related to the logarithm of the island’s land area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00200" y="1884444"/>
            <a:ext cx="5943600" cy="417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995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7F9D4-EC01-4944-AFA6-5EF15B70F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altLang="en-US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Homo sapiens</a:t>
            </a:r>
            <a:endParaRPr lang="en-US" i="1" dirty="0">
              <a:solidFill>
                <a:srgbClr val="000000"/>
              </a:solidFill>
              <a:latin typeface="Arial" panose="020B0604020202020204" pitchFamily="34" charset="0"/>
              <a:ea typeface="Verdana" panose="020B0604030504040204" pitchFamily="34" charset="0"/>
              <a:cs typeface="Arial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F6325F-47C4-4B53-A0ED-C6884B07328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1920240"/>
          </a:xfrm>
        </p:spPr>
        <p:txBody>
          <a:bodyPr/>
          <a:lstStyle/>
          <a:p>
            <a:pPr marL="342900" lvl="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Members of </a:t>
            </a:r>
            <a:r>
              <a:rPr lang="en-US" sz="2200" i="1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Homo sapiens </a:t>
            </a: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wreaked havoc, even in prehistoric times</a:t>
            </a:r>
          </a:p>
          <a:p>
            <a:pPr marL="342900" lvl="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In North America, 74% to 86% of mega fauna became extinct after humans arrived</a:t>
            </a:r>
          </a:p>
          <a:p>
            <a:pPr marL="342900" lvl="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Caused by hunting and burning/clearing of forests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E205538-FD6E-4EC5-BC8A-0060A0C457D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597446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58.1</a:t>
            </a:r>
          </a:p>
        </p:txBody>
      </p:sp>
      <p:pic>
        <p:nvPicPr>
          <p:cNvPr id="10" name="Picture 4" descr="A portrait of the animals found in North America before human inhabitants.">
            <a:extLst>
              <a:ext uri="{FF2B5EF4-FFF2-40B4-BE49-F238E27FC236}">
                <a16:creationId xmlns:a16="http://schemas.microsoft.com/office/drawing/2014/main" id="{75DD763C-ADCF-4BE0-B289-F9C5163DB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34910" y="3285708"/>
            <a:ext cx="7074180" cy="272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D4B3D3E0-D33D-4D9C-9E46-BD3FD0DC2B0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200400" y="6051521"/>
            <a:ext cx="274320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Courtesy of Rhoda Knight </a:t>
            </a:r>
            <a:r>
              <a:rPr lang="en-US" dirty="0" err="1">
                <a:solidFill>
                  <a:schemeClr val="tx1"/>
                </a:solidFill>
              </a:rPr>
              <a:t>Kalt</a:t>
            </a:r>
            <a:r>
              <a:rPr lang="en-US" dirty="0">
                <a:solidFill>
                  <a:schemeClr val="tx1"/>
                </a:solidFill>
              </a:rPr>
              <a:t> &amp; DN-Images 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EE517A25-11C0-444F-96C6-AB73DD7A124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237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0E00C-3228-491B-A9A4-F953101FE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Habitat Destruction: Factors Responsible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B50288-B776-4E1D-86D2-01964C87FEE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ts val="1200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Pollution</a:t>
            </a:r>
          </a:p>
          <a:p>
            <a:pPr marL="347472" lvl="0" indent="-347472"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Species can no longer survive.</a:t>
            </a:r>
          </a:p>
          <a:p>
            <a:pPr marL="347472" lvl="0" indent="-347472"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Aquatic environments particularly vulnerable.</a:t>
            </a:r>
          </a:p>
          <a:p>
            <a:pPr marL="347472" lvl="0" indent="-347472"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Many lakes “sterilized” by acid rain.</a:t>
            </a:r>
          </a:p>
          <a:p>
            <a:pPr lvl="0">
              <a:spcBef>
                <a:spcPts val="1200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Disruption</a:t>
            </a:r>
          </a:p>
          <a:p>
            <a:pPr marL="347472" lvl="0" indent="-347472">
              <a:spcBef>
                <a:spcPts val="12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Visitors to bat caves: four visits per month caused 86% to 95% decline in population size.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7554DA1-E11B-401A-ADBA-D07CE5295A5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7162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Habitat Fragmentation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ts val="624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Habitat fragmentation: dividing the habitat up into small, unconnected areas</a:t>
            </a:r>
          </a:p>
          <a:p>
            <a:pPr marL="347472" lvl="0" indent="-347472">
              <a:spcBef>
                <a:spcPts val="624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Disastrous consequences because of the relationship between range size and extinction rate.</a:t>
            </a:r>
          </a:p>
          <a:p>
            <a:pPr marL="347472" lvl="0" indent="-347472">
              <a:spcBef>
                <a:spcPts val="624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Edge effects: changes in microclimate along the edge of a habitat.</a:t>
            </a:r>
          </a:p>
        </p:txBody>
      </p:sp>
      <p:pic>
        <p:nvPicPr>
          <p:cNvPr id="9" name="Picture 3" descr="4 maps of the Brazilian rainforest show how the Brazilian rainforests have been greatly reduced and continually fragmented from 1984 to 2002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65760" y="3796929"/>
            <a:ext cx="8412480" cy="215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-1" y="6208811"/>
            <a:ext cx="1920240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58.12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0E17B04B-E43B-4133-A810-FDD5209091D4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slide images.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6427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A Study of Habitat Fragmentation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1820820"/>
          </a:xfrm>
        </p:spPr>
        <p:txBody>
          <a:bodyPr/>
          <a:lstStyle/>
          <a:p>
            <a:pPr marL="342900" lvl="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Landowners in Manaus, Brazil, preserved patches of rain forest of different sizes to examine the effect of patch size on species extinction</a:t>
            </a:r>
          </a:p>
          <a:p>
            <a:pPr marL="342900" lvl="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Extinction rate was negatively related to patch size</a:t>
            </a:r>
          </a:p>
          <a:p>
            <a:pPr marL="342900" lvl="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Even the largest patches (100 hectares) lost half of their bird species in less than 15 years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554480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58.13</a:t>
            </a:r>
          </a:p>
        </p:txBody>
      </p:sp>
      <p:pic>
        <p:nvPicPr>
          <p:cNvPr id="9" name="Picture 4" descr="A smaller and a larger patch of forest is depicted surrounded by denuded land. An army ant has relatively massive fang-like structures on its head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10529"/>
          <a:stretch/>
        </p:blipFill>
        <p:spPr bwMode="auto">
          <a:xfrm>
            <a:off x="1387380" y="3119310"/>
            <a:ext cx="6369240" cy="292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880360" y="6111003"/>
            <a:ext cx="338328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(left) ©Rob </a:t>
            </a:r>
            <a:r>
              <a:rPr lang="en-US" dirty="0" err="1">
                <a:solidFill>
                  <a:schemeClr val="tx1"/>
                </a:solidFill>
              </a:rPr>
              <a:t>Bierregaard</a:t>
            </a:r>
            <a:r>
              <a:rPr lang="en-US" dirty="0">
                <a:solidFill>
                  <a:schemeClr val="tx1"/>
                </a:solidFill>
              </a:rPr>
              <a:t>; (right) Dr. Morley Read/Science Source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46175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BB7BE-4567-459F-910B-9FB3D08A7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Case Study: Songbird Declines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2B0580-14A0-4A00-AC83-B304176A5C3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5112058"/>
          </a:xfrm>
        </p:spPr>
        <p:txBody>
          <a:bodyPr/>
          <a:lstStyle/>
          <a:p>
            <a:pPr lvl="0">
              <a:spcBef>
                <a:spcPts val="624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Year-round residents have prospered (robins)</a:t>
            </a:r>
          </a:p>
          <a:p>
            <a:pPr lvl="0">
              <a:spcBef>
                <a:spcPts val="624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Migrant songbirds have declined severely</a:t>
            </a:r>
          </a:p>
          <a:p>
            <a:pPr marL="347472" lvl="0" indent="-347472">
              <a:spcBef>
                <a:spcPts val="624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Nest in northern forests in summer but spend winter in South or Central America or the Caribbean Islands.</a:t>
            </a:r>
          </a:p>
          <a:p>
            <a:pPr lvl="0">
              <a:spcBef>
                <a:spcPts val="624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Nationwide, American redstarts declined about 50% in 10 years</a:t>
            </a:r>
          </a:p>
          <a:p>
            <a:pPr lvl="0">
              <a:spcBef>
                <a:spcPts val="624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Only about half as many birds fly over the Gulf of Mexico each spring as in the 1960s</a:t>
            </a:r>
          </a:p>
          <a:p>
            <a:pPr lvl="0">
              <a:spcBef>
                <a:spcPts val="624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Culprit</a:t>
            </a:r>
          </a:p>
          <a:p>
            <a:pPr marL="347472" lvl="0" indent="-347472">
              <a:spcBef>
                <a:spcPts val="624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Habitat fragmentation and loss.</a:t>
            </a:r>
          </a:p>
          <a:p>
            <a:pPr marL="347472" lvl="0" indent="-347472">
              <a:spcBef>
                <a:spcPts val="624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Availability of winter habitat declined.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20D152B-BF56-4648-9133-874EA7BC15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231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Effects of Whaling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3851729" cy="4628792"/>
          </a:xfrm>
        </p:spPr>
        <p:txBody>
          <a:bodyPr/>
          <a:lstStyle/>
          <a:p>
            <a:pPr marL="342900" lvl="0" indent="-342900">
              <a:lnSpc>
                <a:spcPct val="11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As each species of whale became the focus of commercial whaling, its numbers began a steep decline</a:t>
            </a:r>
          </a:p>
          <a:p>
            <a:pPr marL="342900" lvl="0" indent="-342900">
              <a:lnSpc>
                <a:spcPct val="11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1986 worldwide moratorium on all commercial killing of whales</a:t>
            </a:r>
          </a:p>
          <a:p>
            <a:pPr marL="342900" lvl="0" indent="-342900">
              <a:lnSpc>
                <a:spcPct val="110000"/>
              </a:lnSpc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Some species appear to be recovering, but others are not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10032"/>
            <a:ext cx="1737360" cy="365760"/>
          </a:xfrm>
        </p:spPr>
        <p:txBody>
          <a:bodyPr/>
          <a:lstStyle/>
          <a:p>
            <a:r>
              <a:rPr lang="en-US" sz="1800" dirty="0"/>
              <a:t>Figure 58.14</a:t>
            </a:r>
          </a:p>
        </p:txBody>
      </p:sp>
      <p:pic>
        <p:nvPicPr>
          <p:cNvPr id="9" name="Picture 4" descr="A graph of the six whale species caught annually and plotted against time forms a humpback curve, which increases and then decreases rapidly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3994" r="19071" b="7385"/>
          <a:stretch/>
        </p:blipFill>
        <p:spPr bwMode="auto">
          <a:xfrm>
            <a:off x="4349364" y="1276710"/>
            <a:ext cx="4572000" cy="432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09763F4-1BA0-4F44-B40B-3E61DC26BD64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slide images.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86552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EE928-6D72-4B61-86AD-C3592D599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Introduced Species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9D55B-61AB-4239-B779-40BCE325F86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ts val="624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Introduced species threaten native species and habitats</a:t>
            </a:r>
          </a:p>
          <a:p>
            <a:pPr marL="347472" lvl="0" indent="-347472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Colonization: process by which a species expands its geographic range.</a:t>
            </a:r>
          </a:p>
          <a:p>
            <a:pPr marL="347472" lvl="0" indent="-347472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What was naturally a rare process has become all too common in recent years due to humans.</a:t>
            </a:r>
          </a:p>
          <a:p>
            <a:pPr marL="347472" lvl="0" indent="-347472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Ecological interactions may be strong because species have not evolved ways of adjusting to the presence of one another.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94CBC85-4DF7-4E66-8E24-2C14AF683F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0177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Human Influence on Colonization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849270"/>
          </a:xfrm>
        </p:spPr>
        <p:txBody>
          <a:bodyPr/>
          <a:lstStyle/>
          <a:p>
            <a:pPr lvl="0">
              <a:lnSpc>
                <a:spcPct val="110000"/>
              </a:lnSpc>
              <a:spcBef>
                <a:spcPts val="624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Plants and animals can be transported in the ballast of large ocean vessels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920240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58.15</a:t>
            </a:r>
          </a:p>
        </p:txBody>
      </p:sp>
      <p:pic>
        <p:nvPicPr>
          <p:cNvPr id="9" name="Picture 4" descr="A pipe cut in half lengthwise reveals large numbers of zebra mussels clogging its interior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828800" y="2276149"/>
            <a:ext cx="5486400" cy="365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880360" y="5978652"/>
            <a:ext cx="338328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Peter Yates/SPL/Science Source; (inset) </a:t>
            </a:r>
            <a:r>
              <a:rPr lang="en-US" dirty="0" err="1">
                <a:solidFill>
                  <a:schemeClr val="tx1"/>
                </a:solidFill>
              </a:rPr>
              <a:t>Vitalii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Hulai</a:t>
            </a:r>
            <a:r>
              <a:rPr lang="en-US" dirty="0">
                <a:solidFill>
                  <a:schemeClr val="tx1"/>
                </a:solidFill>
              </a:rPr>
              <a:t>/123RF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501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Consequences of Introduced Species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2826660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2200" dirty="0">
                <a:ea typeface="Microsoft YaHei" panose="020B0503020204020204" pitchFamily="34" charset="-122"/>
              </a:rPr>
              <a:t>50,000 species have been introduced in the United States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2200" dirty="0">
                <a:ea typeface="Microsoft YaHei" panose="020B0503020204020204" pitchFamily="34" charset="-122"/>
              </a:rPr>
              <a:t>Effects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en-US" sz="2200" dirty="0">
                <a:ea typeface="Microsoft YaHei" panose="020B0503020204020204" pitchFamily="34" charset="-122"/>
              </a:rPr>
              <a:t>Huge economic costs—estimated $140 billion per year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en-US" sz="2200" dirty="0">
                <a:ea typeface="Microsoft YaHei" panose="020B0503020204020204" pitchFamily="34" charset="-122"/>
              </a:rPr>
              <a:t>May threaten resident species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en-US" sz="2200" dirty="0">
                <a:ea typeface="Microsoft YaHei" panose="020B0503020204020204" pitchFamily="34" charset="-122"/>
              </a:rPr>
              <a:t>Human health: West Nile fever</a:t>
            </a:r>
          </a:p>
          <a:p>
            <a:pPr marL="342900" indent="-342900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en-US" sz="2200" dirty="0">
                <a:ea typeface="Microsoft YaHei" panose="020B0503020204020204" pitchFamily="34" charset="-122"/>
              </a:rPr>
              <a:t>Hawaii: mosquitoes brought malaria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>
                <a:ea typeface="Microsoft YaHei" panose="020B0503020204020204" pitchFamily="34" charset="-122"/>
              </a:rPr>
              <a:t>70% native fauna extinct or restricted to high elevations.</a:t>
            </a:r>
          </a:p>
        </p:txBody>
      </p:sp>
      <p:pic>
        <p:nvPicPr>
          <p:cNvPr id="9" name="Picture 3" descr="2 images of the endangered Hawaiian native birds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289713" y="4210862"/>
            <a:ext cx="4564574" cy="2011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834640" y="6298094"/>
            <a:ext cx="347472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(Left) ©Jack Jeffrey; (Right) Photo Resource Hawaii/</a:t>
            </a:r>
            <a:r>
              <a:rPr lang="en-US" dirty="0" err="1">
                <a:solidFill>
                  <a:schemeClr val="tx1"/>
                </a:solidFill>
              </a:rPr>
              <a:t>Alamy</a:t>
            </a:r>
            <a:r>
              <a:rPr lang="en-US" dirty="0">
                <a:solidFill>
                  <a:schemeClr val="tx1"/>
                </a:solidFill>
              </a:rPr>
              <a:t> Stock Photo 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0703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9B712-D915-4371-831E-C9351069F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Widespread Effects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88826-F8FC-44C5-9D6B-A00BAE84D6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Effect may not be direct, but spread through the ecosystem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Argentine ant has spread through much of the southern U.S., reducing populations of native ant species.</a:t>
            </a:r>
          </a:p>
          <a:p>
            <a:pPr lvl="2" indent="-283464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Negative effect on coast horned lizard which feeds on native ants.</a:t>
            </a:r>
          </a:p>
          <a:p>
            <a:pPr lvl="2" indent="-283464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Native ants spread seeds, introduced ones do not.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1545F44-0B18-4DE9-A0E1-A291896258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4007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9B712-D915-4371-831E-C9351069F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Ecosystem Transformation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88826-F8FC-44C5-9D6B-A00BAE84D6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Produces the most dramatic effects of introduced species</a:t>
            </a:r>
          </a:p>
          <a:p>
            <a:r>
              <a:rPr lang="en-US" dirty="0"/>
              <a:t>Plant species may overrun a habitat and displace native species.</a:t>
            </a:r>
          </a:p>
          <a:p>
            <a:pPr marL="347472" lvl="2" indent="-347472"/>
            <a:r>
              <a:rPr lang="en-US" sz="2400" dirty="0"/>
              <a:t>Yellow star thistle in California now covers what was once grassland.</a:t>
            </a:r>
          </a:p>
          <a:p>
            <a:pPr marL="347472" lvl="2" indent="-347472"/>
            <a:r>
              <a:rPr lang="en-US" sz="2400" dirty="0"/>
              <a:t>In Hawaii a small tree from the Canary Islands has transformed the soil .</a:t>
            </a:r>
          </a:p>
          <a:p>
            <a:pPr marL="640080" lvl="3"/>
            <a:r>
              <a:rPr lang="en-US" sz="2000" dirty="0"/>
              <a:t>It can fix nitrogen at high rates.</a:t>
            </a:r>
          </a:p>
          <a:p>
            <a:pPr marL="640080" lvl="3"/>
            <a:r>
              <a:rPr lang="en-US" sz="2000" dirty="0"/>
              <a:t>New nitrogen-requiring species have invaded.</a:t>
            </a:r>
            <a:endParaRPr lang="en-US" sz="2400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1545F44-0B18-4DE9-A0E1-A291896258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935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95301-B6D2-4921-9221-BBA8F3853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History of Extinctions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9C3DB-B98B-4A8B-BBB2-670C1248D77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40,000 years ago Australia had a wide variety of large animals</a:t>
            </a:r>
          </a:p>
          <a:p>
            <a:pPr marL="347472" lvl="0" indent="-347472">
              <a:spcBef>
                <a:spcPct val="200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All disappeared at about the same time humans arrived.</a:t>
            </a:r>
          </a:p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Smaller islands also devastated by human arrival</a:t>
            </a: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Africa has not had mass extinctions</a:t>
            </a:r>
          </a:p>
          <a:p>
            <a:pPr marL="347472" lvl="0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African species had been coevolving with humans.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00CC8E9C-2C03-4D5C-879D-7579FFD0FEB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9568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43A80-317E-4D01-A6EA-D7E5E1DCF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Efforts to Combat Introduced Species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E37756-7134-48E5-A5A3-D902FC6B3EA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ts val="624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Eradicating extremely difficult, expensive, and time consuming</a:t>
            </a:r>
          </a:p>
          <a:p>
            <a:pPr lvl="0">
              <a:spcBef>
                <a:spcPts val="624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Prevent introduction</a:t>
            </a:r>
          </a:p>
          <a:p>
            <a:pPr lvl="0">
              <a:spcBef>
                <a:spcPts val="624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Case Study: Lake Victoria cichlids</a:t>
            </a:r>
          </a:p>
          <a:p>
            <a:pPr marL="347472" lvl="0" indent="-347472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Hundreds of species of cichlid fishes: most extinct, endangered, or threatened.</a:t>
            </a:r>
          </a:p>
          <a:p>
            <a:pPr marL="347472" lvl="0" indent="-347472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Nile perch introduced in 1954.</a:t>
            </a:r>
          </a:p>
          <a:p>
            <a:pPr lvl="2" indent="-283464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No problems for decades.</a:t>
            </a:r>
          </a:p>
          <a:p>
            <a:pPr lvl="2" indent="-283464">
              <a:spcBef>
                <a:spcPts val="624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Cichlid population boomed due to eutrophication – Nile perch ate them all.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A39DA96-CC77-46A5-A429-21FF3C9C6C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57895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Nile Perch </a:t>
            </a:r>
            <a:r>
              <a:rPr lang="en-US" altLang="en-US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(</a:t>
            </a:r>
            <a:r>
              <a:rPr lang="en-US" altLang="en-US" i="1" dirty="0" err="1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Lates</a:t>
            </a:r>
            <a:r>
              <a:rPr lang="en-US" altLang="en-US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 </a:t>
            </a:r>
            <a:r>
              <a:rPr lang="en-US" altLang="en-US" i="1" dirty="0" err="1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niloticus</a:t>
            </a:r>
            <a:r>
              <a:rPr lang="en-US" altLang="en-US" i="1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)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4229100" cy="4560934"/>
          </a:xfrm>
        </p:spPr>
        <p:txBody>
          <a:bodyPr/>
          <a:lstStyle/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  <a:ea typeface="Microsoft YaHei" panose="020B0503020204020204" pitchFamily="34" charset="-122"/>
              </a:rPr>
              <a:t>This predatory fish, which can reach a length of 2 m and a mass of 200 kg, was introduced into Lake Victoria as a potential food source</a:t>
            </a:r>
          </a:p>
          <a:p>
            <a:pPr marL="342900" indent="-34290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  <a:ea typeface="Microsoft YaHei" panose="020B0503020204020204" pitchFamily="34" charset="-122"/>
              </a:rPr>
              <a:t>It is responsible for the virtual extinction of hundreds of species of cichlid fishes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491916" cy="365760"/>
          </a:xfrm>
        </p:spPr>
        <p:txBody>
          <a:bodyPr/>
          <a:lstStyle/>
          <a:p>
            <a:r>
              <a:rPr lang="en-US" sz="1800" dirty="0"/>
              <a:t>Figure 58.17</a:t>
            </a:r>
          </a:p>
        </p:txBody>
      </p:sp>
      <p:pic>
        <p:nvPicPr>
          <p:cNvPr id="9" name="Picture 4" descr="a Nile perch fish is swimming under the water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670056" y="1276710"/>
            <a:ext cx="4206240" cy="307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5081536" y="4408213"/>
            <a:ext cx="338328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Tom McHugh/Science Source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79963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5F17E-0F0B-4560-8362-26C5CE7B8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Extinction Cascade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95A6C-382C-4111-B302-2CA9C102C4F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342900" lvl="0" indent="-342900">
              <a:spcBef>
                <a:spcPts val="624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Disruption of ecosystems can cause an extinction cascade</a:t>
            </a:r>
          </a:p>
          <a:p>
            <a:pPr marL="342900" lvl="0" indent="-342900">
              <a:spcBef>
                <a:spcPts val="624"/>
              </a:spcBef>
              <a:spcAft>
                <a:spcPts val="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Human activities that affect one species can have ramifications throughout an ecosystem, ultimately affecting many other species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B74BA67-CA56-440E-9051-B6C568405A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06771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5F17E-0F0B-4560-8362-26C5CE7B8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Case Study: Alaskan Near-Shore Habitat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095A6C-382C-4111-B302-2CA9C102C4F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Decline in whale populations led to an overabundance of zooplankton</a:t>
            </a:r>
          </a:p>
          <a:p>
            <a:pPr marL="347472" lvl="2" indent="-347472">
              <a:spcBef>
                <a:spcPts val="600"/>
              </a:spcBef>
              <a:spcAft>
                <a:spcPts val="1200"/>
              </a:spcAft>
            </a:pPr>
            <a:r>
              <a:rPr lang="en-US" sz="2400" dirty="0"/>
              <a:t>Pollock fish increased </a:t>
            </a:r>
          </a:p>
          <a:p>
            <a:pPr marL="640080" lvl="3">
              <a:spcBef>
                <a:spcPts val="600"/>
              </a:spcBef>
              <a:spcAft>
                <a:spcPts val="1200"/>
              </a:spcAft>
            </a:pPr>
            <a:r>
              <a:rPr lang="en-US" sz="2000" dirty="0"/>
              <a:t>Sea lions and harbor seals declined</a:t>
            </a:r>
          </a:p>
          <a:p>
            <a:pPr marL="914400" lvl="4">
              <a:spcBef>
                <a:spcPts val="600"/>
              </a:spcBef>
              <a:spcAft>
                <a:spcPts val="1200"/>
              </a:spcAft>
            </a:pPr>
            <a:r>
              <a:rPr lang="en-US" sz="1800" dirty="0"/>
              <a:t>Orcas began to feed on sea otters when pinniped numbers crashed</a:t>
            </a:r>
          </a:p>
          <a:p>
            <a:pPr marL="1371600" lvl="5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Otter populations decline</a:t>
            </a:r>
          </a:p>
          <a:p>
            <a:pPr marL="1554480" lvl="6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Sea urchin populations increased </a:t>
            </a:r>
          </a:p>
          <a:p>
            <a:pPr marL="1828800" lvl="7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Kelp forests decline</a:t>
            </a:r>
          </a:p>
          <a:p>
            <a:pPr marL="1828800" lvl="7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Fish species that live in the kelp forest decline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B74BA67-CA56-440E-9051-B6C568405A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4308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AC017-B886-499A-88E1-D44CCCB35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Kelp Forest Ecosystem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27E08D2-4934-4F1C-9AF1-09189A45B68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0" y="6208812"/>
            <a:ext cx="1645920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58.18</a:t>
            </a:r>
          </a:p>
        </p:txBody>
      </p:sp>
      <p:pic>
        <p:nvPicPr>
          <p:cNvPr id="10" name="Picture 3" descr="An illustration of the disruption of the kelp forest ecosystem due to overharvesting by commercial whalers.">
            <a:extLst>
              <a:ext uri="{FF2B5EF4-FFF2-40B4-BE49-F238E27FC236}">
                <a16:creationId xmlns:a16="http://schemas.microsoft.com/office/drawing/2014/main" id="{943884CB-489A-482D-8145-C591E2436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37360" y="1115748"/>
            <a:ext cx="5669280" cy="4902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004B2743-6F0F-4074-A39F-BA49EC296E6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slide images.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48D7E22-8251-4CF5-8D68-4E705A0F159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1306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2E389-82FB-49A1-9937-3F41102DE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Loss of Keystone Species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0C5413-7F9F-449A-97CC-575A9AD0695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Loss of keystone species may disrupt ecosystems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Sea otters are a keystone species of kelp forest ecosystems.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Keystone species is a qualitative concept.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24AEE9D3-4F27-4E6C-9628-0353DFD15A3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06819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Flying Foxes: A Keystone Species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09"/>
            <a:ext cx="4229100" cy="4690953"/>
          </a:xfrm>
        </p:spPr>
        <p:txBody>
          <a:bodyPr/>
          <a:lstStyle/>
          <a:p>
            <a:pPr marL="342900" lvl="0" indent="-342900">
              <a:spcBef>
                <a:spcPts val="624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Fruit-eating bats that are keystone species on many Old World tropical islands</a:t>
            </a:r>
          </a:p>
          <a:p>
            <a:pPr marL="342900" lvl="0" indent="-342900">
              <a:spcBef>
                <a:spcPts val="624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They pollinate many plants and are a key disperser of seeds</a:t>
            </a:r>
          </a:p>
          <a:p>
            <a:pPr marL="342900" lvl="0" indent="-342900">
              <a:spcBef>
                <a:spcPts val="624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Their elimination due to hunting and habitat loss is having a devastating effect on the ecosystems of many South Pacific Islands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920240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58.19</a:t>
            </a:r>
          </a:p>
        </p:txBody>
      </p:sp>
      <p:pic>
        <p:nvPicPr>
          <p:cNvPr id="9" name="Picture 4" descr="A flying fox is hanging on the branch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69928" y="1300774"/>
            <a:ext cx="4054623" cy="338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5105599" y="4718658"/>
            <a:ext cx="338328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Merlin D. Tuttle/</a:t>
            </a:r>
            <a:r>
              <a:rPr lang="en-US" dirty="0" err="1">
                <a:solidFill>
                  <a:schemeClr val="tx1"/>
                </a:solidFill>
              </a:rPr>
              <a:t>Sciene</a:t>
            </a:r>
            <a:r>
              <a:rPr lang="en-US" dirty="0">
                <a:solidFill>
                  <a:schemeClr val="tx1"/>
                </a:solidFill>
              </a:rPr>
              <a:t> Source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18273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Small Populations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3719566" cy="4560934"/>
          </a:xfrm>
        </p:spPr>
        <p:txBody>
          <a:bodyPr/>
          <a:lstStyle/>
          <a:p>
            <a:pPr lvl="0">
              <a:spcBef>
                <a:spcPts val="624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Small populations are vulnerable to extinction</a:t>
            </a:r>
          </a:p>
          <a:p>
            <a:pPr marL="347472" lvl="0" indent="-347472">
              <a:spcBef>
                <a:spcPts val="624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Heath hen.</a:t>
            </a:r>
          </a:p>
          <a:p>
            <a:pPr lvl="2" indent="-283464">
              <a:spcBef>
                <a:spcPts val="624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Once common in U.S.</a:t>
            </a:r>
          </a:p>
          <a:p>
            <a:pPr lvl="2" indent="-283464">
              <a:spcBef>
                <a:spcPts val="624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Hunting, fire, and predation ravaged population.</a:t>
            </a:r>
          </a:p>
          <a:p>
            <a:pPr marL="347472" lvl="0" indent="-347472">
              <a:spcBef>
                <a:spcPts val="624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Dusky seaside sparrow.</a:t>
            </a:r>
          </a:p>
          <a:p>
            <a:pPr lvl="2" indent="-283464">
              <a:spcBef>
                <a:spcPts val="624"/>
              </a:spcBef>
              <a:spcAft>
                <a:spcPts val="0"/>
              </a:spcAft>
              <a:buClr>
                <a:srgbClr val="000000"/>
              </a:buClr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Dwindled to a population of 5 males.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696453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58.20</a:t>
            </a:r>
          </a:p>
        </p:txBody>
      </p:sp>
      <p:pic>
        <p:nvPicPr>
          <p:cNvPr id="9" name="Picture 4" descr="A 2-part image of the museum specimen of the heath hen and male dusky seaside sparrow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160107" y="1276710"/>
            <a:ext cx="4754880" cy="344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845907" y="4813943"/>
            <a:ext cx="338328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(a) Steven Holt/ASMP; (b) P.W. Sykes/U.S. Fish &amp; Wildlife Service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0525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Lack of Genetic Variability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2194560"/>
          </a:xfrm>
        </p:spPr>
        <p:txBody>
          <a:bodyPr/>
          <a:lstStyle/>
          <a:p>
            <a:pPr lvl="0">
              <a:spcAft>
                <a:spcPts val="200"/>
              </a:spcAft>
              <a:buClr>
                <a:srgbClr val="003B48"/>
              </a:buClr>
            </a:pP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Lack of genetic variability is a second dilemma small populations face</a:t>
            </a:r>
          </a:p>
          <a:p>
            <a:pPr marL="347472" lvl="0" indent="-347472">
              <a:spcAft>
                <a:spcPts val="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Genetic drift.</a:t>
            </a:r>
          </a:p>
          <a:p>
            <a:pPr lvl="0">
              <a:spcAft>
                <a:spcPts val="200"/>
              </a:spcAft>
              <a:buClr>
                <a:srgbClr val="003B48"/>
              </a:buClr>
            </a:pP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Populations lacking variation composed of sickly, unfit, or sterile individuals</a:t>
            </a:r>
          </a:p>
          <a:p>
            <a:pPr lvl="0">
              <a:spcAft>
                <a:spcPts val="200"/>
              </a:spcAft>
              <a:buClr>
                <a:srgbClr val="003B48"/>
              </a:buClr>
            </a:pPr>
            <a:r>
              <a:rPr lang="en-US" altLang="en-US" sz="22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More genetically variable individuals have greater fitness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491916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58.21</a:t>
            </a:r>
          </a:p>
        </p:txBody>
      </p:sp>
      <p:pic>
        <p:nvPicPr>
          <p:cNvPr id="9" name="Picture 4" descr="A graph of the percent of gene polymorphisms is positively linearly related to the logarithm of population size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57400" y="3626331"/>
            <a:ext cx="5029200" cy="279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40716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Prairie Chickens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3897630" cy="4560934"/>
          </a:xfrm>
        </p:spPr>
        <p:txBody>
          <a:bodyPr/>
          <a:lstStyle/>
          <a:p>
            <a:pPr lvl="0">
              <a:spcBef>
                <a:spcPts val="300"/>
              </a:spcBef>
              <a:spcAft>
                <a:spcPts val="300"/>
              </a:spcAft>
              <a:buClr>
                <a:srgbClr val="003B48"/>
              </a:buClr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Case Study: Prairie chickens</a:t>
            </a:r>
          </a:p>
          <a:p>
            <a:pPr marL="347472" lvl="0" indent="-347472"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Was abundant in midwestern prairies.</a:t>
            </a:r>
          </a:p>
          <a:p>
            <a:pPr marL="347472" lvl="0" indent="-347472"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Population crash due to agriculture.</a:t>
            </a:r>
          </a:p>
          <a:p>
            <a:pPr marL="347472" lvl="0" indent="-347472"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Illinois population had low hatching rates.</a:t>
            </a:r>
          </a:p>
          <a:p>
            <a:pPr marL="347472" lvl="0" indent="-347472"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Due to loss of genetic variation.</a:t>
            </a:r>
          </a:p>
          <a:p>
            <a:pPr lvl="2" indent="-283464"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</a:pPr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Only 1 dominant male.</a:t>
            </a:r>
          </a:p>
          <a:p>
            <a:pPr marL="347472" lvl="0" indent="-347472">
              <a:spcBef>
                <a:spcPts val="300"/>
              </a:spcBef>
              <a:spcAft>
                <a:spcPts val="3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Transplanting birds from other populations into Illinois to increase genetic variation.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645920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58.22</a:t>
            </a:r>
          </a:p>
        </p:txBody>
      </p:sp>
      <p:pic>
        <p:nvPicPr>
          <p:cNvPr id="9" name="Picture 4" descr="A male greater prairie chicken with an orange air sac is on a field of weeds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356222" y="1276710"/>
            <a:ext cx="4572000" cy="311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950582" y="4473921"/>
            <a:ext cx="338328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Keith Crowley/</a:t>
            </a:r>
            <a:r>
              <a:rPr lang="en-US" dirty="0" err="1">
                <a:solidFill>
                  <a:schemeClr val="tx1"/>
                </a:solidFill>
              </a:rPr>
              <a:t>Alamy</a:t>
            </a:r>
            <a:r>
              <a:rPr lang="en-US" dirty="0">
                <a:solidFill>
                  <a:schemeClr val="tx1"/>
                </a:solidFill>
              </a:rPr>
              <a:t> Stock Photo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728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42755-9C4C-4013-A046-CA35F4CC0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Recent Extinctions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DCE8BF-E56A-4E7C-AF88-DB1F867AED0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The majority of recent extinctions have occurred since 1900</a:t>
            </a:r>
          </a:p>
          <a:p>
            <a:pPr marL="347472" lvl="0" indent="-347472">
              <a:spcBef>
                <a:spcPct val="200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Increase in rate of extinction is the heart of the biodiversity crisis.</a:t>
            </a:r>
          </a:p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Birds recognized as critically endangered increased 21% from 2007 to 2019</a:t>
            </a:r>
          </a:p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Half of Earth’s plant species may be threatened</a:t>
            </a:r>
          </a:p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2/3 of vertebrate species could perish by the end of this century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C8B6A67-AEDA-420C-A0DE-886F630439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3508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9B91A-FE54-4E75-A8BA-1B8FD03A4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Evolutionary Perspective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31E94-95E2-45A0-B2D6-8EAFA288A7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458200" cy="5063932"/>
          </a:xfrm>
        </p:spPr>
        <p:txBody>
          <a:bodyPr/>
          <a:lstStyle/>
          <a:p>
            <a:pPr lvl="0">
              <a:spcBef>
                <a:spcPts val="624"/>
              </a:spcBef>
              <a:spcAft>
                <a:spcPts val="10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Possible that some species may be able to adapt</a:t>
            </a:r>
          </a:p>
          <a:p>
            <a:pPr lvl="0">
              <a:spcBef>
                <a:spcPts val="624"/>
              </a:spcBef>
              <a:spcAft>
                <a:spcPts val="10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Evolutionary rescue is a rare and limited solution</a:t>
            </a:r>
          </a:p>
          <a:p>
            <a:pPr marL="347472" lvl="0" indent="-347472">
              <a:spcBef>
                <a:spcPts val="624"/>
              </a:spcBef>
              <a:spcAft>
                <a:spcPts val="10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Disease resistance in Sierra Nevada yellow-legged frog.</a:t>
            </a:r>
          </a:p>
          <a:p>
            <a:pPr marL="347472" lvl="0" indent="-347472">
              <a:spcBef>
                <a:spcPts val="624"/>
              </a:spcBef>
              <a:spcAft>
                <a:spcPts val="10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Shifted seasonal activity in mosquitoes.</a:t>
            </a:r>
          </a:p>
          <a:p>
            <a:pPr lvl="0">
              <a:spcBef>
                <a:spcPts val="624"/>
              </a:spcBef>
              <a:spcAft>
                <a:spcPts val="10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Fragmentation could increase speciation rates</a:t>
            </a:r>
          </a:p>
          <a:p>
            <a:pPr marL="347472" lvl="0" indent="-347472">
              <a:spcBef>
                <a:spcPts val="624"/>
              </a:spcBef>
              <a:spcAft>
                <a:spcPts val="10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Hybridization.</a:t>
            </a:r>
          </a:p>
          <a:p>
            <a:pPr marL="347472" lvl="0" indent="-347472">
              <a:spcBef>
                <a:spcPts val="624"/>
              </a:spcBef>
              <a:spcAft>
                <a:spcPts val="10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Only for populations that are able to persist.</a:t>
            </a:r>
          </a:p>
          <a:p>
            <a:pPr marL="347472" lvl="0" indent="-347472">
              <a:spcBef>
                <a:spcPts val="624"/>
              </a:spcBef>
              <a:spcAft>
                <a:spcPts val="10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Can’t compensate for extinct rates.</a:t>
            </a:r>
          </a:p>
          <a:p>
            <a:pPr marL="347472" lvl="0" indent="-347472">
              <a:spcBef>
                <a:spcPts val="624"/>
              </a:spcBef>
              <a:spcAft>
                <a:spcPts val="10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Slower than adaptation.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BB63F63C-CA2C-459B-AA8A-DAF8A43F8F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3214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Using Phylogenies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8585322" cy="1306470"/>
          </a:xfrm>
        </p:spPr>
        <p:txBody>
          <a:bodyPr/>
          <a:lstStyle/>
          <a:p>
            <a:pPr marL="342900" lvl="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Help prioritize species for conservation</a:t>
            </a:r>
          </a:p>
          <a:p>
            <a:pPr marL="342900" lvl="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Unique traits</a:t>
            </a:r>
          </a:p>
          <a:p>
            <a:pPr marL="342900" lvl="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Clues to the past</a:t>
            </a:r>
          </a:p>
        </p:txBody>
      </p:sp>
      <p:pic>
        <p:nvPicPr>
          <p:cNvPr id="9" name="Picture 3" descr="An illustration of how phylogenetics can inform conservation decision-making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r="4630"/>
          <a:stretch/>
        </p:blipFill>
        <p:spPr bwMode="auto">
          <a:xfrm>
            <a:off x="353667" y="2759751"/>
            <a:ext cx="4187853" cy="311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A  tuatara lizard is on the land.">
            <a:extLst>
              <a:ext uri="{FF2B5EF4-FFF2-40B4-BE49-F238E27FC236}">
                <a16:creationId xmlns:a16="http://schemas.microsoft.com/office/drawing/2014/main" id="{2A5AE323-172F-4EAF-B2A5-6AFB29C428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737597" y="2759751"/>
            <a:ext cx="4086363" cy="3113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98725" y="5894856"/>
            <a:ext cx="1564105" cy="288324"/>
          </a:xfrm>
        </p:spPr>
        <p:txBody>
          <a:bodyPr/>
          <a:lstStyle/>
          <a:p>
            <a:pPr lvl="0" algn="ctr"/>
            <a:r>
              <a:rPr lang="en-US" sz="800" dirty="0">
                <a:solidFill>
                  <a:srgbClr val="000000"/>
                </a:solidFill>
              </a:rPr>
              <a:t>Jonathan </a:t>
            </a:r>
            <a:r>
              <a:rPr lang="en-US" sz="800" dirty="0" err="1">
                <a:solidFill>
                  <a:srgbClr val="000000"/>
                </a:solidFill>
              </a:rPr>
              <a:t>Losos</a:t>
            </a:r>
            <a:endParaRPr lang="en-US" sz="800" dirty="0">
              <a:solidFill>
                <a:srgbClr val="000000"/>
              </a:solidFill>
            </a:endParaRP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7677" y="6207894"/>
            <a:ext cx="1828800" cy="365760"/>
          </a:xfrm>
        </p:spPr>
        <p:txBody>
          <a:bodyPr/>
          <a:lstStyle/>
          <a:p>
            <a:pPr lvl="0" algn="l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58.25</a:t>
            </a:r>
          </a:p>
        </p:txBody>
      </p:sp>
      <p:sp>
        <p:nvSpPr>
          <p:cNvPr id="7" name="Slide Number Placeholder 7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1207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Preserving Species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3771900" cy="4560934"/>
          </a:xfrm>
        </p:spPr>
        <p:txBody>
          <a:bodyPr/>
          <a:lstStyle/>
          <a:p>
            <a:pPr marL="342900" lvl="0" indent="-342900">
              <a:spcBef>
                <a:spcPts val="624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Destroyed habitats can sometimes be restored</a:t>
            </a:r>
          </a:p>
          <a:p>
            <a:pPr marL="342900" lvl="0" indent="-342900">
              <a:spcBef>
                <a:spcPts val="624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Restore plants and animals to abandoned farm lands</a:t>
            </a:r>
          </a:p>
          <a:p>
            <a:pPr marL="342900" lvl="0" indent="-342900">
              <a:spcBef>
                <a:spcPts val="624"/>
              </a:spcBef>
              <a:spcAft>
                <a:spcPts val="12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No restoration is ever truly pristine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528011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58.27</a:t>
            </a:r>
          </a:p>
        </p:txBody>
      </p:sp>
      <p:pic>
        <p:nvPicPr>
          <p:cNvPr id="9" name="Picture 4" descr="Several people work with shovels in an abandoned agricultural field. 80 years later, the field is a diverse prairie with many flowering plants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11613" t="3659" r="20218"/>
          <a:stretch/>
        </p:blipFill>
        <p:spPr bwMode="auto">
          <a:xfrm>
            <a:off x="4656358" y="939581"/>
            <a:ext cx="3995792" cy="531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F86527-E9FA-43AF-9EDD-6E2F0595723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962614" y="6305129"/>
            <a:ext cx="3383280" cy="181356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Keith Crowley/</a:t>
            </a:r>
            <a:r>
              <a:rPr lang="en-US" dirty="0" err="1">
                <a:solidFill>
                  <a:schemeClr val="tx1"/>
                </a:solidFill>
              </a:rPr>
              <a:t>Alamy</a:t>
            </a:r>
            <a:r>
              <a:rPr lang="en-US" dirty="0">
                <a:solidFill>
                  <a:schemeClr val="tx1"/>
                </a:solidFill>
              </a:rPr>
              <a:t> Stock Photo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6796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ED32-F21D-4E78-8699-90D75980F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Case Study: Peregrine Falcon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43457-AC52-4F16-8818-542CBE7EBA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42900" y="1276710"/>
            <a:ext cx="3771900" cy="4560934"/>
          </a:xfrm>
        </p:spPr>
        <p:txBody>
          <a:bodyPr/>
          <a:lstStyle/>
          <a:p>
            <a:pPr lvl="0">
              <a:spcBef>
                <a:spcPts val="624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D</a:t>
            </a:r>
            <a:r>
              <a:rPr lang="en-US" altLang="en-US" sz="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 </a:t>
            </a:r>
            <a:r>
              <a:rPr lang="en-US" altLang="en-US" dirty="0" err="1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D</a:t>
            </a:r>
            <a:r>
              <a:rPr lang="en-US" altLang="en-US" sz="100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 </a:t>
            </a: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T banned in 1972</a:t>
            </a:r>
          </a:p>
          <a:p>
            <a:pPr marL="347472" lvl="0" indent="-347472">
              <a:spcBef>
                <a:spcPts val="624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Captive breeding program began in 1970.</a:t>
            </a:r>
          </a:p>
          <a:p>
            <a:pPr marL="347472" lvl="0" indent="-347472">
              <a:spcBef>
                <a:spcPts val="624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rPr>
              <a:t>A strong recovery has occurred, and the species has been restored to its historic range.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0C4109-7102-4086-A484-BFD61573A59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0" y="6208812"/>
            <a:ext cx="1540042" cy="365760"/>
          </a:xfrm>
        </p:spPr>
        <p:txBody>
          <a:bodyPr/>
          <a:lstStyle/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58.28</a:t>
            </a:r>
          </a:p>
        </p:txBody>
      </p:sp>
      <p:pic>
        <p:nvPicPr>
          <p:cNvPr id="9" name="Picture 4" descr="The number of breeding pairs of Peregrine falcons has increased rapidly from less than 5 hundred in nineteen seventy 6 to more than 3 thousand today.">
            <a:extLst>
              <a:ext uri="{FF2B5EF4-FFF2-40B4-BE49-F238E27FC236}">
                <a16:creationId xmlns:a16="http://schemas.microsoft.com/office/drawing/2014/main" id="{446F8516-26F9-4CF8-ADDB-2E7A80FA9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427787" y="1469217"/>
            <a:ext cx="4395371" cy="413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235C64-3982-48FA-B605-7DC15463E5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2613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5118E-9AB8-4BDB-9651-D23D7C673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Conservation of Ecosystems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775E0-C275-459C-9202-EBF4136DB21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Conservation plans are becoming multidimensional</a:t>
            </a:r>
          </a:p>
          <a:p>
            <a:pPr marL="347472" lvl="0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Conserve pristine areas and surrounding areas with some disturbance.</a:t>
            </a:r>
          </a:p>
          <a:p>
            <a:pPr marL="347472" lvl="0" indent="-347472">
              <a:spcBef>
                <a:spcPct val="2000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Inclusion means more total area available.</a:t>
            </a:r>
          </a:p>
          <a:p>
            <a:pPr lvl="0">
              <a:spcBef>
                <a:spcPct val="20000"/>
              </a:spcBef>
              <a:spcAft>
                <a:spcPts val="6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Must be managed in a way compatible with local land use</a:t>
            </a:r>
          </a:p>
          <a:p>
            <a:pPr lvl="0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Provide corridors for dispersal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7223C7BA-0D82-4CFD-86F0-C10DA188A5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02361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660C-5AA0-4B05-AAFC-82E320915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Corridor in Costa Rica</a:t>
            </a:r>
          </a:p>
        </p:txBody>
      </p:sp>
      <p:pic>
        <p:nvPicPr>
          <p:cNvPr id="10" name="Picture 2" descr="A 2-part image shows ecological corridors existing at multiple spatial scales.">
            <a:extLst>
              <a:ext uri="{FF2B5EF4-FFF2-40B4-BE49-F238E27FC236}">
                <a16:creationId xmlns:a16="http://schemas.microsoft.com/office/drawing/2014/main" id="{6EE5A05A-6967-450A-BA10-C73EA0EE72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3215"/>
          <a:stretch/>
        </p:blipFill>
        <p:spPr bwMode="auto">
          <a:xfrm>
            <a:off x="457200" y="1099226"/>
            <a:ext cx="8229600" cy="4744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7C10A7-F33F-42C8-B187-228273A93DE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029199" y="5169099"/>
            <a:ext cx="2150076" cy="291657"/>
          </a:xfrm>
        </p:spPr>
        <p:txBody>
          <a:bodyPr/>
          <a:lstStyle/>
          <a:p>
            <a:pPr lvl="0" algn="ctr"/>
            <a:r>
              <a:rPr lang="en-US" sz="800" dirty="0">
                <a:solidFill>
                  <a:srgbClr val="000000"/>
                </a:solidFill>
              </a:rPr>
              <a:t>(b) Stuart Dee/</a:t>
            </a:r>
            <a:r>
              <a:rPr lang="en-US" sz="800" dirty="0" err="1">
                <a:solidFill>
                  <a:srgbClr val="000000"/>
                </a:solidFill>
              </a:rPr>
              <a:t>Photodisc</a:t>
            </a:r>
            <a:r>
              <a:rPr lang="en-US" sz="800" dirty="0">
                <a:solidFill>
                  <a:srgbClr val="000000"/>
                </a:solidFill>
              </a:rPr>
              <a:t>/Getty Images 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F9BBEAD5-6EC6-4F96-B0C1-33855A713ED7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0" y="6218696"/>
            <a:ext cx="1636295" cy="356664"/>
          </a:xfrm>
        </p:spPr>
        <p:txBody>
          <a:bodyPr/>
          <a:lstStyle/>
          <a:p>
            <a:pPr lvl="0" algn="l">
              <a:spcBef>
                <a:spcPct val="20000"/>
              </a:spcBef>
              <a:spcAft>
                <a:spcPts val="0"/>
              </a:spcAft>
              <a:buClr>
                <a:srgbClr val="003B48"/>
              </a:buClr>
            </a:pPr>
            <a:r>
              <a:rPr lang="en-US" sz="1800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Figure 58.29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F911AE0-6A43-4157-8030-FFFD7A9CE286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dirty="0">
                <a:hlinkClick r:id="rId3" action="ppaction://hlinksldjump"/>
              </a:rPr>
              <a:t>Access the text alternative for slide images.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17656D8E-CA38-4569-8BEE-35168CD26E8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9673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01F94D74-BA49-499E-9CA3-6ADAFCEA3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End of Main Content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E85652-D4EB-4ED2-BBA6-8823DD779F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defTabSz="457200">
              <a:spcBef>
                <a:spcPct val="20000"/>
              </a:spcBef>
              <a:defRPr/>
            </a:pPr>
            <a:r>
              <a:rPr lang="en-US" dirty="0"/>
              <a:t>© 2023 McGraw Hill, LLC. All rights reserved. Authorized only for instructor use in the classroom.</a:t>
            </a:r>
          </a:p>
          <a:p>
            <a:pPr defTabSz="457200">
              <a:spcBef>
                <a:spcPct val="20000"/>
              </a:spcBef>
              <a:defRPr/>
            </a:pPr>
            <a:r>
              <a:rPr lang="en-US" dirty="0"/>
              <a:t>No reproduction or further distribution permitted without the prior written consent of McGraw Hill, LLC.</a:t>
            </a:r>
          </a:p>
        </p:txBody>
      </p:sp>
    </p:spTree>
    <p:extLst>
      <p:ext uri="{BB962C8B-B14F-4D97-AF65-F5344CB8AC3E}">
        <p14:creationId xmlns:p14="http://schemas.microsoft.com/office/powerpoint/2010/main" val="120258336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88242-31AB-427B-8857-866D707A4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Accessibility Content: Text Alternatives for Images</a:t>
            </a:r>
          </a:p>
        </p:txBody>
      </p:sp>
    </p:spTree>
    <p:extLst>
      <p:ext uri="{BB962C8B-B14F-4D97-AF65-F5344CB8AC3E}">
        <p14:creationId xmlns:p14="http://schemas.microsoft.com/office/powerpoint/2010/main" val="199793056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Hotspots</a:t>
            </a:r>
            <a:r>
              <a:rPr lang="en-US" noProof="0" dirty="0">
                <a:latin typeface="+mj-lt"/>
              </a:rPr>
              <a:t> -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The endemic species under threat are as follows: Lemur </a:t>
            </a:r>
            <a:r>
              <a:rPr lang="en-US" dirty="0" err="1"/>
              <a:t>catta</a:t>
            </a:r>
            <a:r>
              <a:rPr lang="en-US" dirty="0"/>
              <a:t> of Madagascar, </a:t>
            </a:r>
            <a:r>
              <a:rPr lang="en-US" dirty="0" err="1"/>
              <a:t>Frailejones</a:t>
            </a:r>
            <a:r>
              <a:rPr lang="en-US" dirty="0"/>
              <a:t> </a:t>
            </a:r>
            <a:r>
              <a:rPr lang="en-US" dirty="0" err="1"/>
              <a:t>espeletia</a:t>
            </a:r>
            <a:r>
              <a:rPr lang="en-US" dirty="0"/>
              <a:t> of tropical Andes, </a:t>
            </a:r>
            <a:r>
              <a:rPr lang="en-US" dirty="0" err="1"/>
              <a:t>Dillenia</a:t>
            </a:r>
            <a:r>
              <a:rPr lang="en-US" dirty="0"/>
              <a:t> Philippines of Philippines, </a:t>
            </a:r>
            <a:r>
              <a:rPr lang="en-US" dirty="0" err="1"/>
              <a:t>Leucospermum</a:t>
            </a:r>
            <a:r>
              <a:rPr lang="en-US" dirty="0"/>
              <a:t> </a:t>
            </a:r>
            <a:r>
              <a:rPr lang="en-US" dirty="0" err="1"/>
              <a:t>cordifolium</a:t>
            </a:r>
            <a:r>
              <a:rPr lang="en-US" dirty="0"/>
              <a:t> of Cape Floristic Province. The hotspots on the world map are California Floristic Province, Mesoamerica, in North America; Caribbean islands; Choco, Tropical Andes, Central Chile, Atlantic forest, Brazilian </a:t>
            </a:r>
            <a:r>
              <a:rPr lang="en-US" dirty="0" err="1"/>
              <a:t>Cerrado</a:t>
            </a:r>
            <a:r>
              <a:rPr lang="en-US" dirty="0"/>
              <a:t> in South America; Guinean Forests of West Africa, Eastern Arc Mountains and Coastal Forests, Cape Floristic Province, and Madagascar and Indian Ocean Islands of Africa; Mediterranean Basin and Caucasus of Europe; Western </a:t>
            </a:r>
            <a:r>
              <a:rPr lang="en-US" dirty="0" err="1"/>
              <a:t>ghats</a:t>
            </a:r>
            <a:r>
              <a:rPr lang="en-US" dirty="0"/>
              <a:t> and Sri Lanka, Mountains of South-Central China, Indo-Burma, </a:t>
            </a:r>
            <a:r>
              <a:rPr lang="en-US" dirty="0" err="1"/>
              <a:t>Sundaland</a:t>
            </a:r>
            <a:r>
              <a:rPr lang="en-US" dirty="0"/>
              <a:t>, Philippines, </a:t>
            </a:r>
            <a:r>
              <a:rPr lang="en-US" dirty="0" err="1"/>
              <a:t>Wallacea</a:t>
            </a:r>
            <a:r>
              <a:rPr lang="en-US" dirty="0"/>
              <a:t> of Asia; Southwest Australia, New Caledonia, and New Zealand.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151E55-6873-49E2-B8D5-2F265E6F1973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25299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Human Population Density and Growth</a:t>
            </a:r>
            <a:r>
              <a:rPr lang="en-US" dirty="0"/>
              <a:t> </a:t>
            </a:r>
            <a:r>
              <a:rPr lang="en-US" noProof="0" dirty="0">
                <a:latin typeface="+mj-lt"/>
              </a:rPr>
              <a:t>-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The vertical axis shows the various countries like western </a:t>
            </a:r>
            <a:r>
              <a:rPr lang="en-US" dirty="0" err="1"/>
              <a:t>ghats</a:t>
            </a:r>
            <a:r>
              <a:rPr lang="en-US" dirty="0"/>
              <a:t> and Sri Lanka, Philippines, Caribbean, </a:t>
            </a:r>
            <a:r>
              <a:rPr lang="en-US" dirty="0" err="1"/>
              <a:t>Sundaland</a:t>
            </a:r>
            <a:r>
              <a:rPr lang="en-US" dirty="0"/>
              <a:t>, Guinean Forests of West Africa, California Floristic Province, Mediterranean Basin, Indo-Burma,  Atlantic forest region, </a:t>
            </a:r>
            <a:r>
              <a:rPr lang="en-US" dirty="0" err="1"/>
              <a:t>Wallacea</a:t>
            </a:r>
            <a:r>
              <a:rPr lang="en-US" dirty="0"/>
              <a:t>, Caucasus, Polynesia and Micronesia, Eastern Arc Mountains and Coastal Forests, Mesoamerica, tropical Andes, Choco, Cape Floristic Province, Central Chile, Madagascar &amp; Indian Ocean Islands, Mountains of South-Central China, Southwestern Australia, New Caledonia, New Zealand, Brazilian </a:t>
            </a:r>
            <a:r>
              <a:rPr lang="en-US" dirty="0" err="1"/>
              <a:t>cerrado</a:t>
            </a:r>
            <a:r>
              <a:rPr lang="en-US" dirty="0"/>
              <a:t>, and Succulent Karoo. The horizontal axis shows the population density from 0 to 300 in increments of 100. The bar graph is at the peak value at the top and gradually declines towards the bottom.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151E55-6873-49E2-B8D5-2F265E6F1973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5250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42755-9C4C-4013-A046-CA35F4CC0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Drops in Invertebrate Abundance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DCE8BF-E56A-4E7C-AF88-DB1F867AED0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Data are less complete.</a:t>
            </a:r>
          </a:p>
          <a:p>
            <a:pPr>
              <a:spcBef>
                <a:spcPts val="600"/>
              </a:spcBef>
            </a:pPr>
            <a:r>
              <a:rPr lang="en-US" dirty="0"/>
              <a:t>Recent years have shown drops in insect abundance</a:t>
            </a:r>
          </a:p>
          <a:p>
            <a:pPr marL="347472" lvl="2" indent="-347472">
              <a:spcBef>
                <a:spcPts val="600"/>
              </a:spcBef>
            </a:pPr>
            <a:r>
              <a:rPr lang="en-US" sz="2400" dirty="0"/>
              <a:t>One study showed that insect biomass declined 75% in German nature preserves over a 27 year period.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C8B6A67-AEDA-420C-A0DE-886F630439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3827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Economic Value of Mangroves</a:t>
            </a:r>
            <a:r>
              <a:rPr lang="en-US" dirty="0"/>
              <a:t> </a:t>
            </a:r>
            <a:r>
              <a:rPr lang="en-US" noProof="0" dirty="0">
                <a:latin typeface="+mj-lt"/>
              </a:rPr>
              <a:t>-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The vertical axis representing economic values ranges from 0 to 80, 000 U. S dollars in increments of 20,000 dollars. The graph is divided into left and right halves equally by a dashed perpendicular line emerging from the horizontal axis. The economic value of intact mangroves is 60,000 U. S dollars per hectare. The economic value of shrimp farming is 18,000 U.  S dollars per hectare. An equal geographic area of mangroves in Thailand is 3 times more valuable than shrimp farming.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151E55-6873-49E2-B8D5-2F265E6F1973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8795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Tropical Rainforests</a:t>
            </a:r>
            <a:r>
              <a:rPr lang="en-US" dirty="0"/>
              <a:t> </a:t>
            </a:r>
            <a:r>
              <a:rPr lang="en-US" noProof="0" dirty="0">
                <a:latin typeface="+mj-lt"/>
              </a:rPr>
              <a:t>-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The vertical axis representing economic values ranges from minus 2000 to 3000 U. S dollars in increments of 1000 dollars. The graph is divided into left and right halves by a dashed perpendicular line emerging from the horizontal axis. The reduced impact of logging and small-scale farming is on one side and plantation is on the other side. The economic value of reduced impact logging is 2500 U.  S dollars per hectare. The economic value of small-scale farming is 2000 U.  S dollars per hectare. the economic value of the plantation is minus 1200 U. S dollars per hectare. In Cameroon, Tropical forest that is used for reduced impact logging and small-scale farming is worthier than the plantations that replace them and incur losses.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151E55-6873-49E2-B8D5-2F265E6F1973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597730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Cheaper than Building Plants</a:t>
            </a:r>
            <a:r>
              <a:rPr lang="en-US" dirty="0"/>
              <a:t> </a:t>
            </a:r>
            <a:r>
              <a:rPr lang="en-US" noProof="0" dirty="0">
                <a:latin typeface="+mj-lt"/>
              </a:rPr>
              <a:t>-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The Hudson river reaches the Atlantic ocean through new </a:t>
            </a:r>
            <a:r>
              <a:rPr lang="en-US" dirty="0" err="1"/>
              <a:t>york</a:t>
            </a:r>
            <a:r>
              <a:rPr lang="en-US" dirty="0"/>
              <a:t> city, and on the side, it shows a long island sound. The Delaware River forms the branches and reaches the Catskill and Delaware watersheds with the west and east Delaware aqueducts.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151E55-6873-49E2-B8D5-2F265E6F1973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924097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Amphibian Extinction Crisis</a:t>
            </a:r>
            <a:r>
              <a:rPr lang="en-US" dirty="0"/>
              <a:t> </a:t>
            </a:r>
            <a:r>
              <a:rPr lang="en-US" noProof="0" dirty="0">
                <a:latin typeface="+mj-lt"/>
              </a:rPr>
              <a:t>-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There are extinct, or critically threatened, amphibians around the world, including forty 1 in North America, 2 hundred thirty 1 in central America, 1 hundred twenty 7 in South America, 6 in Eurasia, ten in central Asia and Japan, forty 1 in Southeast Asia, 1 in Papua New Guinea, nineteen in Australia, 7 in Madagascar, twenty 6 in Sub Saharan Africa, and 4 in North Africa and the Middle East. There are also amphibian species that are in jeopardy around the world including 1 hundred 7 in North America, 3 hundred fifty in central America, 4 hundred 6 in South America, thirty 3 in Eurasia, sixty 6 in central Asia and Japan, 2 hundred sixty 6 in Southeast Asia, twenty in Papua New Guinea, thirty 5 in Australia, sixty in Madagascar, 1 hundred sixty 2 in Sub Saharan Africa, and 5 in North Africa and the Middle East.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151E55-6873-49E2-B8D5-2F265E6F1973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290325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Habitat Fragmentation </a:t>
            </a:r>
            <a:r>
              <a:rPr lang="en-US" noProof="0" dirty="0">
                <a:latin typeface="+mj-lt"/>
              </a:rPr>
              <a:t>-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1984: The area is densely covered by rainforests; 1992: The rainforests have been reduced to 50 percent of what it was before; 1996: Further depletion in the rainforest covering the landmass; 2002: very scarce distribution of the rainforest and more than 80 percent of the reduction in the coverage as compared to the year 1984.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151E55-6873-49E2-B8D5-2F265E6F1973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488410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itchFamily="34" charset="0"/>
              </a:rPr>
              <a:t>Effects of Whaling</a:t>
            </a:r>
            <a:r>
              <a:rPr lang="en-US" noProof="0" dirty="0">
                <a:latin typeface="+mj-lt"/>
              </a:rPr>
              <a:t> -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The vertical axis represents the number of whales caught in thousands ranging from 0 to 30 in increments of 5. the horizontal axis represents the year ranging from  1910 to 1990 in increments of 10. The legend indicates the line graphs represent the following species: blue, fin, humpback, sei, sperm, and </a:t>
            </a:r>
            <a:r>
              <a:rPr lang="en-US" dirty="0" err="1"/>
              <a:t>minke</a:t>
            </a:r>
            <a:r>
              <a:rPr lang="en-US" dirty="0"/>
              <a:t>. Fin and sperm are the two highest number of species caught and the numbers have gone down in 1980, followed by blue, sei, </a:t>
            </a:r>
            <a:r>
              <a:rPr lang="en-US" dirty="0" err="1"/>
              <a:t>minke</a:t>
            </a:r>
            <a:r>
              <a:rPr lang="en-US" dirty="0"/>
              <a:t>, and humpback. 1986 worldwide moratorium on all commercial killing of whales. The numbers show a steep decline in commercial whaling.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151E55-6873-49E2-B8D5-2F265E6F1973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99183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Kelp Forest Ecosystem</a:t>
            </a:r>
            <a:r>
              <a:rPr lang="en-US" dirty="0"/>
              <a:t> </a:t>
            </a:r>
            <a:r>
              <a:rPr lang="en-US" noProof="0" dirty="0">
                <a:latin typeface="+mj-lt"/>
              </a:rPr>
              <a:t>-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sz="1800" dirty="0"/>
              <a:t>The illustration shows the whales, nutritious fish, sea lions and harbor seals, killer whales, sea otters, sea urchins, and kelp forests under the seawater. 1. Whales: Overharvesting of plankton-eating whales may have caused an increase in plankton-eating pollock populations. 2. Nutritious fish: Populations of nutritious fish like ocean perch and herring declined, likely due to competition with pollock. 3. Sea lions and harbor seals: Sealion and harbor seal populations drastically declined in Alaska, probably because the less-nutritious pollock could not sustain them. 4. Killer whales: With the decline in their prey populations of sea lions and seals, killer whales turned to a new source of food: sea otters. 5. Sea otters: Sea otter populations declined so dramatically that they disappeared in some areas. 6. Sea urchins: Usually the preferred food of sea otters, sea urchin populations now exploded and fed on kelp. 7. Kelp forests: Severely thinned by the sea urchins, the kelp beds no longer support a diversity of fish species, which may lead to a decline in populations of eagles that feed on the fish.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151E55-6873-49E2-B8D5-2F265E6F1973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76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091208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BD4DC-B29D-4077-A952-3D6776ED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Corridor in Costa Rica</a:t>
            </a:r>
            <a:r>
              <a:rPr lang="en-US" dirty="0"/>
              <a:t> </a:t>
            </a:r>
            <a:r>
              <a:rPr lang="en-US" noProof="0" dirty="0">
                <a:latin typeface="+mj-lt"/>
              </a:rPr>
              <a:t>- Text Alternative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5C41FC-4A63-4805-8E6E-36C2F99BE9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2B4685-AFF6-4664-AF0E-CBEF4179CF57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/>
              <a:t>In Costa Rica, the La </a:t>
            </a:r>
            <a:r>
              <a:rPr lang="en-US" dirty="0" err="1"/>
              <a:t>Selva</a:t>
            </a:r>
            <a:r>
              <a:rPr lang="en-US" dirty="0"/>
              <a:t> Biological Corridor is a large region of the protected area connecting 2 previously disjunct protected areas. On a much smaller scale, corridors are constructed to allow organisms to cross barriers such as roadways. A vegetated bridge, for example, crosses over a 4 lane divided highway, allowing organisms to travel between natural areas on either side of the highway without encountering traffic.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25395E-AB4F-4DE4-8CC5-2D362FE9742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noProof="0" dirty="0">
                <a:latin typeface="+mj-lt"/>
                <a:hlinkClick r:id="rId2" action="ppaction://hlinksldjump"/>
              </a:rPr>
              <a:t>Return to parent-slide containing images.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70D88-AB9B-47B4-9537-948FBA614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151E55-6873-49E2-B8D5-2F265E6F1973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77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5076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42755-9C4C-4013-A046-CA35F4CC0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Data Within Species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DCE8BF-E56A-4E7C-AF88-DB1F867AED0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A recent study showed 1/3 of all land vertebrate species have experienced population extinctions.</a:t>
            </a:r>
          </a:p>
          <a:p>
            <a:pPr marL="347472" lvl="2" indent="-347472"/>
            <a:r>
              <a:rPr lang="en-US" sz="2400" dirty="0"/>
              <a:t>This includes species not previously thought to be at risk.</a:t>
            </a:r>
          </a:p>
          <a:p>
            <a:r>
              <a:rPr lang="en-US" dirty="0"/>
              <a:t>Mammalian species:</a:t>
            </a:r>
          </a:p>
          <a:p>
            <a:pPr marL="347472" lvl="2" indent="-347472"/>
            <a:r>
              <a:rPr lang="en-US" sz="2400" dirty="0"/>
              <a:t>Most are gone from 40% of their geographic range.</a:t>
            </a:r>
          </a:p>
          <a:p>
            <a:pPr marL="347472" lvl="2" indent="-347472"/>
            <a:r>
              <a:rPr lang="en-US" sz="2400" dirty="0"/>
              <a:t>Since 1900, early half have lost more than 80% of their distribution 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C8B6A67-AEDA-420C-A0DE-886F630439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84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6A92A-509C-4289-9F7B-DA1BBF206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itchFamily="34" charset="0"/>
              </a:rPr>
              <a:t>Islands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6B4F9-E96E-4AD7-8814-12F9DED047B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Majority of extinctions have occurred on islands</a:t>
            </a:r>
          </a:p>
          <a:p>
            <a:pPr marL="347472" lvl="0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85 species of mammals have gone extinct in last 400 years.</a:t>
            </a:r>
          </a:p>
          <a:p>
            <a:pPr marL="347472" lvl="0" indent="-347472">
              <a:spcBef>
                <a:spcPct val="20000"/>
              </a:spcBef>
              <a:spcAft>
                <a:spcPts val="120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60% lived on islands.</a:t>
            </a:r>
          </a:p>
          <a:p>
            <a:pPr lvl="0">
              <a:spcBef>
                <a:spcPct val="20000"/>
              </a:spcBef>
              <a:spcAft>
                <a:spcPts val="1200"/>
              </a:spcAft>
              <a:buClr>
                <a:srgbClr val="003B48"/>
              </a:buClr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Why are islands so vulnerable?</a:t>
            </a:r>
          </a:p>
          <a:p>
            <a:pPr marL="347472" lvl="0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Evolved in the absence of predators.</a:t>
            </a:r>
          </a:p>
          <a:p>
            <a:pPr marL="347472" lvl="0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Humans introduced competitors, diseases.</a:t>
            </a:r>
          </a:p>
          <a:p>
            <a:pPr marL="347472" lvl="0" indent="-347472"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Verdana" panose="020B0604030504040204" pitchFamily="34" charset="0"/>
              </a:rPr>
              <a:t>Island populations are usually small, which increases their risk for extinction.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F11578F-DCDE-4CC0-A432-A2AD16B933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151E55-6873-49E2-B8D5-2F265E6F197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772332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s 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PPT_Template.potm" id="{78281C14-8914-489E-AACB-345A039C3E45}" vid="{FC17013A-BE89-413F-A8ED-77C8AF016AE4}"/>
    </a:ext>
  </a:extLst>
</a:theme>
</file>

<file path=ppt/theme/theme2.xml><?xml version="1.0" encoding="utf-8"?>
<a:theme xmlns:a="http://schemas.openxmlformats.org/drawingml/2006/main" name="MainContentSlideMaster">
  <a:themeElements>
    <a:clrScheme name="Custom 127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494575"/>
      </a:hlink>
      <a:folHlink>
        <a:srgbClr val="625D9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PPT_Template.potm" id="{78281C14-8914-489E-AACB-345A039C3E45}" vid="{3678C5CA-F6B1-495A-9585-AA19FAECF00F}"/>
    </a:ext>
  </a:extLst>
</a:theme>
</file>

<file path=ppt/theme/theme3.xml><?xml version="1.0" encoding="utf-8"?>
<a:theme xmlns:a="http://schemas.openxmlformats.org/drawingml/2006/main" name="Closing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PPT_Template.potm" id="{78281C14-8914-489E-AACB-345A039C3E45}" vid="{7BE6367B-CB9C-48C6-A9AC-FE64130E0844}"/>
    </a:ext>
  </a:extLst>
</a:theme>
</file>

<file path=ppt/theme/theme4.xml><?xml version="1.0" encoding="utf-8"?>
<a:theme xmlns:a="http://schemas.openxmlformats.org/drawingml/2006/main" name="DividerSlideMaster">
  <a:themeElements>
    <a:clrScheme name="MHE PPT Theme Colors 06 15 1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625D9C"/>
      </a:hlink>
      <a:folHlink>
        <a:srgbClr val="373A3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PPT_Template.potm" id="{78281C14-8914-489E-AACB-345A039C3E45}" vid="{82C40DF1-E5A2-4411-819F-ABABE98271FB}"/>
    </a:ext>
  </a:extLst>
</a:theme>
</file>

<file path=ppt/theme/theme5.xml><?xml version="1.0" encoding="utf-8"?>
<a:theme xmlns:a="http://schemas.openxmlformats.org/drawingml/2006/main" name="ImageDescriptionAppendixSlideMaster">
  <a:themeElements>
    <a:clrScheme name="Custom 128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21A23"/>
      </a:accent1>
      <a:accent2>
        <a:srgbClr val="FFB600"/>
      </a:accent2>
      <a:accent3>
        <a:srgbClr val="625D9C"/>
      </a:accent3>
      <a:accent4>
        <a:srgbClr val="AF1858"/>
      </a:accent4>
      <a:accent5>
        <a:srgbClr val="692146"/>
      </a:accent5>
      <a:accent6>
        <a:srgbClr val="EC7700"/>
      </a:accent6>
      <a:hlink>
        <a:srgbClr val="494575"/>
      </a:hlink>
      <a:folHlink>
        <a:srgbClr val="625D9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HHE_PPT_Template.potm" id="{78281C14-8914-489E-AACB-345A039C3E45}" vid="{D95D8D80-EEC1-4CA0-9C6D-C98B4A0A47CC}"/>
    </a:ext>
  </a:extLst>
</a:theme>
</file>

<file path=ppt/theme/theme6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HHE_PPT_Template.potm" id="{78281C14-8914-489E-AACB-345A039C3E45}" vid="{60AACB5C-B444-4B87-A500-E0AB80EED3AE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5306</TotalTime>
  <Words>4728</Words>
  <Application>Microsoft Office PowerPoint</Application>
  <PresentationFormat>On-screen Show (4:3)</PresentationFormat>
  <Paragraphs>674</Paragraphs>
  <Slides>77</Slides>
  <Notes>2</Notes>
  <HiddenSlides>11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77</vt:i4>
      </vt:variant>
    </vt:vector>
  </HeadingPairs>
  <TitlesOfParts>
    <vt:vector size="88" baseType="lpstr">
      <vt:lpstr>Microsoft YaHei</vt:lpstr>
      <vt:lpstr>Arial</vt:lpstr>
      <vt:lpstr>Calibri</vt:lpstr>
      <vt:lpstr>Helvetica</vt:lpstr>
      <vt:lpstr>Verdana</vt:lpstr>
      <vt:lpstr>Title Slides Master</vt:lpstr>
      <vt:lpstr>MainContentSlideMaster</vt:lpstr>
      <vt:lpstr>ClosingMaster</vt:lpstr>
      <vt:lpstr>DividerSlideMaster</vt:lpstr>
      <vt:lpstr>ImageDescriptionAppendixSlideMaster</vt:lpstr>
      <vt:lpstr>Custom Design</vt:lpstr>
      <vt:lpstr>Chapter 58</vt:lpstr>
      <vt:lpstr>Lecture Outline</vt:lpstr>
      <vt:lpstr>Biodiversity Crisis</vt:lpstr>
      <vt:lpstr>Homo sapiens</vt:lpstr>
      <vt:lpstr>History of Extinctions</vt:lpstr>
      <vt:lpstr>Recent Extinctions</vt:lpstr>
      <vt:lpstr>Drops in Invertebrate Abundance</vt:lpstr>
      <vt:lpstr>Data Within Species</vt:lpstr>
      <vt:lpstr>Islands</vt:lpstr>
      <vt:lpstr>Current Mass Extinction</vt:lpstr>
      <vt:lpstr>Recorded Extinctions</vt:lpstr>
      <vt:lpstr>Endemic Species</vt:lpstr>
      <vt:lpstr>Hotspots</vt:lpstr>
      <vt:lpstr>Hotspots and Terrestrial Species</vt:lpstr>
      <vt:lpstr>Why Do Hotspots Contain So Many Endemic Species?</vt:lpstr>
      <vt:lpstr>Human Populations</vt:lpstr>
      <vt:lpstr>Human Population Density and Growth</vt:lpstr>
      <vt:lpstr>Extinction in Hotspots</vt:lpstr>
      <vt:lpstr>Value of Biodiversity</vt:lpstr>
      <vt:lpstr>Plants of Pharmaceutical Importance</vt:lpstr>
      <vt:lpstr>Indirect Economic Value</vt:lpstr>
      <vt:lpstr>Value of Intact Habitats</vt:lpstr>
      <vt:lpstr>Economic Value of Mangroves</vt:lpstr>
      <vt:lpstr>Tropical Rainforests</vt:lpstr>
      <vt:lpstr>Case Study: New York City Watersheds</vt:lpstr>
      <vt:lpstr>Cheaper than Building Plants</vt:lpstr>
      <vt:lpstr>Unknown Costs of Species Losses</vt:lpstr>
      <vt:lpstr>Economic Trade-Offs</vt:lpstr>
      <vt:lpstr>Ethical and Aesthetic Values</vt:lpstr>
      <vt:lpstr>Factors Responsible</vt:lpstr>
      <vt:lpstr>Golden Toads</vt:lpstr>
      <vt:lpstr>Frogs in Trouble</vt:lpstr>
      <vt:lpstr>Causes of Extinctions</vt:lpstr>
      <vt:lpstr>Amphibian Extinction Crisis</vt:lpstr>
      <vt:lpstr>Causes of Amphibian Declines</vt:lpstr>
      <vt:lpstr>Habitat Loss</vt:lpstr>
      <vt:lpstr>Destruction of Habitat</vt:lpstr>
      <vt:lpstr>Rainforest in Madagascar</vt:lpstr>
      <vt:lpstr>Islands and Extinction Rates</vt:lpstr>
      <vt:lpstr>Habitat Destruction: Factors Responsible</vt:lpstr>
      <vt:lpstr>Habitat Fragmentation</vt:lpstr>
      <vt:lpstr>A Study of Habitat Fragmentation</vt:lpstr>
      <vt:lpstr>Case Study: Songbird Declines</vt:lpstr>
      <vt:lpstr>Effects of Whaling</vt:lpstr>
      <vt:lpstr>Introduced Species</vt:lpstr>
      <vt:lpstr>Human Influence on Colonization</vt:lpstr>
      <vt:lpstr>Consequences of Introduced Species</vt:lpstr>
      <vt:lpstr>Widespread Effects</vt:lpstr>
      <vt:lpstr>Ecosystem Transformation</vt:lpstr>
      <vt:lpstr>Efforts to Combat Introduced Species</vt:lpstr>
      <vt:lpstr>Nile Perch (Lates niloticus)</vt:lpstr>
      <vt:lpstr>Extinction Cascade</vt:lpstr>
      <vt:lpstr>Case Study: Alaskan Near-Shore Habitat</vt:lpstr>
      <vt:lpstr>Kelp Forest Ecosystem</vt:lpstr>
      <vt:lpstr>Loss of Keystone Species</vt:lpstr>
      <vt:lpstr>Flying Foxes: A Keystone Species</vt:lpstr>
      <vt:lpstr>Small Populations</vt:lpstr>
      <vt:lpstr>Lack of Genetic Variability</vt:lpstr>
      <vt:lpstr>Prairie Chickens</vt:lpstr>
      <vt:lpstr>Evolutionary Perspective</vt:lpstr>
      <vt:lpstr>Using Phylogenies</vt:lpstr>
      <vt:lpstr>Preserving Species</vt:lpstr>
      <vt:lpstr>Case Study: Peregrine Falcon</vt:lpstr>
      <vt:lpstr>Conservation of Ecosystems</vt:lpstr>
      <vt:lpstr>Corridor in Costa Rica</vt:lpstr>
      <vt:lpstr>End of Main Content</vt:lpstr>
      <vt:lpstr>Accessibility Content: Text Alternatives for Images</vt:lpstr>
      <vt:lpstr>Hotspots - Text Alternative</vt:lpstr>
      <vt:lpstr>Human Population Density and Growth - Text Alternative</vt:lpstr>
      <vt:lpstr>Economic Value of Mangroves - Text Alternative</vt:lpstr>
      <vt:lpstr>Tropical Rainforests - Text Alternative</vt:lpstr>
      <vt:lpstr>Cheaper than Building Plants - Text Alternative</vt:lpstr>
      <vt:lpstr>Amphibian Extinction Crisis - Text Alternative</vt:lpstr>
      <vt:lpstr>Habitat Fragmentation - Text Alternative</vt:lpstr>
      <vt:lpstr>Effects of Whaling - Text Alternative</vt:lpstr>
      <vt:lpstr>Kelp Forest Ecosystem - Text Alternative</vt:lpstr>
      <vt:lpstr>Corridor in Costa Rica - Text Alternative</vt:lpstr>
    </vt:vector>
  </TitlesOfParts>
  <Company>McGraw-Hill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BIOLOGY, Thirteenth Edition</dc:title>
  <dc:subject>Chapter 58: Conservation Biology</dc:subject>
  <dc:creator>Raven, Johnson, Mason, Losos, Duncan</dc:creator>
  <cp:keywords>Accessible PPT</cp:keywords>
  <cp:lastModifiedBy>Prasanna kumar. Tripathy</cp:lastModifiedBy>
  <cp:revision>1004</cp:revision>
  <dcterms:created xsi:type="dcterms:W3CDTF">2019-07-27T05:34:11Z</dcterms:created>
  <dcterms:modified xsi:type="dcterms:W3CDTF">2022-05-16T06:54:43Z</dcterms:modified>
</cp:coreProperties>
</file>